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38"/>
  </p:notesMasterIdLst>
  <p:handoutMasterIdLst>
    <p:handoutMasterId r:id="rId139"/>
  </p:handoutMasterIdLst>
  <p:sldIdLst>
    <p:sldId id="447" r:id="rId2"/>
    <p:sldId id="595" r:id="rId3"/>
    <p:sldId id="596" r:id="rId4"/>
    <p:sldId id="597" r:id="rId5"/>
    <p:sldId id="598" r:id="rId6"/>
    <p:sldId id="599" r:id="rId7"/>
    <p:sldId id="600" r:id="rId8"/>
    <p:sldId id="622" r:id="rId9"/>
    <p:sldId id="701" r:id="rId10"/>
    <p:sldId id="619" r:id="rId11"/>
    <p:sldId id="620" r:id="rId12"/>
    <p:sldId id="621" r:id="rId13"/>
    <p:sldId id="604" r:id="rId14"/>
    <p:sldId id="605" r:id="rId15"/>
    <p:sldId id="624" r:id="rId16"/>
    <p:sldId id="606" r:id="rId17"/>
    <p:sldId id="607" r:id="rId18"/>
    <p:sldId id="626" r:id="rId19"/>
    <p:sldId id="608" r:id="rId20"/>
    <p:sldId id="625" r:id="rId21"/>
    <p:sldId id="610" r:id="rId22"/>
    <p:sldId id="611" r:id="rId23"/>
    <p:sldId id="612" r:id="rId24"/>
    <p:sldId id="613" r:id="rId25"/>
    <p:sldId id="614" r:id="rId26"/>
    <p:sldId id="615" r:id="rId27"/>
    <p:sldId id="616" r:id="rId28"/>
    <p:sldId id="617" r:id="rId29"/>
    <p:sldId id="618" r:id="rId30"/>
    <p:sldId id="627" r:id="rId31"/>
    <p:sldId id="594" r:id="rId32"/>
    <p:sldId id="704" r:id="rId33"/>
    <p:sldId id="703" r:id="rId34"/>
    <p:sldId id="629" r:id="rId35"/>
    <p:sldId id="630" r:id="rId36"/>
    <p:sldId id="628" r:id="rId37"/>
    <p:sldId id="631" r:id="rId38"/>
    <p:sldId id="633" r:id="rId39"/>
    <p:sldId id="632" r:id="rId40"/>
    <p:sldId id="634" r:id="rId41"/>
    <p:sldId id="635" r:id="rId42"/>
    <p:sldId id="699" r:id="rId43"/>
    <p:sldId id="636" r:id="rId44"/>
    <p:sldId id="641" r:id="rId45"/>
    <p:sldId id="642" r:id="rId46"/>
    <p:sldId id="640" r:id="rId47"/>
    <p:sldId id="637" r:id="rId48"/>
    <p:sldId id="643" r:id="rId49"/>
    <p:sldId id="644" r:id="rId50"/>
    <p:sldId id="693" r:id="rId51"/>
    <p:sldId id="646" r:id="rId52"/>
    <p:sldId id="674" r:id="rId53"/>
    <p:sldId id="669" r:id="rId54"/>
    <p:sldId id="670" r:id="rId55"/>
    <p:sldId id="675" r:id="rId56"/>
    <p:sldId id="671" r:id="rId57"/>
    <p:sldId id="672" r:id="rId58"/>
    <p:sldId id="673" r:id="rId59"/>
    <p:sldId id="677" r:id="rId60"/>
    <p:sldId id="676" r:id="rId61"/>
    <p:sldId id="681" r:id="rId62"/>
    <p:sldId id="682" r:id="rId63"/>
    <p:sldId id="678" r:id="rId64"/>
    <p:sldId id="679" r:id="rId65"/>
    <p:sldId id="680" r:id="rId66"/>
    <p:sldId id="751" r:id="rId67"/>
    <p:sldId id="752" r:id="rId68"/>
    <p:sldId id="753" r:id="rId69"/>
    <p:sldId id="754" r:id="rId70"/>
    <p:sldId id="755" r:id="rId71"/>
    <p:sldId id="648" r:id="rId72"/>
    <p:sldId id="683" r:id="rId73"/>
    <p:sldId id="684" r:id="rId74"/>
    <p:sldId id="685" r:id="rId75"/>
    <p:sldId id="687" r:id="rId76"/>
    <p:sldId id="689" r:id="rId77"/>
    <p:sldId id="690" r:id="rId78"/>
    <p:sldId id="691" r:id="rId79"/>
    <p:sldId id="705" r:id="rId80"/>
    <p:sldId id="668" r:id="rId81"/>
    <p:sldId id="694" r:id="rId82"/>
    <p:sldId id="719" r:id="rId83"/>
    <p:sldId id="695" r:id="rId84"/>
    <p:sldId id="696" r:id="rId85"/>
    <p:sldId id="697" r:id="rId86"/>
    <p:sldId id="659" r:id="rId87"/>
    <p:sldId id="698" r:id="rId88"/>
    <p:sldId id="711" r:id="rId89"/>
    <p:sldId id="706" r:id="rId90"/>
    <p:sldId id="708" r:id="rId91"/>
    <p:sldId id="710" r:id="rId92"/>
    <p:sldId id="709" r:id="rId93"/>
    <p:sldId id="758" r:id="rId94"/>
    <p:sldId id="762" r:id="rId95"/>
    <p:sldId id="763" r:id="rId96"/>
    <p:sldId id="764" r:id="rId97"/>
    <p:sldId id="759" r:id="rId98"/>
    <p:sldId id="765" r:id="rId99"/>
    <p:sldId id="766" r:id="rId100"/>
    <p:sldId id="776" r:id="rId101"/>
    <p:sldId id="777" r:id="rId102"/>
    <p:sldId id="778" r:id="rId103"/>
    <p:sldId id="780" r:id="rId104"/>
    <p:sldId id="772" r:id="rId105"/>
    <p:sldId id="775" r:id="rId106"/>
    <p:sldId id="779" r:id="rId107"/>
    <p:sldId id="784" r:id="rId108"/>
    <p:sldId id="716" r:id="rId109"/>
    <p:sldId id="782" r:id="rId110"/>
    <p:sldId id="783" r:id="rId111"/>
    <p:sldId id="781" r:id="rId112"/>
    <p:sldId id="715" r:id="rId113"/>
    <p:sldId id="720" r:id="rId114"/>
    <p:sldId id="721" r:id="rId115"/>
    <p:sldId id="722" r:id="rId116"/>
    <p:sldId id="744" r:id="rId117"/>
    <p:sldId id="712" r:id="rId118"/>
    <p:sldId id="727" r:id="rId119"/>
    <p:sldId id="728" r:id="rId120"/>
    <p:sldId id="729" r:id="rId121"/>
    <p:sldId id="732" r:id="rId122"/>
    <p:sldId id="733" r:id="rId123"/>
    <p:sldId id="717" r:id="rId124"/>
    <p:sldId id="718" r:id="rId125"/>
    <p:sldId id="735" r:id="rId126"/>
    <p:sldId id="736" r:id="rId127"/>
    <p:sldId id="737" r:id="rId128"/>
    <p:sldId id="738" r:id="rId129"/>
    <p:sldId id="739" r:id="rId130"/>
    <p:sldId id="741" r:id="rId131"/>
    <p:sldId id="742" r:id="rId132"/>
    <p:sldId id="748" r:id="rId133"/>
    <p:sldId id="749" r:id="rId134"/>
    <p:sldId id="714" r:id="rId135"/>
    <p:sldId id="747" r:id="rId136"/>
    <p:sldId id="756" r:id="rId137"/>
  </p:sldIdLst>
  <p:sldSz cx="9144000" cy="6858000" type="screen4x3"/>
  <p:notesSz cx="6858000" cy="9144000"/>
  <p:kinsoku lang="zh-CN" invalStChars="!),.:;?]}、。—ˇ¨〃々～‖…’”〕〉》」』〗】∶！＂＇），．：；？］｀｜｝·" invalEndChars="([{‘“〔〈《「『〖【（［｛．·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00FF00"/>
    <a:srgbClr val="FF00FF"/>
    <a:srgbClr val="FF9900"/>
    <a:srgbClr val="9966FF"/>
    <a:srgbClr val="00FFFF"/>
    <a:srgbClr val="305E52"/>
    <a:srgbClr val="FF0000"/>
    <a:srgbClr val="00CCFF"/>
    <a:srgbClr val="DDDDDD"/>
    <a:srgbClr val="C0C0C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98934" autoAdjust="0"/>
  </p:normalViewPr>
  <p:slideViewPr>
    <p:cSldViewPr snapToGrid="0">
      <p:cViewPr>
        <p:scale>
          <a:sx n="66" d="100"/>
          <a:sy n="66" d="100"/>
        </p:scale>
        <p:origin x="-1013" y="4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1526" y="-67"/>
      </p:cViewPr>
      <p:guideLst>
        <p:guide orient="horz" pos="2880"/>
        <p:guide pos="2160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6.xml"/><Relationship Id="rId13" Type="http://schemas.openxmlformats.org/officeDocument/2006/relationships/slide" Target="slides/slide22.xml"/><Relationship Id="rId18" Type="http://schemas.openxmlformats.org/officeDocument/2006/relationships/slide" Target="slides/slide27.xml"/><Relationship Id="rId3" Type="http://schemas.openxmlformats.org/officeDocument/2006/relationships/slide" Target="slides/slide7.xml"/><Relationship Id="rId21" Type="http://schemas.openxmlformats.org/officeDocument/2006/relationships/slide" Target="slides/slide33.xml"/><Relationship Id="rId7" Type="http://schemas.openxmlformats.org/officeDocument/2006/relationships/slide" Target="slides/slide14.xml"/><Relationship Id="rId12" Type="http://schemas.openxmlformats.org/officeDocument/2006/relationships/slide" Target="slides/slide21.xml"/><Relationship Id="rId17" Type="http://schemas.openxmlformats.org/officeDocument/2006/relationships/slide" Target="slides/slide26.xml"/><Relationship Id="rId2" Type="http://schemas.openxmlformats.org/officeDocument/2006/relationships/slide" Target="slides/slide6.xml"/><Relationship Id="rId16" Type="http://schemas.openxmlformats.org/officeDocument/2006/relationships/slide" Target="slides/slide25.xml"/><Relationship Id="rId20" Type="http://schemas.openxmlformats.org/officeDocument/2006/relationships/slide" Target="slides/slide29.xml"/><Relationship Id="rId1" Type="http://schemas.openxmlformats.org/officeDocument/2006/relationships/slide" Target="slides/slide4.xml"/><Relationship Id="rId6" Type="http://schemas.openxmlformats.org/officeDocument/2006/relationships/slide" Target="slides/slide13.xml"/><Relationship Id="rId11" Type="http://schemas.openxmlformats.org/officeDocument/2006/relationships/slide" Target="slides/slide19.xml"/><Relationship Id="rId5" Type="http://schemas.openxmlformats.org/officeDocument/2006/relationships/slide" Target="slides/slide12.xml"/><Relationship Id="rId15" Type="http://schemas.openxmlformats.org/officeDocument/2006/relationships/slide" Target="slides/slide24.xml"/><Relationship Id="rId10" Type="http://schemas.openxmlformats.org/officeDocument/2006/relationships/slide" Target="slides/slide18.xml"/><Relationship Id="rId19" Type="http://schemas.openxmlformats.org/officeDocument/2006/relationships/slide" Target="slides/slide28.xml"/><Relationship Id="rId4" Type="http://schemas.openxmlformats.org/officeDocument/2006/relationships/slide" Target="slides/slide10.xml"/><Relationship Id="rId9" Type="http://schemas.openxmlformats.org/officeDocument/2006/relationships/slide" Target="slides/slide17.xml"/><Relationship Id="rId14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fld id="{ED3C774E-F361-4995-AD07-147694A129A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fld id="{FB477E48-2C0E-4F9C-9A1D-A91A26B98CB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95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25395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253956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957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958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959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960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3961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962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3963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53964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53965" name="Rectangle 13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53966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53967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1750B2E-0867-4A25-8506-5039B2C9660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45D12C-9E0D-4181-810F-270AAAA7F15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726481-1717-416B-9588-0102A9830D9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9CC78-A244-461C-834E-4102A4F6DB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685DF54-7E53-4A8E-B44A-DF8AB093049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2AFEC3-1198-42CA-976E-BEB1FE4F15C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07140F-F43A-4243-97D1-7839DD55784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1D2EE05-8A7F-43C3-B861-2CB4692D338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8BE61CE-FFAF-4B51-94DC-2CF76E4876A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FB48C4-1BE5-4BEC-9DCD-30DBDC24FDE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67A5286-53CD-4FDE-BDF3-BA85CF28D3B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F5A5FF-BCD5-4CDD-AD8F-7CBC9FB151E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EFCF859-B185-4793-84E3-5B91188DC6D6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252932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252933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252934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935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936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937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938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2939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2940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2941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52942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25294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niprot.org/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906" name="Group 2"/>
          <p:cNvGrpSpPr>
            <a:grpSpLocks/>
          </p:cNvGrpSpPr>
          <p:nvPr/>
        </p:nvGrpSpPr>
        <p:grpSpPr bwMode="auto">
          <a:xfrm>
            <a:off x="568325" y="2433638"/>
            <a:ext cx="8064500" cy="989012"/>
            <a:chOff x="392" y="353"/>
            <a:chExt cx="5080" cy="623"/>
          </a:xfrm>
        </p:grpSpPr>
        <p:sp>
          <p:nvSpPr>
            <p:cNvPr id="379907" name="Rectangle 3"/>
            <p:cNvSpPr>
              <a:spLocks noChangeArrowheads="1"/>
            </p:cNvSpPr>
            <p:nvPr/>
          </p:nvSpPr>
          <p:spPr bwMode="auto">
            <a:xfrm>
              <a:off x="1514" y="353"/>
              <a:ext cx="2840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rgbClr val="FFC000"/>
                  </a:solidFill>
                  <a:ea typeface="黑体" pitchFamily="49" charset="-122"/>
                </a:rPr>
                <a:t>第六章 分离目的基因</a:t>
              </a:r>
              <a:endParaRPr lang="zh-CN" altLang="en-US" sz="3600" b="1" dirty="0">
                <a:solidFill>
                  <a:srgbClr val="FFC000"/>
                </a:solidFill>
                <a:ea typeface="黑体" pitchFamily="49" charset="-122"/>
              </a:endParaRPr>
            </a:p>
          </p:txBody>
        </p:sp>
        <p:sp>
          <p:nvSpPr>
            <p:cNvPr id="379908" name="AutoShape 4"/>
            <p:cNvSpPr>
              <a:spLocks noChangeArrowheads="1"/>
            </p:cNvSpPr>
            <p:nvPr/>
          </p:nvSpPr>
          <p:spPr bwMode="auto">
            <a:xfrm flipV="1">
              <a:off x="392" y="912"/>
              <a:ext cx="5080" cy="6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FFFF">
                    <a:gamma/>
                    <a:shade val="46275"/>
                    <a:invGamma/>
                  </a:srgbClr>
                </a:gs>
                <a:gs pos="5000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49997" y="464466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i="1" dirty="0" smtClean="0">
                <a:latin typeface="隶书" pitchFamily="49" charset="-122"/>
                <a:ea typeface="隶书" pitchFamily="49" charset="-122"/>
              </a:rPr>
              <a:t>分子生物学与</a:t>
            </a:r>
            <a:r>
              <a:rPr kumimoji="1" lang="zh-CN" altLang="en-US" sz="4400" i="1" u="sng" dirty="0" smtClean="0">
                <a:solidFill>
                  <a:srgbClr val="00FF00"/>
                </a:solidFill>
                <a:latin typeface="隶书" pitchFamily="49" charset="-122"/>
                <a:ea typeface="隶书" pitchFamily="49" charset="-122"/>
              </a:rPr>
              <a:t>基因工程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3073" y="4064006"/>
            <a:ext cx="34307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FFFF"/>
                </a:solidFill>
                <a:latin typeface="黑体" pitchFamily="49" charset="-122"/>
                <a:ea typeface="黑体" pitchFamily="49" charset="-122"/>
              </a:rPr>
              <a:t>孙新晓 </a:t>
            </a:r>
            <a:r>
              <a:rPr lang="zh-CN" altLang="en-US" sz="2800" b="1" dirty="0" smtClean="0">
                <a:solidFill>
                  <a:srgbClr val="00FFFF"/>
                </a:solidFill>
                <a:latin typeface="黑体" pitchFamily="49" charset="-122"/>
                <a:ea typeface="黑体" pitchFamily="49" charset="-122"/>
              </a:rPr>
              <a:t>副教授</a:t>
            </a:r>
            <a:endParaRPr lang="en-US" altLang="zh-CN" sz="2800" b="1" dirty="0" smtClean="0">
              <a:solidFill>
                <a:srgbClr val="00FFFF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FFFF"/>
                </a:solidFill>
                <a:latin typeface="黑体" pitchFamily="49" charset="-122"/>
                <a:ea typeface="黑体" pitchFamily="49" charset="-122"/>
              </a:rPr>
              <a:t>生命科学与技术学院</a:t>
            </a:r>
            <a:endParaRPr lang="zh-CN" altLang="en-US" sz="2800" b="1" dirty="0">
              <a:solidFill>
                <a:srgbClr val="00FFFF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406399" y="1139364"/>
            <a:ext cx="420914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基因组文库</a:t>
            </a: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的完备性</a:t>
            </a:r>
            <a:endParaRPr lang="en-US" altLang="zh-CN" sz="2800" dirty="0">
              <a:solidFill>
                <a:schemeClr val="accent1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67588" name="Rectangle 13"/>
          <p:cNvSpPr>
            <a:spLocks noChangeArrowheads="1"/>
          </p:cNvSpPr>
          <p:nvPr/>
        </p:nvSpPr>
        <p:spPr bwMode="auto">
          <a:xfrm>
            <a:off x="812800" y="1825164"/>
            <a:ext cx="78570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基因组文库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完备性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是指：在构建的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中任一基因存在的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概率，它与基因组文库最低所含克隆数</a:t>
            </a:r>
            <a:r>
              <a:rPr lang="en-US" altLang="zh-CN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之间的关系可用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经验公式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表示：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89" name="Rectangle 14"/>
          <p:cNvSpPr>
            <a:spLocks noChangeArrowheads="1"/>
          </p:cNvSpPr>
          <p:nvPr/>
        </p:nvSpPr>
        <p:spPr bwMode="auto">
          <a:xfrm>
            <a:off x="812800" y="2349039"/>
            <a:ext cx="78570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 sz="2400" dirty="0">
              <a:solidFill>
                <a:srgbClr val="FF99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590" name="Rectangle 15"/>
          <p:cNvSpPr>
            <a:spLocks noChangeArrowheads="1"/>
          </p:cNvSpPr>
          <p:nvPr/>
        </p:nvSpPr>
        <p:spPr bwMode="auto">
          <a:xfrm>
            <a:off x="2196491" y="3671184"/>
            <a:ext cx="445104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 =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ln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( 1 – P ) /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ln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( 1 – f )</a:t>
            </a:r>
          </a:p>
        </p:txBody>
      </p:sp>
      <p:sp>
        <p:nvSpPr>
          <p:cNvPr id="67591" name="Rectangle 17"/>
          <p:cNvSpPr>
            <a:spLocks noChangeArrowheads="1"/>
          </p:cNvSpPr>
          <p:nvPr/>
        </p:nvSpPr>
        <p:spPr bwMode="auto">
          <a:xfrm>
            <a:off x="812800" y="4572423"/>
            <a:ext cx="806994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其中： </a:t>
            </a:r>
            <a:r>
              <a:rPr lang="en-US" altLang="zh-CN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 = </a:t>
            </a: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任一基因被克隆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（存在</a:t>
            </a: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于基因文库中）的概率</a:t>
            </a: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92" name="Rectangle 18"/>
          <p:cNvSpPr>
            <a:spLocks noChangeArrowheads="1"/>
          </p:cNvSpPr>
          <p:nvPr/>
        </p:nvSpPr>
        <p:spPr bwMode="auto">
          <a:xfrm>
            <a:off x="769258" y="5096298"/>
            <a:ext cx="806994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</a:t>
            </a:r>
            <a:r>
              <a:rPr lang="en-US" altLang="zh-CN" sz="21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 = </a:t>
            </a: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克隆片段的平均大小 / 生物基因组的大小 </a:t>
            </a: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380999" y="947058"/>
            <a:ext cx="841465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多基因随机重组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改组（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 shuffling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1170" y="1861458"/>
            <a:ext cx="853802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342900" algn="just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改组：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从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靶基因的多个随机突变亲本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基因家族的若干同源基因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出发，用酶切割成随机片段，经过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不加引物的多次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循环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，使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的碱基序列发生重新排布而引起基因突变的技术过程。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0000"/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改组属于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有性进化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indent="-342900" algn="just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/>
              <a:t>     </a:t>
            </a: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R="0" lvl="0" indent="-34290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tabLst/>
              <a:defRPr/>
            </a:pP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huff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112" y="1132117"/>
            <a:ext cx="8925498" cy="47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3708486" y="6016508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b="1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改组</a:t>
            </a:r>
            <a:endParaRPr lang="zh-CN" altLang="en-US" sz="2400" b="1" dirty="0">
              <a:solidFill>
                <a:srgbClr val="00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384576" y="319147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靶基因的多个随机突变亲本</a:t>
            </a:r>
            <a:endParaRPr lang="en-US" altLang="zh-CN" sz="2000" dirty="0" smtClean="0">
              <a:solidFill>
                <a:srgbClr val="FF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ctr"/>
            <a:r>
              <a:rPr lang="zh-CN" altLang="en-US" sz="2000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基因家族的若干同源基因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35430" y="1480457"/>
            <a:ext cx="2002970" cy="1335314"/>
          </a:xfrm>
          <a:prstGeom prst="wedgeRoundRectCallout">
            <a:avLst>
              <a:gd name="adj1" fmla="val 58695"/>
              <a:gd name="adj2" fmla="val -86184"/>
              <a:gd name="adj3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16112" y="2049799"/>
            <a:ext cx="8924400" cy="2575344"/>
            <a:chOff x="116112" y="2049799"/>
            <a:chExt cx="8924400" cy="2575344"/>
          </a:xfrm>
        </p:grpSpPr>
        <p:pic>
          <p:nvPicPr>
            <p:cNvPr id="9" name="图片 8" descr="QQ截图2016032508154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12" y="2049799"/>
              <a:ext cx="8924400" cy="2573549"/>
            </a:xfrm>
            <a:prstGeom prst="rect">
              <a:avLst/>
            </a:prstGeom>
          </p:spPr>
        </p:pic>
        <p:pic>
          <p:nvPicPr>
            <p:cNvPr id="11" name="图片 10" descr="QQ截图20160325081544.png"/>
            <p:cNvPicPr>
              <a:picLocks noChangeAspect="1"/>
            </p:cNvPicPr>
            <p:nvPr/>
          </p:nvPicPr>
          <p:blipFill>
            <a:blip r:embed="rId3" cstate="print"/>
            <a:srcRect l="74081" t="63884" r="20715" b="22581"/>
            <a:stretch>
              <a:fillRect/>
            </a:stretch>
          </p:blipFill>
          <p:spPr>
            <a:xfrm>
              <a:off x="7271657" y="4276800"/>
              <a:ext cx="464458" cy="348343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5430" y="1422420"/>
            <a:ext cx="2935514" cy="319472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从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靶基因的多个随机突变亲本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出发，基因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的多样化起源于易错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等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反应中产生的随机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突变，所以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采用这种过程累积有益突变的</a:t>
            </a:r>
            <a:r>
              <a:rPr lang="zh-CN" altLang="en-US" sz="2400" dirty="0">
                <a:solidFill>
                  <a:schemeClr val="bg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速度比较慢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71144" y="1418784"/>
            <a:ext cx="3657600" cy="403542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从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自然界中存在的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基因家族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出发，利用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它们之间的同源序列进行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 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改组。由于每一个天然酶的基因都经过千百万年的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进化，并且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基因之间存在比较显著的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差异，所以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获得的重组基因库充分</a:t>
            </a:r>
            <a:r>
              <a:rPr lang="zh-CN" altLang="en-US" sz="2400" dirty="0">
                <a:solidFill>
                  <a:schemeClr val="bg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体现了基因的多样化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</a:t>
            </a:r>
          </a:p>
        </p:txBody>
      </p:sp>
      <p:pic>
        <p:nvPicPr>
          <p:cNvPr id="7" name="图片 6" descr="热气球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505200"/>
            <a:ext cx="1511300" cy="25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4442 L 0.00139 -0.47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4294967295"/>
          </p:nvPr>
        </p:nvSpPr>
        <p:spPr>
          <a:xfrm>
            <a:off x="395288" y="4833727"/>
            <a:ext cx="8569325" cy="10080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从靶基因的多个随机突变亲本出发获得</a:t>
            </a:r>
            <a:r>
              <a:rPr lang="en-US" altLang="zh-CN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8</a:t>
            </a:r>
            <a:r>
              <a:rPr lang="zh-CN" altLang="zh-CN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倍</a:t>
            </a:r>
            <a:r>
              <a:rPr lang="zh-CN" altLang="en-US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zh-CN" altLang="zh-CN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酶活提高</a:t>
            </a:r>
            <a:endParaRPr lang="zh-CN" altLang="en-US" sz="2400" kern="12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从基因家族出发获得</a:t>
            </a:r>
            <a:r>
              <a:rPr lang="en-US" altLang="zh-CN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270-540</a:t>
            </a:r>
            <a:r>
              <a:rPr lang="zh-CN" altLang="zh-CN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倍的酶活</a:t>
            </a:r>
            <a:r>
              <a:rPr lang="zh-CN" altLang="en-US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提高（</a:t>
            </a:r>
            <a:r>
              <a:rPr lang="zh-CN" altLang="en-US" sz="2400" kern="12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基因最终由</a:t>
            </a:r>
            <a:r>
              <a:rPr lang="zh-CN" altLang="zh-CN" sz="2400" kern="12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三个</a:t>
            </a:r>
            <a:r>
              <a:rPr lang="zh-CN" altLang="en-US" sz="2400" kern="12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物种</a:t>
            </a:r>
            <a:r>
              <a:rPr lang="zh-CN" altLang="zh-CN" sz="2400" kern="12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的八个片段组成</a:t>
            </a:r>
            <a:r>
              <a:rPr lang="zh-CN" altLang="en-US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2655" y="226127"/>
            <a:ext cx="7337897" cy="453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2806" y="130643"/>
            <a:ext cx="2442015" cy="870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Stemmer, Nature, 1998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内酰胺酶改组</a:t>
            </a:r>
            <a:endParaRPr lang="zh-CN" altLang="en-US" b="1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92316" y="526152"/>
            <a:ext cx="876300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多基因随机重组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随机引物体外重组（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Random 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en-US" altLang="zh-CN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priming in vitro recombination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1170" y="1992084"/>
            <a:ext cx="8538029" cy="465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342900" algn="just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随机引物体外重组：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用一套随机序列引物，先产生大量互补于模板不同位点的短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片段，由于碱基的错配，这些短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片段中也会有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少量的点突变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。然后，除去模板，这些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互为模板和引物进行扩增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，通过碱基序列的重新排布而获得全长突变基因。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随机引物体外重组属于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有性进化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sz="2400" dirty="0" smtClean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QQ截图20160323141715.png"/>
          <p:cNvPicPr>
            <a:picLocks noChangeAspect="1"/>
          </p:cNvPicPr>
          <p:nvPr/>
        </p:nvPicPr>
        <p:blipFill>
          <a:blip r:embed="rId2" cstate="print"/>
          <a:srcRect l="1159" t="15204" r="12477"/>
          <a:stretch>
            <a:fillRect/>
          </a:stretch>
        </p:blipFill>
        <p:spPr>
          <a:xfrm>
            <a:off x="1001482" y="217715"/>
            <a:ext cx="6950983" cy="59508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51543" y="621970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随机引物体外重组</a:t>
            </a:r>
            <a:endParaRPr lang="zh-CN" altLang="en-US" sz="2400" b="1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92316" y="526152"/>
            <a:ext cx="876300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多基因随机重组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交错延伸重组（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Stagger extension 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en-US" altLang="zh-CN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process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1170" y="1992084"/>
            <a:ext cx="8538029" cy="465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342900" algn="just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交错延伸重组：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反应中，将含不同点突变的模板（两个或多个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片段）混合，将常规的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退火和延伸合并为一步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，并大大缩短其反应时间，从而只能合成出非常短的新生链，经变性的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新生链再作为引物随机地杂交到含不同突变的模板上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继续延伸，此过程反复进行直至获得全长基因。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交错延伸重组属于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有性进化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sz="2400" dirty="0" smtClean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769" y="551550"/>
            <a:ext cx="6531428" cy="5577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3554509" y="6190676"/>
            <a:ext cx="2040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交错延伸重组</a:t>
            </a:r>
            <a:endParaRPr lang="zh-CN" altLang="en-US" sz="2400" b="1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410871" y="1509491"/>
            <a:ext cx="1080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42997" y="1175664"/>
            <a:ext cx="3911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32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技术的其他应用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3829" y="471714"/>
            <a:ext cx="841828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第二节  </a:t>
            </a:r>
            <a:r>
              <a:rPr lang="en-US" altLang="zh-CN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扩增技术与目的基因克隆</a:t>
            </a:r>
            <a:endParaRPr lang="en-US" altLang="zh-CN" sz="3600" b="1" dirty="0">
              <a:solidFill>
                <a:srgbClr val="FF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134261" y="1788870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定点突变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(Site-directed mutagenesis)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457200" y="2599395"/>
            <a:ext cx="8338457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tabLst/>
              <a:defRPr/>
            </a:pPr>
            <a:r>
              <a:rPr lang="en-US" altLang="zh-CN" sz="2400" b="1" kern="0" noProof="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</a:rPr>
              <a:t>I</a:t>
            </a:r>
            <a:r>
              <a:rPr lang="zh-CN" altLang="en-US" sz="2400" b="1" kern="0" noProof="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</a:rPr>
              <a:t>）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+mn-cs"/>
              </a:rPr>
              <a:t>单点突变策略：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817" y="3243924"/>
            <a:ext cx="5557837" cy="268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燕尾形 13"/>
          <p:cNvSpPr/>
          <p:nvPr/>
        </p:nvSpPr>
        <p:spPr bwMode="auto">
          <a:xfrm>
            <a:off x="6245225" y="4382162"/>
            <a:ext cx="381000" cy="228600"/>
          </a:xfrm>
          <a:prstGeom prst="chevr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6633029" y="4298928"/>
            <a:ext cx="25109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Transform into </a:t>
            </a:r>
            <a:r>
              <a:rPr lang="en-US" altLang="zh-CN" b="1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. coli</a:t>
            </a:r>
            <a:endParaRPr lang="en-US" altLang="zh-CN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616854" y="4328187"/>
            <a:ext cx="1524000" cy="306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1400" b="1">
                <a:solidFill>
                  <a:srgbClr val="FF0000"/>
                </a:solidFill>
                <a:ea typeface="Gulim" pitchFamily="34" charset="-127"/>
                <a:cs typeface="Arial" charset="0"/>
              </a:rPr>
              <a:t>Step 1: PCR </a:t>
            </a: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6654337" y="4752729"/>
            <a:ext cx="1670050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rgbClr val="FF0000"/>
                </a:solidFill>
                <a:ea typeface="Gulim" pitchFamily="34" charset="-127"/>
                <a:cs typeface="Arial" charset="0"/>
              </a:rPr>
              <a:t>Step 2</a:t>
            </a:r>
          </a:p>
        </p:txBody>
      </p:sp>
      <p:sp>
        <p:nvSpPr>
          <p:cNvPr id="18" name="右箭头 17"/>
          <p:cNvSpPr/>
          <p:nvPr/>
        </p:nvSpPr>
        <p:spPr>
          <a:xfrm rot="8569911">
            <a:off x="5457371" y="3004450"/>
            <a:ext cx="856343" cy="624114"/>
          </a:xfrm>
          <a:prstGeom prst="rightArrow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1357313"/>
            <a:ext cx="430371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88" y="1369562"/>
            <a:ext cx="3642353" cy="37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050972" y="460103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Nick</a:t>
            </a:r>
            <a:endParaRPr lang="zh-CN" alt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5689601" y="4151086"/>
            <a:ext cx="1233713" cy="62411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5733143" y="3962400"/>
            <a:ext cx="2467428" cy="79828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740228" y="3022093"/>
            <a:ext cx="79925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例如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，人的单倍体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总长为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2.9 </a:t>
            </a:r>
            <a:r>
              <a:rPr lang="en-US" altLang="zh-CN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x 10</a:t>
            </a:r>
            <a:r>
              <a:rPr lang="en-US" altLang="zh-CN" sz="2400" b="1" baseline="300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9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bp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中克隆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片段的平均大小为15 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kb，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则构建一个完备性为</a:t>
            </a:r>
            <a:r>
              <a:rPr lang="zh-CN" altLang="en-US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0.9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的基因组文库至少需要</a:t>
            </a:r>
            <a:r>
              <a:rPr lang="zh-CN" altLang="en-US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45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万个克隆；而当完备性提高到</a:t>
            </a:r>
            <a:r>
              <a:rPr lang="zh-CN" altLang="en-US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0.9999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时，基因组文库至少需要</a:t>
            </a:r>
            <a:r>
              <a:rPr lang="zh-CN" altLang="en-US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180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万个克隆。</a:t>
            </a:r>
            <a:endParaRPr lang="zh-CN" altLang="en-US" sz="2400" dirty="0" smtClean="0">
              <a:solidFill>
                <a:srgbClr val="66FF33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66FF33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6399" y="1139364"/>
            <a:ext cx="420914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基因组文库</a:t>
            </a: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的完备性</a:t>
            </a:r>
            <a:endParaRPr lang="en-US" altLang="zh-CN" sz="2800" dirty="0">
              <a:solidFill>
                <a:schemeClr val="accent1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196491" y="2147214"/>
            <a:ext cx="445104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 =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ln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( 1 – P ) /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ln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( 1 – f 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70341"/>
          <a:stretch>
            <a:fillRect/>
          </a:stretch>
        </p:blipFill>
        <p:spPr bwMode="auto">
          <a:xfrm>
            <a:off x="1563912" y="1680036"/>
            <a:ext cx="1654920" cy="51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3418110" y="2777672"/>
            <a:ext cx="23526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1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4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Megaprimer</a:t>
            </a:r>
            <a:r>
              <a:rPr lang="en-US" altLang="zh-CN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formation</a:t>
            </a:r>
            <a:r>
              <a:rPr lang="en-US" altLang="zh-CN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CN" sz="1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1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98℃</a:t>
            </a:r>
            <a:r>
              <a:rPr lang="en-US" altLang="zh-CN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30s</a:t>
            </a:r>
            <a:r>
              <a:rPr lang="en-US" altLang="zh-CN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→50℃</a:t>
            </a:r>
            <a:r>
              <a:rPr lang="en-US" altLang="zh-CN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20s</a:t>
            </a:r>
            <a:r>
              <a:rPr lang="en-US" altLang="zh-CN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→72℃, 1min (5 cycles)</a:t>
            </a:r>
          </a:p>
          <a:p>
            <a:endParaRPr lang="en-US" altLang="zh-CN" sz="1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燕尾形 3"/>
          <p:cNvSpPr/>
          <p:nvPr/>
        </p:nvSpPr>
        <p:spPr bwMode="auto">
          <a:xfrm>
            <a:off x="6030217" y="2663855"/>
            <a:ext cx="381000" cy="228600"/>
          </a:xfrm>
          <a:prstGeom prst="chevr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6524160" y="2612570"/>
            <a:ext cx="26053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Transform into </a:t>
            </a:r>
            <a:r>
              <a:rPr lang="en-US" altLang="zh-CN" b="1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. coli</a:t>
            </a:r>
            <a:endParaRPr lang="en-US" altLang="zh-CN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6072184" y="3982358"/>
            <a:ext cx="276701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 sz="1400" b="1">
                <a:solidFill>
                  <a:srgbClr val="FF0000"/>
                </a:solidFill>
                <a:ea typeface="Gulim" pitchFamily="34" charset="-127"/>
                <a:cs typeface="Arial" charset="0"/>
              </a:rPr>
              <a:t>Step 2: DpnI digestion </a:t>
            </a: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3432398" y="4847772"/>
            <a:ext cx="32766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1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(Amplification using </a:t>
            </a:r>
            <a:r>
              <a:rPr lang="en-US" altLang="zh-CN" sz="14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megaprimers</a:t>
            </a:r>
            <a:r>
              <a:rPr lang="en-US" altLang="zh-CN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CN" sz="1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1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98℃</a:t>
            </a:r>
            <a:r>
              <a:rPr lang="en-US" altLang="zh-CN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30s</a:t>
            </a:r>
            <a:r>
              <a:rPr lang="en-US" altLang="zh-CN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→ 72C</a:t>
            </a:r>
            <a:r>
              <a:rPr lang="en-US" altLang="zh-CN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3min </a:t>
            </a:r>
            <a:endParaRPr lang="en-US" altLang="zh-CN" sz="1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(20cycles)</a:t>
            </a:r>
          </a:p>
        </p:txBody>
      </p:sp>
      <p:cxnSp>
        <p:nvCxnSpPr>
          <p:cNvPr id="8" name="直接箭头连接符 4"/>
          <p:cNvCxnSpPr>
            <a:cxnSpLocks noChangeShapeType="1"/>
            <a:stCxn id="3" idx="2"/>
          </p:cNvCxnSpPr>
          <p:nvPr/>
        </p:nvCxnSpPr>
        <p:spPr bwMode="auto">
          <a:xfrm>
            <a:off x="4594448" y="4162667"/>
            <a:ext cx="0" cy="66923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2107" y="5688464"/>
            <a:ext cx="2043112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290286" y="3749902"/>
            <a:ext cx="1524000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1400" b="1" dirty="0">
                <a:solidFill>
                  <a:srgbClr val="FF0000"/>
                </a:solidFill>
                <a:ea typeface="Gulim" pitchFamily="34" charset="-127"/>
                <a:cs typeface="Arial" charset="0"/>
              </a:rPr>
              <a:t>Step 1: PCR 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34261" y="293928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定点突变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(Site-directed mutagenesis)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457200" y="1089939"/>
            <a:ext cx="8338457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tabLst/>
              <a:defRPr/>
            </a:pPr>
            <a:r>
              <a:rPr lang="en-US" altLang="zh-CN" sz="2400" b="1" kern="0" noProof="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</a:rPr>
              <a:t>I</a:t>
            </a:r>
            <a:r>
              <a:rPr lang="zh-CN" altLang="en-US" sz="2400" b="1" kern="0" noProof="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</a:rPr>
              <a:t>）</a:t>
            </a:r>
            <a:r>
              <a:rPr lang="zh-CN" altLang="en-US" sz="2400" b="1" kern="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</a:rPr>
              <a:t>多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+mn-cs"/>
              </a:rPr>
              <a:t>点突变策略：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4" name="直接箭头连接符 4"/>
          <p:cNvCxnSpPr>
            <a:cxnSpLocks noChangeShapeType="1"/>
          </p:cNvCxnSpPr>
          <p:nvPr/>
        </p:nvCxnSpPr>
        <p:spPr bwMode="auto">
          <a:xfrm flipV="1">
            <a:off x="6357253" y="4441373"/>
            <a:ext cx="667657" cy="88537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7" name="直接箭头连接符 4"/>
          <p:cNvCxnSpPr>
            <a:cxnSpLocks noChangeShapeType="1"/>
          </p:cNvCxnSpPr>
          <p:nvPr/>
        </p:nvCxnSpPr>
        <p:spPr bwMode="auto">
          <a:xfrm rot="10800000">
            <a:off x="7344898" y="3095864"/>
            <a:ext cx="0" cy="66923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380999" y="482610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反向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 (Inverse PCR, IPCR)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t="2434" b="14633"/>
          <a:stretch>
            <a:fillRect/>
          </a:stretch>
        </p:blipFill>
        <p:spPr bwMode="auto">
          <a:xfrm>
            <a:off x="1273411" y="1451433"/>
            <a:ext cx="646399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380999" y="395526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不对称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 (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Asym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metric PCR)</a:t>
            </a:r>
            <a:endParaRPr lang="zh-CN" altLang="en-US" sz="2800" dirty="0" smtClean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 t="2590" b="16504"/>
          <a:stretch>
            <a:fillRect/>
          </a:stretch>
        </p:blipFill>
        <p:spPr bwMode="auto">
          <a:xfrm>
            <a:off x="1396999" y="1219202"/>
            <a:ext cx="6274178" cy="5428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380999" y="584208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巢式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 (Nest PCR)</a:t>
            </a:r>
            <a:endParaRPr lang="zh-CN" altLang="en-US" sz="2800" dirty="0" smtClean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98488" y="1411043"/>
            <a:ext cx="821168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先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用一对靶序列的外引物扩增以提高模板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量，然后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再用一对内引物扩增以得到特异的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带，此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为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巢式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。若用一条外引物作内引物则称之为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半巢式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主要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用于极少量</a:t>
            </a:r>
            <a:r>
              <a:rPr lang="en-US" altLang="zh-CN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模板的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</a:t>
            </a:r>
            <a:endParaRPr lang="zh-CN" altLang="en-US" sz="2400" dirty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t="9686" r="23158" b="72684"/>
          <a:stretch>
            <a:fillRect/>
          </a:stretch>
        </p:blipFill>
        <p:spPr bwMode="auto">
          <a:xfrm>
            <a:off x="666081" y="4151085"/>
            <a:ext cx="7831137" cy="104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977481" y="4296244"/>
            <a:ext cx="628650" cy="1524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277768" y="4994744"/>
            <a:ext cx="628650" cy="1524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380999" y="584208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重叠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 (Overlap PCR)</a:t>
            </a:r>
            <a:endParaRPr lang="zh-CN" altLang="en-US" sz="2800" dirty="0" smtClean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16740" name="Picture 4" descr="http://jj.emuch.net/image3/85/24/849017_1354524328_17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806" y="1478640"/>
            <a:ext cx="8344508" cy="4980214"/>
          </a:xfrm>
          <a:prstGeom prst="rect">
            <a:avLst/>
          </a:prstGeom>
          <a:noFill/>
        </p:spPr>
      </p:pic>
      <p:cxnSp>
        <p:nvCxnSpPr>
          <p:cNvPr id="9" name="直接连接符 8"/>
          <p:cNvCxnSpPr/>
          <p:nvPr/>
        </p:nvCxnSpPr>
        <p:spPr>
          <a:xfrm>
            <a:off x="4368801" y="2670628"/>
            <a:ext cx="648000" cy="0"/>
          </a:xfrm>
          <a:prstGeom prst="line">
            <a:avLst/>
          </a:prstGeom>
          <a:ln w="508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45435" y="3519700"/>
            <a:ext cx="648000" cy="0"/>
          </a:xfrm>
          <a:prstGeom prst="line">
            <a:avLst/>
          </a:prstGeom>
          <a:ln w="508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476193" y="5333950"/>
            <a:ext cx="1440000" cy="0"/>
          </a:xfrm>
          <a:prstGeom prst="line">
            <a:avLst/>
          </a:prstGeom>
          <a:ln w="508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483453" y="5718574"/>
            <a:ext cx="1440000" cy="0"/>
          </a:xfrm>
          <a:prstGeom prst="line">
            <a:avLst/>
          </a:prstGeom>
          <a:ln w="508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1382465" y="511638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25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差示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 (Differential PCR, d-PCR)</a:t>
            </a:r>
          </a:p>
          <a:p>
            <a:pPr>
              <a:lnSpc>
                <a:spcPct val="125000"/>
              </a:lnSpc>
              <a:spcBef>
                <a:spcPct val="20000"/>
              </a:spcBef>
              <a:buSzPct val="80000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测定目的基因的拷贝数</a:t>
            </a:r>
            <a:endParaRPr lang="en-US" altLang="zh-CN" sz="2400" dirty="0" smtClean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定量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 (Quantitative PCR, 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qPCR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  <a:p>
            <a:pPr>
              <a:lnSpc>
                <a:spcPct val="125000"/>
              </a:lnSpc>
              <a:spcBef>
                <a:spcPct val="20000"/>
              </a:spcBef>
              <a:buSzPct val="80000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定量扩增模板、研究基因表达水平的变化</a:t>
            </a:r>
            <a:endParaRPr lang="en-US" altLang="zh-CN" sz="2400" dirty="0" smtClean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原位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 (</a:t>
            </a:r>
            <a:r>
              <a:rPr lang="en-US" altLang="zh-CN" sz="2800" i="1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in situ 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PCR)</a:t>
            </a:r>
          </a:p>
          <a:p>
            <a:pPr>
              <a:lnSpc>
                <a:spcPct val="125000"/>
              </a:lnSpc>
              <a:spcBef>
                <a:spcPct val="20000"/>
              </a:spcBef>
              <a:buSzPct val="80000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应用于改良型原位杂交检测</a:t>
            </a:r>
            <a:endParaRPr lang="en-US" altLang="zh-CN" sz="2400" dirty="0" smtClean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免疫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 (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Immuno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-PCR)</a:t>
            </a:r>
          </a:p>
          <a:p>
            <a:pPr>
              <a:lnSpc>
                <a:spcPct val="125000"/>
              </a:lnSpc>
              <a:spcBef>
                <a:spcPct val="20000"/>
              </a:spcBef>
              <a:buSzPct val="80000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蛋白质定量</a:t>
            </a:r>
            <a:endParaRPr lang="en-US" altLang="zh-CN" sz="2400" dirty="0" smtClean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25000"/>
              </a:lnSpc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热不对称交错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 (TAIL-PCR)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DNA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未知侧翼的测定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396723" y="1411506"/>
            <a:ext cx="56218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3200">
              <a:solidFill>
                <a:srgbClr val="FF00FF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532190" y="1465932"/>
            <a:ext cx="235615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rgbClr val="00FF00"/>
                </a:solidFill>
                <a:latin typeface="Arial" charset="0"/>
                <a:ea typeface="黑体" pitchFamily="2" charset="-122"/>
              </a:rPr>
              <a:t>合成天然基因</a:t>
            </a:r>
            <a:endParaRPr lang="en-US" altLang="zh-CN" sz="2800" dirty="0">
              <a:solidFill>
                <a:srgbClr val="00FF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532190" y="3236682"/>
            <a:ext cx="2602895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</a:rPr>
              <a:t>修饰改造基因</a:t>
            </a:r>
            <a:r>
              <a:rPr lang="zh-CN" altLang="en-US" sz="2800" dirty="0">
                <a:solidFill>
                  <a:srgbClr val="00FF00"/>
                </a:solidFill>
                <a:latin typeface="Arial" charset="0"/>
                <a:ea typeface="黑体" pitchFamily="2" charset="-122"/>
              </a:rPr>
              <a:t> </a:t>
            </a:r>
            <a:endParaRPr lang="en-US" altLang="zh-CN" sz="2800" dirty="0">
              <a:solidFill>
                <a:srgbClr val="00FF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532190" y="4430488"/>
            <a:ext cx="5142895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</a:rPr>
              <a:t>设计新型基因</a:t>
            </a:r>
            <a:r>
              <a:rPr lang="zh-CN" altLang="en-US" sz="2800" dirty="0">
                <a:solidFill>
                  <a:srgbClr val="00FF00"/>
                </a:solidFill>
                <a:latin typeface="Arial" charset="0"/>
                <a:ea typeface="黑体" pitchFamily="2" charset="-122"/>
              </a:rPr>
              <a:t> </a:t>
            </a:r>
            <a:endParaRPr lang="en-US" altLang="zh-CN" sz="2800" dirty="0">
              <a:solidFill>
                <a:srgbClr val="00FF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561218" y="5179788"/>
            <a:ext cx="5825066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2" charset="-122"/>
              </a:rPr>
              <a:t>制备探针、引物、接头</a:t>
            </a: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2" charset="-122"/>
              </a:rPr>
              <a:t> </a:t>
            </a:r>
            <a:endParaRPr lang="en-US" altLang="zh-CN" sz="2800" dirty="0">
              <a:solidFill>
                <a:schemeClr val="accent1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938589" y="2084606"/>
            <a:ext cx="7924800" cy="1369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如生长激素释放抑制素基因、脑啡肽基因、胰岛素基因、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干扰素基因等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938590" y="3788226"/>
            <a:ext cx="69765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如密码子优化基因等 </a:t>
            </a: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33829" y="602340"/>
            <a:ext cx="841828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第三节  化学法合成目的基因</a:t>
            </a:r>
            <a:endParaRPr lang="en-US" altLang="zh-CN" sz="3600" b="1" dirty="0">
              <a:solidFill>
                <a:srgbClr val="FF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914400" y="3499758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914400" y="4795158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77364" y="899892"/>
            <a:ext cx="8316686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化学合成的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前提条件是基因的</a:t>
            </a:r>
            <a:r>
              <a:rPr lang="en-US" altLang="zh-CN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序列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已知</a:t>
            </a:r>
            <a:r>
              <a: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（如从已知氨基酸序列反推的基因</a:t>
            </a:r>
            <a:r>
              <a: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，有三种策略：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48348" y="1955796"/>
            <a:ext cx="20997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latin typeface="Times New Roman" pitchFamily="18" charset="0"/>
                <a:ea typeface="黑体" pitchFamily="2" charset="-122"/>
              </a:rPr>
              <a:t>小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</a:rPr>
              <a:t>片段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</a:rPr>
              <a:t>粘接法：</a:t>
            </a:r>
            <a:r>
              <a:rPr lang="zh-CN" altLang="en-US" sz="2400" dirty="0">
                <a:latin typeface="Arial" charset="0"/>
                <a:ea typeface="黑体" pitchFamily="2" charset="-122"/>
              </a:rPr>
              <a:t> 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48267" y="4143822"/>
            <a:ext cx="12869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混合退火</a:t>
            </a:r>
            <a:endParaRPr lang="zh-CN" altLang="en-US" sz="2000" dirty="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605867" y="34797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4605867" y="37083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4605867" y="3936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012267" y="34797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5012267" y="37083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5012267" y="3936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5418667" y="34797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5418667" y="37083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5418667" y="3936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5825067" y="34797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5825067" y="37083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5825067" y="3936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6570133" y="3479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26" name="Rectangle 20"/>
          <p:cNvSpPr>
            <a:spLocks noChangeArrowheads="1"/>
          </p:cNvSpPr>
          <p:nvPr/>
        </p:nvSpPr>
        <p:spPr bwMode="auto">
          <a:xfrm>
            <a:off x="6570133" y="3708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27" name="Rectangle 21"/>
          <p:cNvSpPr>
            <a:spLocks noChangeArrowheads="1"/>
          </p:cNvSpPr>
          <p:nvPr/>
        </p:nvSpPr>
        <p:spPr bwMode="auto">
          <a:xfrm>
            <a:off x="6570133" y="39369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6976533" y="3479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6976533" y="3708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6976533" y="39369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1" name="Rectangle 25"/>
          <p:cNvSpPr>
            <a:spLocks noChangeArrowheads="1"/>
          </p:cNvSpPr>
          <p:nvPr/>
        </p:nvSpPr>
        <p:spPr bwMode="auto">
          <a:xfrm>
            <a:off x="7382933" y="3479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2" name="Rectangle 26"/>
          <p:cNvSpPr>
            <a:spLocks noChangeArrowheads="1"/>
          </p:cNvSpPr>
          <p:nvPr/>
        </p:nvSpPr>
        <p:spPr bwMode="auto">
          <a:xfrm>
            <a:off x="7382933" y="3708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3" name="Rectangle 27"/>
          <p:cNvSpPr>
            <a:spLocks noChangeArrowheads="1"/>
          </p:cNvSpPr>
          <p:nvPr/>
        </p:nvSpPr>
        <p:spPr bwMode="auto">
          <a:xfrm>
            <a:off x="7382933" y="39369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" name="Rectangle 28"/>
          <p:cNvSpPr>
            <a:spLocks noChangeArrowheads="1"/>
          </p:cNvSpPr>
          <p:nvPr/>
        </p:nvSpPr>
        <p:spPr bwMode="auto">
          <a:xfrm>
            <a:off x="7789333" y="3479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5" name="Rectangle 29"/>
          <p:cNvSpPr>
            <a:spLocks noChangeArrowheads="1"/>
          </p:cNvSpPr>
          <p:nvPr/>
        </p:nvSpPr>
        <p:spPr bwMode="auto">
          <a:xfrm>
            <a:off x="7789333" y="3708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6" name="Rectangle 30"/>
          <p:cNvSpPr>
            <a:spLocks noChangeArrowheads="1"/>
          </p:cNvSpPr>
          <p:nvPr/>
        </p:nvSpPr>
        <p:spPr bwMode="auto">
          <a:xfrm>
            <a:off x="7789333" y="39369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7" name="Rectangle 31"/>
          <p:cNvSpPr>
            <a:spLocks noChangeArrowheads="1"/>
          </p:cNvSpPr>
          <p:nvPr/>
        </p:nvSpPr>
        <p:spPr bwMode="auto">
          <a:xfrm>
            <a:off x="377372" y="2565396"/>
            <a:ext cx="878114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根据目的基因全序列，分别合成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12-15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碱基长的单链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小片段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4219222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4587523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Rectangle 34"/>
          <p:cNvSpPr>
            <a:spLocks noChangeArrowheads="1"/>
          </p:cNvSpPr>
          <p:nvPr/>
        </p:nvSpPr>
        <p:spPr bwMode="auto">
          <a:xfrm>
            <a:off x="4957234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Rectangle 35"/>
          <p:cNvSpPr>
            <a:spLocks noChangeArrowheads="1"/>
          </p:cNvSpPr>
          <p:nvPr/>
        </p:nvSpPr>
        <p:spPr bwMode="auto">
          <a:xfrm>
            <a:off x="5326945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5696656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6066367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Rectangle 38"/>
          <p:cNvSpPr>
            <a:spLocks noChangeArrowheads="1"/>
          </p:cNvSpPr>
          <p:nvPr/>
        </p:nvSpPr>
        <p:spPr bwMode="auto">
          <a:xfrm>
            <a:off x="6434667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Rectangle 39"/>
          <p:cNvSpPr>
            <a:spLocks noChangeArrowheads="1"/>
          </p:cNvSpPr>
          <p:nvPr/>
        </p:nvSpPr>
        <p:spPr bwMode="auto">
          <a:xfrm>
            <a:off x="6804378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40"/>
          <p:cNvSpPr>
            <a:spLocks noChangeArrowheads="1"/>
          </p:cNvSpPr>
          <p:nvPr/>
        </p:nvSpPr>
        <p:spPr bwMode="auto">
          <a:xfrm>
            <a:off x="7174089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Rectangle 41"/>
          <p:cNvSpPr>
            <a:spLocks noChangeArrowheads="1"/>
          </p:cNvSpPr>
          <p:nvPr/>
        </p:nvSpPr>
        <p:spPr bwMode="auto">
          <a:xfrm>
            <a:off x="7543800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Rectangle 42"/>
          <p:cNvSpPr>
            <a:spLocks noChangeArrowheads="1"/>
          </p:cNvSpPr>
          <p:nvPr/>
        </p:nvSpPr>
        <p:spPr bwMode="auto">
          <a:xfrm>
            <a:off x="7913511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43"/>
          <p:cNvSpPr>
            <a:spLocks noChangeArrowheads="1"/>
          </p:cNvSpPr>
          <p:nvPr/>
        </p:nvSpPr>
        <p:spPr bwMode="auto">
          <a:xfrm>
            <a:off x="8283222" y="49275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Rectangle 44"/>
          <p:cNvSpPr>
            <a:spLocks noChangeArrowheads="1"/>
          </p:cNvSpPr>
          <p:nvPr/>
        </p:nvSpPr>
        <p:spPr bwMode="auto">
          <a:xfrm>
            <a:off x="4035778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1" name="Rectangle 45"/>
          <p:cNvSpPr>
            <a:spLocks noChangeArrowheads="1"/>
          </p:cNvSpPr>
          <p:nvPr/>
        </p:nvSpPr>
        <p:spPr bwMode="auto">
          <a:xfrm>
            <a:off x="4404078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2" name="Rectangle 46"/>
          <p:cNvSpPr>
            <a:spLocks noChangeArrowheads="1"/>
          </p:cNvSpPr>
          <p:nvPr/>
        </p:nvSpPr>
        <p:spPr bwMode="auto">
          <a:xfrm>
            <a:off x="4773789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3" name="Rectangle 47"/>
          <p:cNvSpPr>
            <a:spLocks noChangeArrowheads="1"/>
          </p:cNvSpPr>
          <p:nvPr/>
        </p:nvSpPr>
        <p:spPr bwMode="auto">
          <a:xfrm>
            <a:off x="5143500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4" name="Rectangle 48"/>
          <p:cNvSpPr>
            <a:spLocks noChangeArrowheads="1"/>
          </p:cNvSpPr>
          <p:nvPr/>
        </p:nvSpPr>
        <p:spPr bwMode="auto">
          <a:xfrm>
            <a:off x="5513211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5" name="Rectangle 49"/>
          <p:cNvSpPr>
            <a:spLocks noChangeArrowheads="1"/>
          </p:cNvSpPr>
          <p:nvPr/>
        </p:nvSpPr>
        <p:spPr bwMode="auto">
          <a:xfrm>
            <a:off x="5882923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" name="Rectangle 50"/>
          <p:cNvSpPr>
            <a:spLocks noChangeArrowheads="1"/>
          </p:cNvSpPr>
          <p:nvPr/>
        </p:nvSpPr>
        <p:spPr bwMode="auto">
          <a:xfrm>
            <a:off x="6251222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7" name="Rectangle 51"/>
          <p:cNvSpPr>
            <a:spLocks noChangeArrowheads="1"/>
          </p:cNvSpPr>
          <p:nvPr/>
        </p:nvSpPr>
        <p:spPr bwMode="auto">
          <a:xfrm>
            <a:off x="6620933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8" name="Rectangle 52"/>
          <p:cNvSpPr>
            <a:spLocks noChangeArrowheads="1"/>
          </p:cNvSpPr>
          <p:nvPr/>
        </p:nvSpPr>
        <p:spPr bwMode="auto">
          <a:xfrm>
            <a:off x="6990644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7360355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60" name="Rectangle 54"/>
          <p:cNvSpPr>
            <a:spLocks noChangeArrowheads="1"/>
          </p:cNvSpPr>
          <p:nvPr/>
        </p:nvSpPr>
        <p:spPr bwMode="auto">
          <a:xfrm>
            <a:off x="7730067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61" name="Rectangle 55"/>
          <p:cNvSpPr>
            <a:spLocks noChangeArrowheads="1"/>
          </p:cNvSpPr>
          <p:nvPr/>
        </p:nvSpPr>
        <p:spPr bwMode="auto">
          <a:xfrm>
            <a:off x="8099778" y="52323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62" name="AutoShape 56"/>
          <p:cNvSpPr>
            <a:spLocks noChangeArrowheads="1"/>
          </p:cNvSpPr>
          <p:nvPr/>
        </p:nvSpPr>
        <p:spPr bwMode="auto">
          <a:xfrm rot="5400000">
            <a:off x="6210300" y="4339163"/>
            <a:ext cx="381000" cy="338667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Rectangle 57"/>
          <p:cNvSpPr>
            <a:spLocks noChangeArrowheads="1"/>
          </p:cNvSpPr>
          <p:nvPr/>
        </p:nvSpPr>
        <p:spPr bwMode="auto">
          <a:xfrm>
            <a:off x="948267" y="5232396"/>
            <a:ext cx="25738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连接酶连接</a:t>
            </a:r>
          </a:p>
        </p:txBody>
      </p:sp>
      <p:sp>
        <p:nvSpPr>
          <p:cNvPr id="64" name="AutoShape 58"/>
          <p:cNvSpPr>
            <a:spLocks noChangeArrowheads="1"/>
          </p:cNvSpPr>
          <p:nvPr/>
        </p:nvSpPr>
        <p:spPr bwMode="auto">
          <a:xfrm rot="5400000">
            <a:off x="6210300" y="5634563"/>
            <a:ext cx="381000" cy="338667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Rectangle 59"/>
          <p:cNvSpPr>
            <a:spLocks noChangeArrowheads="1"/>
          </p:cNvSpPr>
          <p:nvPr/>
        </p:nvSpPr>
        <p:spPr bwMode="auto">
          <a:xfrm>
            <a:off x="4470400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Rectangle 60"/>
          <p:cNvSpPr>
            <a:spLocks noChangeArrowheads="1"/>
          </p:cNvSpPr>
          <p:nvPr/>
        </p:nvSpPr>
        <p:spPr bwMode="auto">
          <a:xfrm>
            <a:off x="4752622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Rectangle 61"/>
          <p:cNvSpPr>
            <a:spLocks noChangeArrowheads="1"/>
          </p:cNvSpPr>
          <p:nvPr/>
        </p:nvSpPr>
        <p:spPr bwMode="auto">
          <a:xfrm>
            <a:off x="5080000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Rectangle 62"/>
          <p:cNvSpPr>
            <a:spLocks noChangeArrowheads="1"/>
          </p:cNvSpPr>
          <p:nvPr/>
        </p:nvSpPr>
        <p:spPr bwMode="auto">
          <a:xfrm>
            <a:off x="5418667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Rectangle 63"/>
          <p:cNvSpPr>
            <a:spLocks noChangeArrowheads="1"/>
          </p:cNvSpPr>
          <p:nvPr/>
        </p:nvSpPr>
        <p:spPr bwMode="auto">
          <a:xfrm>
            <a:off x="5757333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Rectangle 64"/>
          <p:cNvSpPr>
            <a:spLocks noChangeArrowheads="1"/>
          </p:cNvSpPr>
          <p:nvPr/>
        </p:nvSpPr>
        <p:spPr bwMode="auto">
          <a:xfrm>
            <a:off x="6096000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Rectangle 65"/>
          <p:cNvSpPr>
            <a:spLocks noChangeArrowheads="1"/>
          </p:cNvSpPr>
          <p:nvPr/>
        </p:nvSpPr>
        <p:spPr bwMode="auto">
          <a:xfrm>
            <a:off x="6434667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6773333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Rectangle 67"/>
          <p:cNvSpPr>
            <a:spLocks noChangeArrowheads="1"/>
          </p:cNvSpPr>
          <p:nvPr/>
        </p:nvSpPr>
        <p:spPr bwMode="auto">
          <a:xfrm>
            <a:off x="7112000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Rectangle 68"/>
          <p:cNvSpPr>
            <a:spLocks noChangeArrowheads="1"/>
          </p:cNvSpPr>
          <p:nvPr/>
        </p:nvSpPr>
        <p:spPr bwMode="auto">
          <a:xfrm>
            <a:off x="7450667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Rectangle 69"/>
          <p:cNvSpPr>
            <a:spLocks noChangeArrowheads="1"/>
          </p:cNvSpPr>
          <p:nvPr/>
        </p:nvSpPr>
        <p:spPr bwMode="auto">
          <a:xfrm>
            <a:off x="7789333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Rectangle 70"/>
          <p:cNvSpPr>
            <a:spLocks noChangeArrowheads="1"/>
          </p:cNvSpPr>
          <p:nvPr/>
        </p:nvSpPr>
        <p:spPr bwMode="auto">
          <a:xfrm>
            <a:off x="8128000" y="6222996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Rectangle 71"/>
          <p:cNvSpPr>
            <a:spLocks noChangeArrowheads="1"/>
          </p:cNvSpPr>
          <p:nvPr/>
        </p:nvSpPr>
        <p:spPr bwMode="auto">
          <a:xfrm>
            <a:off x="4267200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78" name="Rectangle 72"/>
          <p:cNvSpPr>
            <a:spLocks noChangeArrowheads="1"/>
          </p:cNvSpPr>
          <p:nvPr/>
        </p:nvSpPr>
        <p:spPr bwMode="auto">
          <a:xfrm>
            <a:off x="4569178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79" name="Rectangle 73"/>
          <p:cNvSpPr>
            <a:spLocks noChangeArrowheads="1"/>
          </p:cNvSpPr>
          <p:nvPr/>
        </p:nvSpPr>
        <p:spPr bwMode="auto">
          <a:xfrm>
            <a:off x="4876800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80" name="Rectangle 74"/>
          <p:cNvSpPr>
            <a:spLocks noChangeArrowheads="1"/>
          </p:cNvSpPr>
          <p:nvPr/>
        </p:nvSpPr>
        <p:spPr bwMode="auto">
          <a:xfrm>
            <a:off x="5215467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81" name="Rectangle 75"/>
          <p:cNvSpPr>
            <a:spLocks noChangeArrowheads="1"/>
          </p:cNvSpPr>
          <p:nvPr/>
        </p:nvSpPr>
        <p:spPr bwMode="auto">
          <a:xfrm>
            <a:off x="5554133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82" name="Rectangle 76"/>
          <p:cNvSpPr>
            <a:spLocks noChangeArrowheads="1"/>
          </p:cNvSpPr>
          <p:nvPr/>
        </p:nvSpPr>
        <p:spPr bwMode="auto">
          <a:xfrm>
            <a:off x="5892800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83" name="Rectangle 77"/>
          <p:cNvSpPr>
            <a:spLocks noChangeArrowheads="1"/>
          </p:cNvSpPr>
          <p:nvPr/>
        </p:nvSpPr>
        <p:spPr bwMode="auto">
          <a:xfrm>
            <a:off x="6231467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84" name="Rectangle 78"/>
          <p:cNvSpPr>
            <a:spLocks noChangeArrowheads="1"/>
          </p:cNvSpPr>
          <p:nvPr/>
        </p:nvSpPr>
        <p:spPr bwMode="auto">
          <a:xfrm>
            <a:off x="6570133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85" name="Rectangle 79"/>
          <p:cNvSpPr>
            <a:spLocks noChangeArrowheads="1"/>
          </p:cNvSpPr>
          <p:nvPr/>
        </p:nvSpPr>
        <p:spPr bwMode="auto">
          <a:xfrm>
            <a:off x="6908800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86" name="Rectangle 80"/>
          <p:cNvSpPr>
            <a:spLocks noChangeArrowheads="1"/>
          </p:cNvSpPr>
          <p:nvPr/>
        </p:nvSpPr>
        <p:spPr bwMode="auto">
          <a:xfrm>
            <a:off x="7247467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87" name="Rectangle 81"/>
          <p:cNvSpPr>
            <a:spLocks noChangeArrowheads="1"/>
          </p:cNvSpPr>
          <p:nvPr/>
        </p:nvSpPr>
        <p:spPr bwMode="auto">
          <a:xfrm>
            <a:off x="7586133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88" name="Rectangle 82"/>
          <p:cNvSpPr>
            <a:spLocks noChangeArrowheads="1"/>
          </p:cNvSpPr>
          <p:nvPr/>
        </p:nvSpPr>
        <p:spPr bwMode="auto">
          <a:xfrm>
            <a:off x="7924800" y="6527796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89" name="Rectangle 83"/>
          <p:cNvSpPr>
            <a:spLocks noChangeArrowheads="1"/>
          </p:cNvSpPr>
          <p:nvPr/>
        </p:nvSpPr>
        <p:spPr bwMode="auto">
          <a:xfrm>
            <a:off x="933753" y="5841996"/>
            <a:ext cx="24384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克隆入合适的载体  </a:t>
            </a:r>
          </a:p>
        </p:txBody>
      </p:sp>
      <p:sp>
        <p:nvSpPr>
          <p:cNvPr id="90" name="Line 84"/>
          <p:cNvSpPr>
            <a:spLocks noChangeShapeType="1"/>
          </p:cNvSpPr>
          <p:nvPr/>
        </p:nvSpPr>
        <p:spPr bwMode="auto">
          <a:xfrm>
            <a:off x="2302933" y="4470396"/>
            <a:ext cx="35898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1" name="Line 85"/>
          <p:cNvSpPr>
            <a:spLocks noChangeShapeType="1"/>
          </p:cNvSpPr>
          <p:nvPr/>
        </p:nvSpPr>
        <p:spPr bwMode="auto">
          <a:xfrm>
            <a:off x="3522133" y="5841996"/>
            <a:ext cx="23706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2" name="Rectangle 2"/>
          <p:cNvSpPr>
            <a:spLocks noChangeArrowheads="1"/>
          </p:cNvSpPr>
          <p:nvPr/>
        </p:nvSpPr>
        <p:spPr bwMode="auto">
          <a:xfrm>
            <a:off x="2167467" y="101598"/>
            <a:ext cx="47413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化学合成法的</a:t>
            </a: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基本策略</a:t>
            </a:r>
            <a:endParaRPr lang="zh-CN" altLang="en-US" sz="3200" dirty="0">
              <a:solidFill>
                <a:srgbClr val="FF00FF"/>
              </a:solidFill>
              <a:latin typeface="Arial" charset="0"/>
              <a:ea typeface="黑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2167467" y="101598"/>
            <a:ext cx="47413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化学合成法的</a:t>
            </a: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基本策略</a:t>
            </a:r>
            <a:endParaRPr lang="zh-CN" altLang="en-US" sz="3200" dirty="0">
              <a:solidFill>
                <a:srgbClr val="FF00FF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609600" y="976092"/>
            <a:ext cx="20997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latin typeface="Times New Roman" pitchFamily="18" charset="0"/>
                <a:ea typeface="黑体" pitchFamily="2" charset="-122"/>
              </a:rPr>
              <a:t>补钉延长法：</a:t>
            </a:r>
            <a:r>
              <a:rPr lang="zh-CN" altLang="en-US" sz="2400" dirty="0">
                <a:latin typeface="Arial" charset="0"/>
                <a:ea typeface="黑体" pitchFamily="2" charset="-122"/>
              </a:rPr>
              <a:t> </a:t>
            </a:r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948267" y="3788226"/>
            <a:ext cx="12869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混合退火</a:t>
            </a:r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4334933" y="33528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4334933" y="35814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4" name="Rectangle 10"/>
          <p:cNvSpPr>
            <a:spLocks noChangeArrowheads="1"/>
          </p:cNvSpPr>
          <p:nvPr/>
        </p:nvSpPr>
        <p:spPr bwMode="auto">
          <a:xfrm>
            <a:off x="4741333" y="33528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5" name="Rectangle 11"/>
          <p:cNvSpPr>
            <a:spLocks noChangeArrowheads="1"/>
          </p:cNvSpPr>
          <p:nvPr/>
        </p:nvSpPr>
        <p:spPr bwMode="auto">
          <a:xfrm>
            <a:off x="4741333" y="35814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6" name="Rectangle 13"/>
          <p:cNvSpPr>
            <a:spLocks noChangeArrowheads="1"/>
          </p:cNvSpPr>
          <p:nvPr/>
        </p:nvSpPr>
        <p:spPr bwMode="auto">
          <a:xfrm>
            <a:off x="5147733" y="33528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7" name="Rectangle 14"/>
          <p:cNvSpPr>
            <a:spLocks noChangeArrowheads="1"/>
          </p:cNvSpPr>
          <p:nvPr/>
        </p:nvSpPr>
        <p:spPr bwMode="auto">
          <a:xfrm>
            <a:off x="5147733" y="35814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8" name="Rectangle 16"/>
          <p:cNvSpPr>
            <a:spLocks noChangeArrowheads="1"/>
          </p:cNvSpPr>
          <p:nvPr/>
        </p:nvSpPr>
        <p:spPr bwMode="auto">
          <a:xfrm>
            <a:off x="5554133" y="33528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9" name="Rectangle 17"/>
          <p:cNvSpPr>
            <a:spLocks noChangeArrowheads="1"/>
          </p:cNvSpPr>
          <p:nvPr/>
        </p:nvSpPr>
        <p:spPr bwMode="auto">
          <a:xfrm>
            <a:off x="5554133" y="35814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1011" name="Rectangle 19"/>
          <p:cNvSpPr>
            <a:spLocks noChangeArrowheads="1"/>
          </p:cNvSpPr>
          <p:nvPr/>
        </p:nvSpPr>
        <p:spPr bwMode="auto">
          <a:xfrm>
            <a:off x="6299200" y="33528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5311" name="Rectangle 31"/>
          <p:cNvSpPr>
            <a:spLocks noChangeArrowheads="1"/>
          </p:cNvSpPr>
          <p:nvPr/>
        </p:nvSpPr>
        <p:spPr bwMode="auto">
          <a:xfrm>
            <a:off x="624115" y="1669146"/>
            <a:ext cx="801672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根据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目的基因两条互补链全序列，分别合成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12-15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碱基长的单链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小片段以及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20-30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碱基长的单链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中片段</a:t>
            </a:r>
          </a:p>
        </p:txBody>
      </p:sp>
      <p:sp>
        <p:nvSpPr>
          <p:cNvPr id="55312" name="AutoShape 56"/>
          <p:cNvSpPr>
            <a:spLocks noChangeArrowheads="1"/>
          </p:cNvSpPr>
          <p:nvPr/>
        </p:nvSpPr>
        <p:spPr bwMode="auto">
          <a:xfrm rot="5400000">
            <a:off x="6210300" y="3983566"/>
            <a:ext cx="381000" cy="338667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3" name="Rectangle 57"/>
          <p:cNvSpPr>
            <a:spLocks noChangeArrowheads="1"/>
          </p:cNvSpPr>
          <p:nvPr/>
        </p:nvSpPr>
        <p:spPr bwMode="auto">
          <a:xfrm>
            <a:off x="948267" y="5181600"/>
            <a:ext cx="25738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连接酶连接</a:t>
            </a:r>
          </a:p>
        </p:txBody>
      </p:sp>
      <p:sp>
        <p:nvSpPr>
          <p:cNvPr id="55314" name="AutoShape 58"/>
          <p:cNvSpPr>
            <a:spLocks noChangeArrowheads="1"/>
          </p:cNvSpPr>
          <p:nvPr/>
        </p:nvSpPr>
        <p:spPr bwMode="auto">
          <a:xfrm rot="5400000">
            <a:off x="6210300" y="5202767"/>
            <a:ext cx="381000" cy="338667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1063" name="Rectangle 71"/>
          <p:cNvSpPr>
            <a:spLocks noChangeArrowheads="1"/>
          </p:cNvSpPr>
          <p:nvPr/>
        </p:nvSpPr>
        <p:spPr bwMode="auto">
          <a:xfrm>
            <a:off x="4131733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64" name="Rectangle 72"/>
          <p:cNvSpPr>
            <a:spLocks noChangeArrowheads="1"/>
          </p:cNvSpPr>
          <p:nvPr/>
        </p:nvSpPr>
        <p:spPr bwMode="auto">
          <a:xfrm>
            <a:off x="4433711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65" name="Rectangle 73"/>
          <p:cNvSpPr>
            <a:spLocks noChangeArrowheads="1"/>
          </p:cNvSpPr>
          <p:nvPr/>
        </p:nvSpPr>
        <p:spPr bwMode="auto">
          <a:xfrm>
            <a:off x="4741333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66" name="Rectangle 74"/>
          <p:cNvSpPr>
            <a:spLocks noChangeArrowheads="1"/>
          </p:cNvSpPr>
          <p:nvPr/>
        </p:nvSpPr>
        <p:spPr bwMode="auto">
          <a:xfrm>
            <a:off x="5080000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67" name="Rectangle 75"/>
          <p:cNvSpPr>
            <a:spLocks noChangeArrowheads="1"/>
          </p:cNvSpPr>
          <p:nvPr/>
        </p:nvSpPr>
        <p:spPr bwMode="auto">
          <a:xfrm>
            <a:off x="5418667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68" name="Rectangle 76"/>
          <p:cNvSpPr>
            <a:spLocks noChangeArrowheads="1"/>
          </p:cNvSpPr>
          <p:nvPr/>
        </p:nvSpPr>
        <p:spPr bwMode="auto">
          <a:xfrm>
            <a:off x="5757333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69" name="Rectangle 77"/>
          <p:cNvSpPr>
            <a:spLocks noChangeArrowheads="1"/>
          </p:cNvSpPr>
          <p:nvPr/>
        </p:nvSpPr>
        <p:spPr bwMode="auto">
          <a:xfrm>
            <a:off x="6096000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70" name="Rectangle 78"/>
          <p:cNvSpPr>
            <a:spLocks noChangeArrowheads="1"/>
          </p:cNvSpPr>
          <p:nvPr/>
        </p:nvSpPr>
        <p:spPr bwMode="auto">
          <a:xfrm>
            <a:off x="6434667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71" name="Rectangle 79"/>
          <p:cNvSpPr>
            <a:spLocks noChangeArrowheads="1"/>
          </p:cNvSpPr>
          <p:nvPr/>
        </p:nvSpPr>
        <p:spPr bwMode="auto">
          <a:xfrm>
            <a:off x="6773333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72" name="Rectangle 80"/>
          <p:cNvSpPr>
            <a:spLocks noChangeArrowheads="1"/>
          </p:cNvSpPr>
          <p:nvPr/>
        </p:nvSpPr>
        <p:spPr bwMode="auto">
          <a:xfrm>
            <a:off x="7112000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73" name="Rectangle 81"/>
          <p:cNvSpPr>
            <a:spLocks noChangeArrowheads="1"/>
          </p:cNvSpPr>
          <p:nvPr/>
        </p:nvSpPr>
        <p:spPr bwMode="auto">
          <a:xfrm>
            <a:off x="7450667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74" name="Rectangle 82"/>
          <p:cNvSpPr>
            <a:spLocks noChangeArrowheads="1"/>
          </p:cNvSpPr>
          <p:nvPr/>
        </p:nvSpPr>
        <p:spPr bwMode="auto">
          <a:xfrm>
            <a:off x="7789333" y="5791200"/>
            <a:ext cx="3386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5327" name="Rectangle 83"/>
          <p:cNvSpPr>
            <a:spLocks noChangeArrowheads="1"/>
          </p:cNvSpPr>
          <p:nvPr/>
        </p:nvSpPr>
        <p:spPr bwMode="auto">
          <a:xfrm>
            <a:off x="933753" y="5715000"/>
            <a:ext cx="24384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克隆入合适的载体  </a:t>
            </a:r>
          </a:p>
        </p:txBody>
      </p:sp>
      <p:sp>
        <p:nvSpPr>
          <p:cNvPr id="55328" name="Line 84"/>
          <p:cNvSpPr>
            <a:spLocks noChangeShapeType="1"/>
          </p:cNvSpPr>
          <p:nvPr/>
        </p:nvSpPr>
        <p:spPr bwMode="auto">
          <a:xfrm>
            <a:off x="2370667" y="4114800"/>
            <a:ext cx="35898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329" name="Line 85"/>
          <p:cNvSpPr>
            <a:spLocks noChangeShapeType="1"/>
          </p:cNvSpPr>
          <p:nvPr/>
        </p:nvSpPr>
        <p:spPr bwMode="auto">
          <a:xfrm>
            <a:off x="3589867" y="5334000"/>
            <a:ext cx="23706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41078" name="Rectangle 86"/>
          <p:cNvSpPr>
            <a:spLocks noChangeArrowheads="1"/>
          </p:cNvSpPr>
          <p:nvPr/>
        </p:nvSpPr>
        <p:spPr bwMode="auto">
          <a:xfrm>
            <a:off x="6299200" y="35814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79" name="Rectangle 87"/>
          <p:cNvSpPr>
            <a:spLocks noChangeArrowheads="1"/>
          </p:cNvSpPr>
          <p:nvPr/>
        </p:nvSpPr>
        <p:spPr bwMode="auto">
          <a:xfrm>
            <a:off x="7044267" y="33528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80" name="Rectangle 88"/>
          <p:cNvSpPr>
            <a:spLocks noChangeArrowheads="1"/>
          </p:cNvSpPr>
          <p:nvPr/>
        </p:nvSpPr>
        <p:spPr bwMode="auto">
          <a:xfrm>
            <a:off x="7044267" y="35814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81" name="Rectangle 89"/>
          <p:cNvSpPr>
            <a:spLocks noChangeArrowheads="1"/>
          </p:cNvSpPr>
          <p:nvPr/>
        </p:nvSpPr>
        <p:spPr bwMode="auto">
          <a:xfrm>
            <a:off x="7789333" y="33528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82" name="Rectangle 90"/>
          <p:cNvSpPr>
            <a:spLocks noChangeArrowheads="1"/>
          </p:cNvSpPr>
          <p:nvPr/>
        </p:nvSpPr>
        <p:spPr bwMode="auto">
          <a:xfrm>
            <a:off x="7789333" y="35814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grpSp>
        <p:nvGrpSpPr>
          <p:cNvPr id="2" name="Group 99"/>
          <p:cNvGrpSpPr>
            <a:grpSpLocks/>
          </p:cNvGrpSpPr>
          <p:nvPr/>
        </p:nvGrpSpPr>
        <p:grpSpPr bwMode="auto">
          <a:xfrm>
            <a:off x="4131733" y="4572000"/>
            <a:ext cx="1241778" cy="152400"/>
            <a:chOff x="2928" y="2928"/>
            <a:chExt cx="880" cy="96"/>
          </a:xfrm>
        </p:grpSpPr>
        <p:sp>
          <p:nvSpPr>
            <p:cNvPr id="341083" name="Rectangle 91"/>
            <p:cNvSpPr>
              <a:spLocks noChangeArrowheads="1"/>
            </p:cNvSpPr>
            <p:nvPr/>
          </p:nvSpPr>
          <p:spPr bwMode="auto">
            <a:xfrm>
              <a:off x="2928" y="2928"/>
              <a:ext cx="432" cy="96"/>
            </a:xfrm>
            <a:prstGeom prst="rect">
              <a:avLst/>
            </a:prstGeom>
            <a:gradFill rotWithShape="0">
              <a:gsLst>
                <a:gs pos="0">
                  <a:schemeClr val="tx2">
                    <a:gamma/>
                    <a:shade val="29804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2980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" pitchFamily="18" charset="0"/>
                <a:ea typeface="宋体" pitchFamily="2" charset="-122"/>
              </a:endParaRPr>
            </a:p>
          </p:txBody>
        </p:sp>
        <p:sp>
          <p:nvSpPr>
            <p:cNvPr id="341084" name="Rectangle 92"/>
            <p:cNvSpPr>
              <a:spLocks noChangeArrowheads="1"/>
            </p:cNvSpPr>
            <p:nvPr/>
          </p:nvSpPr>
          <p:spPr bwMode="auto">
            <a:xfrm>
              <a:off x="3376" y="2928"/>
              <a:ext cx="432" cy="96"/>
            </a:xfrm>
            <a:prstGeom prst="rect">
              <a:avLst/>
            </a:prstGeom>
            <a:gradFill rotWithShape="0">
              <a:gsLst>
                <a:gs pos="0">
                  <a:schemeClr val="tx2">
                    <a:gamma/>
                    <a:shade val="29804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2980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" pitchFamily="18" charset="0"/>
                <a:ea typeface="宋体" pitchFamily="2" charset="-122"/>
              </a:endParaRPr>
            </a:p>
          </p:txBody>
        </p:sp>
      </p:grpSp>
      <p:sp>
        <p:nvSpPr>
          <p:cNvPr id="341085" name="Rectangle 93"/>
          <p:cNvSpPr>
            <a:spLocks noChangeArrowheads="1"/>
          </p:cNvSpPr>
          <p:nvPr/>
        </p:nvSpPr>
        <p:spPr bwMode="auto">
          <a:xfrm>
            <a:off x="5396089" y="45720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86" name="Rectangle 94"/>
          <p:cNvSpPr>
            <a:spLocks noChangeArrowheads="1"/>
          </p:cNvSpPr>
          <p:nvPr/>
        </p:nvSpPr>
        <p:spPr bwMode="auto">
          <a:xfrm>
            <a:off x="6028267" y="45720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87" name="Rectangle 95"/>
          <p:cNvSpPr>
            <a:spLocks noChangeArrowheads="1"/>
          </p:cNvSpPr>
          <p:nvPr/>
        </p:nvSpPr>
        <p:spPr bwMode="auto">
          <a:xfrm>
            <a:off x="6660444" y="45720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88" name="Rectangle 96"/>
          <p:cNvSpPr>
            <a:spLocks noChangeArrowheads="1"/>
          </p:cNvSpPr>
          <p:nvPr/>
        </p:nvSpPr>
        <p:spPr bwMode="auto">
          <a:xfrm>
            <a:off x="7292622" y="45720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089" name="Rectangle 97"/>
          <p:cNvSpPr>
            <a:spLocks noChangeArrowheads="1"/>
          </p:cNvSpPr>
          <p:nvPr/>
        </p:nvSpPr>
        <p:spPr bwMode="auto">
          <a:xfrm>
            <a:off x="7924800" y="45720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5341" name="Rectangle 98"/>
          <p:cNvSpPr>
            <a:spLocks noChangeArrowheads="1"/>
          </p:cNvSpPr>
          <p:nvPr/>
        </p:nvSpPr>
        <p:spPr bwMode="auto">
          <a:xfrm>
            <a:off x="4583289" y="48006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42" name="Rectangle 100"/>
          <p:cNvSpPr>
            <a:spLocks noChangeArrowheads="1"/>
          </p:cNvSpPr>
          <p:nvPr/>
        </p:nvSpPr>
        <p:spPr bwMode="auto">
          <a:xfrm>
            <a:off x="5215467" y="48006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43" name="Rectangle 101"/>
          <p:cNvSpPr>
            <a:spLocks noChangeArrowheads="1"/>
          </p:cNvSpPr>
          <p:nvPr/>
        </p:nvSpPr>
        <p:spPr bwMode="auto">
          <a:xfrm>
            <a:off x="5825067" y="48006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44" name="Rectangle 102"/>
          <p:cNvSpPr>
            <a:spLocks noChangeArrowheads="1"/>
          </p:cNvSpPr>
          <p:nvPr/>
        </p:nvSpPr>
        <p:spPr bwMode="auto">
          <a:xfrm>
            <a:off x="6502400" y="48006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45" name="Rectangle 103"/>
          <p:cNvSpPr>
            <a:spLocks noChangeArrowheads="1"/>
          </p:cNvSpPr>
          <p:nvPr/>
        </p:nvSpPr>
        <p:spPr bwMode="auto">
          <a:xfrm>
            <a:off x="7112000" y="48006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46" name="Rectangle 104"/>
          <p:cNvSpPr>
            <a:spLocks noChangeArrowheads="1"/>
          </p:cNvSpPr>
          <p:nvPr/>
        </p:nvSpPr>
        <p:spPr bwMode="auto">
          <a:xfrm>
            <a:off x="7721600" y="48006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47" name="Rectangle 106"/>
          <p:cNvSpPr>
            <a:spLocks noChangeArrowheads="1"/>
          </p:cNvSpPr>
          <p:nvPr/>
        </p:nvSpPr>
        <p:spPr bwMode="auto">
          <a:xfrm>
            <a:off x="948267" y="4648200"/>
            <a:ext cx="18965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聚合酶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341100" name="Rectangle 108"/>
          <p:cNvSpPr>
            <a:spLocks noChangeArrowheads="1"/>
          </p:cNvSpPr>
          <p:nvPr/>
        </p:nvSpPr>
        <p:spPr bwMode="auto">
          <a:xfrm>
            <a:off x="4131733" y="57912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101" name="Rectangle 109"/>
          <p:cNvSpPr>
            <a:spLocks noChangeArrowheads="1"/>
          </p:cNvSpPr>
          <p:nvPr/>
        </p:nvSpPr>
        <p:spPr bwMode="auto">
          <a:xfrm>
            <a:off x="4763911" y="57912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102" name="Rectangle 110"/>
          <p:cNvSpPr>
            <a:spLocks noChangeArrowheads="1"/>
          </p:cNvSpPr>
          <p:nvPr/>
        </p:nvSpPr>
        <p:spPr bwMode="auto">
          <a:xfrm>
            <a:off x="5396089" y="57912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103" name="Rectangle 111"/>
          <p:cNvSpPr>
            <a:spLocks noChangeArrowheads="1"/>
          </p:cNvSpPr>
          <p:nvPr/>
        </p:nvSpPr>
        <p:spPr bwMode="auto">
          <a:xfrm>
            <a:off x="6028267" y="57912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104" name="Rectangle 112"/>
          <p:cNvSpPr>
            <a:spLocks noChangeArrowheads="1"/>
          </p:cNvSpPr>
          <p:nvPr/>
        </p:nvSpPr>
        <p:spPr bwMode="auto">
          <a:xfrm>
            <a:off x="6660444" y="57912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105" name="Rectangle 113"/>
          <p:cNvSpPr>
            <a:spLocks noChangeArrowheads="1"/>
          </p:cNvSpPr>
          <p:nvPr/>
        </p:nvSpPr>
        <p:spPr bwMode="auto">
          <a:xfrm>
            <a:off x="7292622" y="57912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1106" name="Rectangle 114"/>
          <p:cNvSpPr>
            <a:spLocks noChangeArrowheads="1"/>
          </p:cNvSpPr>
          <p:nvPr/>
        </p:nvSpPr>
        <p:spPr bwMode="auto">
          <a:xfrm>
            <a:off x="7924800" y="5791200"/>
            <a:ext cx="609600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5355" name="Rectangle 115"/>
          <p:cNvSpPr>
            <a:spLocks noChangeArrowheads="1"/>
          </p:cNvSpPr>
          <p:nvPr/>
        </p:nvSpPr>
        <p:spPr bwMode="auto">
          <a:xfrm>
            <a:off x="4583289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56" name="Rectangle 116"/>
          <p:cNvSpPr>
            <a:spLocks noChangeArrowheads="1"/>
          </p:cNvSpPr>
          <p:nvPr/>
        </p:nvSpPr>
        <p:spPr bwMode="auto">
          <a:xfrm>
            <a:off x="5215467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57" name="Rectangle 117"/>
          <p:cNvSpPr>
            <a:spLocks noChangeArrowheads="1"/>
          </p:cNvSpPr>
          <p:nvPr/>
        </p:nvSpPr>
        <p:spPr bwMode="auto">
          <a:xfrm>
            <a:off x="5825067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58" name="Rectangle 118"/>
          <p:cNvSpPr>
            <a:spLocks noChangeArrowheads="1"/>
          </p:cNvSpPr>
          <p:nvPr/>
        </p:nvSpPr>
        <p:spPr bwMode="auto">
          <a:xfrm>
            <a:off x="6502400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59" name="Rectangle 119"/>
          <p:cNvSpPr>
            <a:spLocks noChangeArrowheads="1"/>
          </p:cNvSpPr>
          <p:nvPr/>
        </p:nvSpPr>
        <p:spPr bwMode="auto">
          <a:xfrm>
            <a:off x="7112000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60" name="Rectangle 120"/>
          <p:cNvSpPr>
            <a:spLocks noChangeArrowheads="1"/>
          </p:cNvSpPr>
          <p:nvPr/>
        </p:nvSpPr>
        <p:spPr bwMode="auto">
          <a:xfrm>
            <a:off x="7721600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61" name="Rectangle 122"/>
          <p:cNvSpPr>
            <a:spLocks noChangeArrowheads="1"/>
          </p:cNvSpPr>
          <p:nvPr/>
        </p:nvSpPr>
        <p:spPr bwMode="auto">
          <a:xfrm>
            <a:off x="5486400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62" name="Rectangle 123"/>
          <p:cNvSpPr>
            <a:spLocks noChangeArrowheads="1"/>
          </p:cNvSpPr>
          <p:nvPr/>
        </p:nvSpPr>
        <p:spPr bwMode="auto">
          <a:xfrm>
            <a:off x="4876800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63" name="Rectangle 124"/>
          <p:cNvSpPr>
            <a:spLocks noChangeArrowheads="1"/>
          </p:cNvSpPr>
          <p:nvPr/>
        </p:nvSpPr>
        <p:spPr bwMode="auto">
          <a:xfrm>
            <a:off x="6163733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64" name="Rectangle 125"/>
          <p:cNvSpPr>
            <a:spLocks noChangeArrowheads="1"/>
          </p:cNvSpPr>
          <p:nvPr/>
        </p:nvSpPr>
        <p:spPr bwMode="auto">
          <a:xfrm>
            <a:off x="6773333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65" name="Rectangle 126"/>
          <p:cNvSpPr>
            <a:spLocks noChangeArrowheads="1"/>
          </p:cNvSpPr>
          <p:nvPr/>
        </p:nvSpPr>
        <p:spPr bwMode="auto">
          <a:xfrm>
            <a:off x="7450667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66" name="Rectangle 127"/>
          <p:cNvSpPr>
            <a:spLocks noChangeArrowheads="1"/>
          </p:cNvSpPr>
          <p:nvPr/>
        </p:nvSpPr>
        <p:spPr bwMode="auto">
          <a:xfrm>
            <a:off x="8060267" y="6019800"/>
            <a:ext cx="474133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609600" y="990606"/>
            <a:ext cx="20997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latin typeface="Times New Roman" pitchFamily="18" charset="0"/>
                <a:ea typeface="黑体" pitchFamily="2" charset="-122"/>
              </a:rPr>
              <a:t>大片段酶促法：</a:t>
            </a:r>
            <a:r>
              <a:rPr lang="zh-CN" altLang="en-US" sz="2400" dirty="0">
                <a:latin typeface="Arial" charset="0"/>
                <a:ea typeface="黑体" pitchFamily="2" charset="-122"/>
              </a:rPr>
              <a:t> 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948267" y="3316512"/>
            <a:ext cx="12869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混合退火</a:t>
            </a:r>
          </a:p>
        </p:txBody>
      </p:sp>
      <p:sp>
        <p:nvSpPr>
          <p:cNvPr id="342030" name="Rectangle 14"/>
          <p:cNvSpPr>
            <a:spLocks noChangeArrowheads="1"/>
          </p:cNvSpPr>
          <p:nvPr/>
        </p:nvSpPr>
        <p:spPr bwMode="auto">
          <a:xfrm>
            <a:off x="6231467" y="28956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327" name="Rectangle 15"/>
          <p:cNvSpPr>
            <a:spLocks noChangeArrowheads="1"/>
          </p:cNvSpPr>
          <p:nvPr/>
        </p:nvSpPr>
        <p:spPr bwMode="auto">
          <a:xfrm>
            <a:off x="624116" y="1676406"/>
            <a:ext cx="795866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根据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目的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基因的全序列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，分别合成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40-50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碱基长的单链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片段</a:t>
            </a:r>
          </a:p>
        </p:txBody>
      </p:sp>
      <p:sp>
        <p:nvSpPr>
          <p:cNvPr id="56328" name="AutoShape 16"/>
          <p:cNvSpPr>
            <a:spLocks noChangeArrowheads="1"/>
          </p:cNvSpPr>
          <p:nvPr/>
        </p:nvSpPr>
        <p:spPr bwMode="auto">
          <a:xfrm rot="5400000">
            <a:off x="5871633" y="3602567"/>
            <a:ext cx="381000" cy="338667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9" name="Rectangle 17"/>
          <p:cNvSpPr>
            <a:spLocks noChangeArrowheads="1"/>
          </p:cNvSpPr>
          <p:nvPr/>
        </p:nvSpPr>
        <p:spPr bwMode="auto">
          <a:xfrm>
            <a:off x="948267" y="5029200"/>
            <a:ext cx="25738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  <a:ea typeface="黑体" pitchFamily="2" charset="-122"/>
              </a:rPr>
              <a:t>DNA</a:t>
            </a:r>
            <a:r>
              <a:rPr lang="zh-CN" altLang="en-US" sz="20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连接酶连接</a:t>
            </a:r>
            <a:endParaRPr lang="zh-CN" altLang="en-US" sz="2000" dirty="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56330" name="AutoShape 18"/>
          <p:cNvSpPr>
            <a:spLocks noChangeArrowheads="1"/>
          </p:cNvSpPr>
          <p:nvPr/>
        </p:nvSpPr>
        <p:spPr bwMode="auto">
          <a:xfrm rot="5400000">
            <a:off x="5871633" y="5050367"/>
            <a:ext cx="381000" cy="338667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1" name="Rectangle 31"/>
          <p:cNvSpPr>
            <a:spLocks noChangeArrowheads="1"/>
          </p:cNvSpPr>
          <p:nvPr/>
        </p:nvSpPr>
        <p:spPr bwMode="auto">
          <a:xfrm>
            <a:off x="933753" y="5715000"/>
            <a:ext cx="24384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克隆入合适的载体  </a:t>
            </a:r>
          </a:p>
        </p:txBody>
      </p:sp>
      <p:sp>
        <p:nvSpPr>
          <p:cNvPr id="56332" name="Line 32"/>
          <p:cNvSpPr>
            <a:spLocks noChangeShapeType="1"/>
          </p:cNvSpPr>
          <p:nvPr/>
        </p:nvSpPr>
        <p:spPr bwMode="auto">
          <a:xfrm>
            <a:off x="2370667" y="3657600"/>
            <a:ext cx="3183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333" name="Line 33"/>
          <p:cNvSpPr>
            <a:spLocks noChangeShapeType="1"/>
          </p:cNvSpPr>
          <p:nvPr/>
        </p:nvSpPr>
        <p:spPr bwMode="auto">
          <a:xfrm>
            <a:off x="3589867" y="5181600"/>
            <a:ext cx="19642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42050" name="Rectangle 34"/>
          <p:cNvSpPr>
            <a:spLocks noChangeArrowheads="1"/>
          </p:cNvSpPr>
          <p:nvPr/>
        </p:nvSpPr>
        <p:spPr bwMode="auto">
          <a:xfrm>
            <a:off x="6231467" y="31242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335" name="Rectangle 53"/>
          <p:cNvSpPr>
            <a:spLocks noChangeArrowheads="1"/>
          </p:cNvSpPr>
          <p:nvPr/>
        </p:nvSpPr>
        <p:spPr bwMode="auto">
          <a:xfrm>
            <a:off x="948267" y="4495800"/>
            <a:ext cx="18965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聚合酶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56336" name="Rectangle 67"/>
          <p:cNvSpPr>
            <a:spLocks noChangeArrowheads="1"/>
          </p:cNvSpPr>
          <p:nvPr/>
        </p:nvSpPr>
        <p:spPr bwMode="auto">
          <a:xfrm>
            <a:off x="5621867" y="5715000"/>
            <a:ext cx="3386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7" name="Rectangle 68"/>
          <p:cNvSpPr>
            <a:spLocks noChangeArrowheads="1"/>
          </p:cNvSpPr>
          <p:nvPr/>
        </p:nvSpPr>
        <p:spPr bwMode="auto">
          <a:xfrm>
            <a:off x="3522133" y="6019800"/>
            <a:ext cx="609600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8" name="Rectangle 69"/>
          <p:cNvSpPr>
            <a:spLocks noChangeArrowheads="1"/>
          </p:cNvSpPr>
          <p:nvPr/>
        </p:nvSpPr>
        <p:spPr bwMode="auto">
          <a:xfrm>
            <a:off x="6841067" y="5715000"/>
            <a:ext cx="3386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9" name="Rectangle 70"/>
          <p:cNvSpPr>
            <a:spLocks noChangeArrowheads="1"/>
          </p:cNvSpPr>
          <p:nvPr/>
        </p:nvSpPr>
        <p:spPr bwMode="auto">
          <a:xfrm>
            <a:off x="7450667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0" name="Rectangle 71"/>
          <p:cNvSpPr>
            <a:spLocks noChangeArrowheads="1"/>
          </p:cNvSpPr>
          <p:nvPr/>
        </p:nvSpPr>
        <p:spPr bwMode="auto">
          <a:xfrm>
            <a:off x="6231467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1" name="Rectangle 72"/>
          <p:cNvSpPr>
            <a:spLocks noChangeArrowheads="1"/>
          </p:cNvSpPr>
          <p:nvPr/>
        </p:nvSpPr>
        <p:spPr bwMode="auto">
          <a:xfrm>
            <a:off x="8060267" y="5715000"/>
            <a:ext cx="609600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2089" name="Rectangle 73"/>
          <p:cNvSpPr>
            <a:spLocks noChangeArrowheads="1"/>
          </p:cNvSpPr>
          <p:nvPr/>
        </p:nvSpPr>
        <p:spPr bwMode="auto">
          <a:xfrm>
            <a:off x="7247467" y="28956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342090" name="Rectangle 74"/>
          <p:cNvSpPr>
            <a:spLocks noChangeArrowheads="1"/>
          </p:cNvSpPr>
          <p:nvPr/>
        </p:nvSpPr>
        <p:spPr bwMode="auto">
          <a:xfrm>
            <a:off x="7247467" y="31242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344" name="Rectangle 75"/>
          <p:cNvSpPr>
            <a:spLocks noChangeArrowheads="1"/>
          </p:cNvSpPr>
          <p:nvPr/>
        </p:nvSpPr>
        <p:spPr bwMode="auto">
          <a:xfrm>
            <a:off x="3928534" y="28956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5" name="Rectangle 76"/>
          <p:cNvSpPr>
            <a:spLocks noChangeArrowheads="1"/>
          </p:cNvSpPr>
          <p:nvPr/>
        </p:nvSpPr>
        <p:spPr bwMode="auto">
          <a:xfrm>
            <a:off x="3928534" y="31242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6" name="Rectangle 77"/>
          <p:cNvSpPr>
            <a:spLocks noChangeArrowheads="1"/>
          </p:cNvSpPr>
          <p:nvPr/>
        </p:nvSpPr>
        <p:spPr bwMode="auto">
          <a:xfrm>
            <a:off x="4944534" y="28956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7" name="Rectangle 78"/>
          <p:cNvSpPr>
            <a:spLocks noChangeArrowheads="1"/>
          </p:cNvSpPr>
          <p:nvPr/>
        </p:nvSpPr>
        <p:spPr bwMode="auto">
          <a:xfrm>
            <a:off x="4944534" y="31242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2095" name="Rectangle 79"/>
          <p:cNvSpPr>
            <a:spLocks noChangeArrowheads="1"/>
          </p:cNvSpPr>
          <p:nvPr/>
        </p:nvSpPr>
        <p:spPr bwMode="auto">
          <a:xfrm>
            <a:off x="3522134" y="42672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349" name="Rectangle 80"/>
          <p:cNvSpPr>
            <a:spLocks noChangeArrowheads="1"/>
          </p:cNvSpPr>
          <p:nvPr/>
        </p:nvSpPr>
        <p:spPr bwMode="auto">
          <a:xfrm>
            <a:off x="4131734" y="45720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2097" name="Rectangle 81"/>
          <p:cNvSpPr>
            <a:spLocks noChangeArrowheads="1"/>
          </p:cNvSpPr>
          <p:nvPr/>
        </p:nvSpPr>
        <p:spPr bwMode="auto">
          <a:xfrm>
            <a:off x="4741334" y="42672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351" name="Rectangle 82"/>
          <p:cNvSpPr>
            <a:spLocks noChangeArrowheads="1"/>
          </p:cNvSpPr>
          <p:nvPr/>
        </p:nvSpPr>
        <p:spPr bwMode="auto">
          <a:xfrm>
            <a:off x="5350934" y="45720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2099" name="Rectangle 83"/>
          <p:cNvSpPr>
            <a:spLocks noChangeArrowheads="1"/>
          </p:cNvSpPr>
          <p:nvPr/>
        </p:nvSpPr>
        <p:spPr bwMode="auto">
          <a:xfrm>
            <a:off x="5960534" y="42672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353" name="Rectangle 84"/>
          <p:cNvSpPr>
            <a:spLocks noChangeArrowheads="1"/>
          </p:cNvSpPr>
          <p:nvPr/>
        </p:nvSpPr>
        <p:spPr bwMode="auto">
          <a:xfrm>
            <a:off x="6570134" y="45720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2101" name="Rectangle 85"/>
          <p:cNvSpPr>
            <a:spLocks noChangeArrowheads="1"/>
          </p:cNvSpPr>
          <p:nvPr/>
        </p:nvSpPr>
        <p:spPr bwMode="auto">
          <a:xfrm>
            <a:off x="7179734" y="42672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355" name="Rectangle 86"/>
          <p:cNvSpPr>
            <a:spLocks noChangeArrowheads="1"/>
          </p:cNvSpPr>
          <p:nvPr/>
        </p:nvSpPr>
        <p:spPr bwMode="auto">
          <a:xfrm>
            <a:off x="7789334" y="45720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2103" name="Rectangle 87"/>
          <p:cNvSpPr>
            <a:spLocks noChangeArrowheads="1"/>
          </p:cNvSpPr>
          <p:nvPr/>
        </p:nvSpPr>
        <p:spPr bwMode="auto">
          <a:xfrm>
            <a:off x="3522134" y="57150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357" name="Rectangle 88"/>
          <p:cNvSpPr>
            <a:spLocks noChangeArrowheads="1"/>
          </p:cNvSpPr>
          <p:nvPr/>
        </p:nvSpPr>
        <p:spPr bwMode="auto">
          <a:xfrm>
            <a:off x="4131734" y="60198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2105" name="Rectangle 89"/>
          <p:cNvSpPr>
            <a:spLocks noChangeArrowheads="1"/>
          </p:cNvSpPr>
          <p:nvPr/>
        </p:nvSpPr>
        <p:spPr bwMode="auto">
          <a:xfrm>
            <a:off x="4741334" y="57150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359" name="Rectangle 90"/>
          <p:cNvSpPr>
            <a:spLocks noChangeArrowheads="1"/>
          </p:cNvSpPr>
          <p:nvPr/>
        </p:nvSpPr>
        <p:spPr bwMode="auto">
          <a:xfrm>
            <a:off x="5350934" y="60198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2107" name="Rectangle 91"/>
          <p:cNvSpPr>
            <a:spLocks noChangeArrowheads="1"/>
          </p:cNvSpPr>
          <p:nvPr/>
        </p:nvSpPr>
        <p:spPr bwMode="auto">
          <a:xfrm>
            <a:off x="5960534" y="57150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361" name="Rectangle 92"/>
          <p:cNvSpPr>
            <a:spLocks noChangeArrowheads="1"/>
          </p:cNvSpPr>
          <p:nvPr/>
        </p:nvSpPr>
        <p:spPr bwMode="auto">
          <a:xfrm>
            <a:off x="6570134" y="60198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2109" name="Rectangle 93"/>
          <p:cNvSpPr>
            <a:spLocks noChangeArrowheads="1"/>
          </p:cNvSpPr>
          <p:nvPr/>
        </p:nvSpPr>
        <p:spPr bwMode="auto">
          <a:xfrm>
            <a:off x="7179734" y="5715000"/>
            <a:ext cx="8805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" pitchFamily="18" charset="0"/>
              <a:ea typeface="宋体" pitchFamily="2" charset="-122"/>
            </a:endParaRPr>
          </a:p>
        </p:txBody>
      </p:sp>
      <p:sp>
        <p:nvSpPr>
          <p:cNvPr id="56363" name="Rectangle 94"/>
          <p:cNvSpPr>
            <a:spLocks noChangeArrowheads="1"/>
          </p:cNvSpPr>
          <p:nvPr/>
        </p:nvSpPr>
        <p:spPr bwMode="auto">
          <a:xfrm>
            <a:off x="7789334" y="6019800"/>
            <a:ext cx="8805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64" name="Rectangle 103"/>
          <p:cNvSpPr>
            <a:spLocks noChangeArrowheads="1"/>
          </p:cNvSpPr>
          <p:nvPr/>
        </p:nvSpPr>
        <p:spPr bwMode="auto">
          <a:xfrm>
            <a:off x="5012267" y="6019800"/>
            <a:ext cx="3386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65" name="Rectangle 104"/>
          <p:cNvSpPr>
            <a:spLocks noChangeArrowheads="1"/>
          </p:cNvSpPr>
          <p:nvPr/>
        </p:nvSpPr>
        <p:spPr bwMode="auto">
          <a:xfrm>
            <a:off x="4402667" y="5715000"/>
            <a:ext cx="3386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2"/>
          <p:cNvSpPr>
            <a:spLocks noChangeArrowheads="1"/>
          </p:cNvSpPr>
          <p:nvPr/>
        </p:nvSpPr>
        <p:spPr bwMode="auto">
          <a:xfrm>
            <a:off x="2167467" y="101598"/>
            <a:ext cx="47413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化学合成法的</a:t>
            </a: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基本策略</a:t>
            </a:r>
            <a:endParaRPr lang="zh-CN" altLang="en-US" sz="3200" dirty="0">
              <a:solidFill>
                <a:srgbClr val="FF00FF"/>
              </a:solidFill>
              <a:latin typeface="Arial" charset="0"/>
              <a:ea typeface="黑体" pitchFamily="2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406400" y="1088568"/>
            <a:ext cx="43688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基因组文库</a:t>
            </a: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的质量标准</a:t>
            </a:r>
            <a:endParaRPr lang="en-US" altLang="zh-CN" sz="2800" dirty="0">
              <a:solidFill>
                <a:schemeClr val="accent1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812800" y="1999338"/>
            <a:ext cx="81280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 smtClean="0">
                <a:solidFill>
                  <a:srgbClr val="00FF00"/>
                </a:solidFill>
                <a:latin typeface="黑体" pitchFamily="49" charset="-122"/>
                <a:ea typeface="黑体" pitchFamily="49" charset="-122"/>
              </a:rPr>
              <a:t>除高完备性外，一个理想的基因组文库还应</a:t>
            </a:r>
            <a:r>
              <a:rPr lang="zh-CN" altLang="en-US" sz="2400" dirty="0">
                <a:solidFill>
                  <a:srgbClr val="00FF00"/>
                </a:solidFill>
                <a:latin typeface="黑体" pitchFamily="49" charset="-122"/>
                <a:ea typeface="黑体" pitchFamily="49" charset="-122"/>
              </a:rPr>
              <a:t>具备下列条件：</a:t>
            </a:r>
            <a:endParaRPr lang="en-US" altLang="zh-CN" sz="2400" dirty="0">
              <a:solidFill>
                <a:srgbClr val="00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1151467" y="2761338"/>
            <a:ext cx="713074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重组克隆的总数不宜过大  </a:t>
            </a:r>
            <a:r>
              <a:rPr lang="zh-CN" altLang="en-US" sz="2400" dirty="0">
                <a:solidFill>
                  <a:srgbClr val="FF9900"/>
                </a:solidFill>
                <a:latin typeface="黑体" pitchFamily="49" charset="-122"/>
                <a:ea typeface="黑体" pitchFamily="49" charset="-122"/>
              </a:rPr>
              <a:t>以减轻筛选工作的压力</a:t>
            </a:r>
            <a:endParaRPr lang="en-US" altLang="zh-CN" sz="2400" dirty="0">
              <a:solidFill>
                <a:srgbClr val="FF99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8614" name="Rectangle 7"/>
          <p:cNvSpPr>
            <a:spLocks noChangeArrowheads="1"/>
          </p:cNvSpPr>
          <p:nvPr/>
        </p:nvSpPr>
        <p:spPr bwMode="auto">
          <a:xfrm>
            <a:off x="1151466" y="3389988"/>
            <a:ext cx="8306146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载体的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装载量大于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基因的长度  </a:t>
            </a:r>
            <a:r>
              <a:rPr lang="zh-CN" altLang="en-US" sz="2400" dirty="0">
                <a:solidFill>
                  <a:srgbClr val="FF9900"/>
                </a:solidFill>
                <a:latin typeface="黑体" pitchFamily="49" charset="-122"/>
                <a:ea typeface="黑体" pitchFamily="49" charset="-122"/>
              </a:rPr>
              <a:t>避免基因被分隔克隆</a:t>
            </a:r>
          </a:p>
        </p:txBody>
      </p:sp>
      <p:sp>
        <p:nvSpPr>
          <p:cNvPr id="68615" name="Rectangle 9"/>
          <p:cNvSpPr>
            <a:spLocks noChangeArrowheads="1"/>
          </p:cNvSpPr>
          <p:nvPr/>
        </p:nvSpPr>
        <p:spPr bwMode="auto">
          <a:xfrm>
            <a:off x="1151467" y="3989610"/>
            <a:ext cx="79925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克隆与克隆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之间存在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足够长度的重叠区域  </a:t>
            </a:r>
            <a:r>
              <a:rPr lang="zh-CN" altLang="en-US" sz="2400" dirty="0">
                <a:solidFill>
                  <a:srgbClr val="FF9900"/>
                </a:solidFill>
                <a:latin typeface="黑体" pitchFamily="49" charset="-122"/>
                <a:ea typeface="黑体" pitchFamily="49" charset="-122"/>
              </a:rPr>
              <a:t>以利克隆排序</a:t>
            </a:r>
            <a:endParaRPr lang="en-US" altLang="zh-CN" sz="2400" dirty="0">
              <a:solidFill>
                <a:srgbClr val="FF99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8616" name="Rectangle 10"/>
          <p:cNvSpPr>
            <a:spLocks noChangeArrowheads="1"/>
          </p:cNvSpPr>
          <p:nvPr/>
        </p:nvSpPr>
        <p:spPr bwMode="auto">
          <a:xfrm>
            <a:off x="1151466" y="4647288"/>
            <a:ext cx="564191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克隆片段易于从载体分子上完整卸下</a:t>
            </a:r>
          </a:p>
        </p:txBody>
      </p:sp>
      <p:sp>
        <p:nvSpPr>
          <p:cNvPr id="68617" name="Rectangle 11"/>
          <p:cNvSpPr>
            <a:spLocks noChangeArrowheads="1"/>
          </p:cNvSpPr>
          <p:nvPr/>
        </p:nvSpPr>
        <p:spPr bwMode="auto">
          <a:xfrm>
            <a:off x="1151466" y="5275938"/>
            <a:ext cx="501503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latin typeface="Arial" charset="0"/>
                <a:ea typeface="黑体" pitchFamily="49" charset="-122"/>
              </a:rPr>
              <a:t>重组克隆能稳定保存、扩增、筛选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333834" y="1788888"/>
            <a:ext cx="8432796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上述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三种方法各有利弊：化学合成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单片段愈短，收率就愈高，但由于化学合成的份额较大，成本较高；在大片段酶促法合成目的基因时，虽然化学合成的份额相对较小，成本较低，但大片段化学合成的收率极低，例如，每聚合一个单体的产物收率为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95%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则合成50个碱基长的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单链大片段的总收率只有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7.7</a:t>
            </a:r>
            <a:r>
              <a:rPr lang="zh-CN" altLang="en-US" sz="2400" dirty="0" smtClean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%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67467" y="798270"/>
            <a:ext cx="47413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化学合成法的</a:t>
            </a: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基本策略</a:t>
            </a:r>
            <a:endParaRPr lang="zh-CN" altLang="en-US" sz="3200" dirty="0">
              <a:solidFill>
                <a:srgbClr val="FF00FF"/>
              </a:solidFill>
              <a:latin typeface="Arial" charset="0"/>
              <a:ea typeface="黑体" pitchFamily="2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338667" y="990600"/>
            <a:ext cx="56218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3200">
              <a:solidFill>
                <a:srgbClr val="FF00FF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2167467" y="283026"/>
            <a:ext cx="47413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化学</a:t>
            </a: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合成法的</a:t>
            </a: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单元操作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20911" y="1313544"/>
            <a:ext cx="828765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化学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合成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的实质是按照序列要求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将脱氧核苷酸单体一个个接上去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，每接一个单体就是一个循环反应，包括：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基团保护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分离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缩合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分离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去保护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五大操作单元。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从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反应机理上来讲，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化学合成有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磷酸二酯法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磷酸三酯法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亚磷酸三酯法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；具体操作过程又有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液相合成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固相合成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两种形式。前者操作繁琐，基本上已淘汰；后者反应中间物的分离程序简便，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合成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仪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主要是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根据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固相亚磷酸三酯法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原理设计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的。</a:t>
            </a:r>
            <a:endParaRPr lang="zh-CN" altLang="en-US" sz="2400" dirty="0">
              <a:solidFill>
                <a:schemeClr val="bg1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92" name="Picture 8" descr="http://www.biosune.com/Files/cc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601" y="398686"/>
            <a:ext cx="7645796" cy="5856968"/>
          </a:xfrm>
          <a:prstGeom prst="rect">
            <a:avLst/>
          </a:prstGeom>
          <a:noFill/>
        </p:spPr>
      </p:pic>
      <p:sp>
        <p:nvSpPr>
          <p:cNvPr id="144" name="矩形 143"/>
          <p:cNvSpPr/>
          <p:nvPr/>
        </p:nvSpPr>
        <p:spPr>
          <a:xfrm>
            <a:off x="2308123" y="6314500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66FF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固相亚磷酸三酯法合成反应原理</a:t>
            </a:r>
            <a:endParaRPr lang="zh-CN" altLang="en-US" sz="2400" dirty="0"/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1432" y="472622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化学合成法</a:t>
            </a:r>
            <a:r>
              <a:rPr lang="en-US" altLang="zh-CN" sz="3200" dirty="0" smtClean="0">
                <a:solidFill>
                  <a:srgbClr val="FF00FF"/>
                </a:solidFill>
                <a:latin typeface="Arial" charset="0"/>
                <a:ea typeface="黑体" pitchFamily="2" charset="-122"/>
              </a:rPr>
              <a:t>-</a:t>
            </a:r>
            <a:r>
              <a:rPr lang="zh-CN" altLang="en-US" sz="3200" dirty="0" smtClean="0">
                <a:solidFill>
                  <a:srgbClr val="00FF00"/>
                </a:solidFill>
                <a:latin typeface="Arial" charset="0"/>
                <a:ea typeface="黑体" pitchFamily="2" charset="-122"/>
              </a:rPr>
              <a:t>密码子优化                </a:t>
            </a:r>
          </a:p>
        </p:txBody>
      </p:sp>
      <p:pic>
        <p:nvPicPr>
          <p:cNvPr id="9" name="Picture 7" descr="24847_12957960510VF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5025" y="1931992"/>
            <a:ext cx="4337702" cy="365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21345" y="1121226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三联密码子的两个特点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710" y="1988234"/>
            <a:ext cx="4368800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通用性：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不同生物的密码子基本相同，即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共用一套密码子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简并性：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除了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甲硫氨酸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色氨酸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外，每一个氨基酸都至少有两个密码子。这样可以在一定程度内，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使氨基酸序列不会因</a:t>
            </a:r>
          </a:p>
        </p:txBody>
      </p:sp>
      <p:sp>
        <p:nvSpPr>
          <p:cNvPr id="12" name="矩形 11"/>
          <p:cNvSpPr/>
          <p:nvPr/>
        </p:nvSpPr>
        <p:spPr>
          <a:xfrm>
            <a:off x="224987" y="5732923"/>
            <a:ext cx="7598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为某一个碱基被意外替换而导致氨基酸编码错误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34982" y="1682060"/>
            <a:ext cx="7984900" cy="342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85698" anchor="ctr">
            <a:spAutoFit/>
          </a:bodyPr>
          <a:lstStyle/>
          <a:p>
            <a:pPr marL="540000" indent="-457200" algn="just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不同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的生物，甚至同种生物不同的蛋白质编码基因，对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简并密码子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的使用频率并不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相同，具有一定的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偏爱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性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540000" indent="-457200" algn="just">
              <a:lnSpc>
                <a:spcPct val="150000"/>
              </a:lnSpc>
              <a:spcBef>
                <a:spcPts val="2000"/>
              </a:spcBef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一般，不常用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/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低频使用的密码子被称为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稀有密码子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540000" indent="-457200" algn="just">
              <a:lnSpc>
                <a:spcPct val="150000"/>
              </a:lnSpc>
              <a:spcBef>
                <a:spcPts val="2000"/>
              </a:spcBef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内对应于稀有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密码子的</a:t>
            </a:r>
            <a:r>
              <a:rPr lang="en-US" altLang="zh-CN" sz="2400" dirty="0" err="1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tRNA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较少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，如果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高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频率使用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这些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密码子，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蛋白质翻译过程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容易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受阻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 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322943" y="685806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稀有密码子与蛋白质翻译效率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>
            <a:spLocks noGrp="1" noChangeAspect="1" noChangeArrowheads="1"/>
          </p:cNvSpPr>
          <p:nvPr>
            <p:ph type="title"/>
          </p:nvPr>
        </p:nvSpPr>
        <p:spPr>
          <a:xfrm>
            <a:off x="761995" y="780240"/>
            <a:ext cx="8229600" cy="758371"/>
          </a:xfrm>
        </p:spPr>
        <p:txBody>
          <a:bodyPr/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网址：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http://gcua.schoedl.de/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2686" y="87084"/>
            <a:ext cx="7525657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密码子使用频率分析（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大肠杆菌表达</a:t>
            </a:r>
            <a:r>
              <a:rPr lang="en-US" altLang="zh-CN" sz="2800" dirty="0" err="1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为例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0383" y="1500859"/>
            <a:ext cx="7305675" cy="519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Line 12"/>
          <p:cNvSpPr>
            <a:spLocks noChangeShapeType="1"/>
          </p:cNvSpPr>
          <p:nvPr/>
        </p:nvSpPr>
        <p:spPr bwMode="auto">
          <a:xfrm flipH="1" flipV="1">
            <a:off x="3537857" y="4404397"/>
            <a:ext cx="410029" cy="48690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 cstate="print"/>
          <a:srcRect l="57385" t="13989" r="20563" b="81543"/>
          <a:stretch>
            <a:fillRect/>
          </a:stretch>
        </p:blipFill>
        <p:spPr bwMode="auto">
          <a:xfrm>
            <a:off x="6125029" y="1538505"/>
            <a:ext cx="1611086" cy="23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66492"/>
            <a:ext cx="8153400" cy="618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3962400" y="2128617"/>
            <a:ext cx="8382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 sz="200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800600" y="1738092"/>
            <a:ext cx="2045608" cy="400110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chemeClr val="bg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填写</a:t>
            </a:r>
            <a:r>
              <a:rPr kumimoji="1" lang="zh-CN" altLang="en-US" sz="2000" dirty="0">
                <a:solidFill>
                  <a:schemeClr val="bg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序列名称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3962400" y="2728692"/>
            <a:ext cx="9144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 sz="200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45050" y="2500092"/>
            <a:ext cx="1987162" cy="400110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chemeClr val="bg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选择</a:t>
            </a:r>
            <a:r>
              <a:rPr kumimoji="1" lang="zh-CN" altLang="en-US" sz="2000" dirty="0">
                <a:solidFill>
                  <a:schemeClr val="bg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基因来源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H="1">
            <a:off x="5867400" y="3643092"/>
            <a:ext cx="8382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 sz="200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477000" y="3262092"/>
            <a:ext cx="1636486" cy="400110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chemeClr val="bg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输入</a:t>
            </a:r>
            <a:r>
              <a:rPr kumimoji="1" lang="zh-CN" altLang="en-US" sz="2000" dirty="0">
                <a:solidFill>
                  <a:schemeClr val="bg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序列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3" cstate="print"/>
          <a:srcRect l="57385" t="13989" r="20563" b="81543"/>
          <a:stretch>
            <a:fillRect/>
          </a:stretch>
        </p:blipFill>
        <p:spPr bwMode="auto">
          <a:xfrm>
            <a:off x="6328225" y="464469"/>
            <a:ext cx="1611086" cy="23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3" cstate="print"/>
          <a:srcRect l="57385" t="13989" r="20563" b="81543"/>
          <a:stretch>
            <a:fillRect/>
          </a:stretch>
        </p:blipFill>
        <p:spPr bwMode="auto">
          <a:xfrm>
            <a:off x="2191656" y="2365827"/>
            <a:ext cx="1059543" cy="15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2249714" y="22497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celM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82575"/>
            <a:ext cx="7453313" cy="634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 flipH="1">
            <a:off x="5791200" y="2133600"/>
            <a:ext cx="6858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477000" y="1676400"/>
            <a:ext cx="2209800" cy="707886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chemeClr val="bg2"/>
                </a:solidFill>
                <a:ea typeface="黑体" pitchFamily="2" charset="-122"/>
              </a:rPr>
              <a:t>不同</a:t>
            </a:r>
            <a:r>
              <a:rPr kumimoji="1" lang="zh-CN" altLang="en-US" sz="2000" dirty="0">
                <a:solidFill>
                  <a:schemeClr val="bg2"/>
                </a:solidFill>
                <a:ea typeface="黑体" pitchFamily="2" charset="-122"/>
              </a:rPr>
              <a:t>频度密码子颜色选择</a:t>
            </a:r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 flipH="1" flipV="1">
            <a:off x="5791200" y="1905000"/>
            <a:ext cx="6858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 flipH="1">
            <a:off x="4800600" y="1000125"/>
            <a:ext cx="762000" cy="8286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5486400" y="685800"/>
            <a:ext cx="2278743" cy="400110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chemeClr val="bg2"/>
                </a:solidFill>
                <a:ea typeface="黑体" pitchFamily="2" charset="-122"/>
              </a:rPr>
              <a:t>选择</a:t>
            </a:r>
            <a:r>
              <a:rPr kumimoji="1" lang="zh-CN" altLang="en-US" sz="2000" dirty="0">
                <a:solidFill>
                  <a:schemeClr val="bg2"/>
                </a:solidFill>
                <a:ea typeface="黑体" pitchFamily="2" charset="-122"/>
              </a:rPr>
              <a:t>使用频率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804863" y="261938"/>
            <a:ext cx="7500938" cy="6291262"/>
            <a:chOff x="507" y="165"/>
            <a:chExt cx="4725" cy="3963"/>
          </a:xfrm>
        </p:grpSpPr>
        <p:pic>
          <p:nvPicPr>
            <p:cNvPr id="8207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7" y="165"/>
              <a:ext cx="4725" cy="3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08" name="Picture 16"/>
            <p:cNvPicPr>
              <a:picLocks noChangeAspect="1" noChangeArrowheads="1"/>
            </p:cNvPicPr>
            <p:nvPr/>
          </p:nvPicPr>
          <p:blipFill>
            <a:blip r:embed="rId3" cstate="print"/>
            <a:srcRect r="673"/>
            <a:stretch>
              <a:fillRect/>
            </a:stretch>
          </p:blipFill>
          <p:spPr bwMode="auto">
            <a:xfrm>
              <a:off x="510" y="2896"/>
              <a:ext cx="4720" cy="1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8198" name="Line 6"/>
          <p:cNvSpPr>
            <a:spLocks noChangeShapeType="1"/>
          </p:cNvSpPr>
          <p:nvPr/>
        </p:nvSpPr>
        <p:spPr bwMode="auto">
          <a:xfrm flipH="1">
            <a:off x="4114800" y="914400"/>
            <a:ext cx="990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5105400" y="457200"/>
            <a:ext cx="1905000" cy="707886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chemeClr val="bg2"/>
                </a:solidFill>
                <a:ea typeface="黑体" pitchFamily="2" charset="-122"/>
              </a:rPr>
              <a:t>基因表达的宿主选择</a:t>
            </a:r>
            <a:endParaRPr kumimoji="1" lang="zh-CN" altLang="en-US" sz="2000" dirty="0">
              <a:solidFill>
                <a:schemeClr val="bg2"/>
              </a:solidFill>
              <a:ea typeface="黑体" pitchFamily="2" charset="-122"/>
            </a:endParaRPr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 flipH="1">
            <a:off x="3733800" y="4953000"/>
            <a:ext cx="26670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6324601" y="4648200"/>
            <a:ext cx="1905000" cy="400110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chemeClr val="bg2"/>
                </a:solidFill>
                <a:ea typeface="黑体" pitchFamily="2" charset="-122"/>
              </a:rPr>
              <a:t>选择</a:t>
            </a:r>
            <a:r>
              <a:rPr kumimoji="1" lang="zh-CN" altLang="en-US" sz="2000" dirty="0">
                <a:solidFill>
                  <a:schemeClr val="bg2"/>
                </a:solidFill>
                <a:ea typeface="黑体" pitchFamily="2" charset="-122"/>
              </a:rPr>
              <a:t>输出格式</a:t>
            </a:r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V="1">
            <a:off x="6019800" y="6248400"/>
            <a:ext cx="6858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4484914" y="6019800"/>
            <a:ext cx="1611086" cy="400110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chemeClr val="bg2"/>
                </a:solidFill>
                <a:ea typeface="黑体" pitchFamily="2" charset="-122"/>
              </a:rPr>
              <a:t>单击</a:t>
            </a:r>
            <a:r>
              <a:rPr kumimoji="1" lang="zh-CN" altLang="en-US" sz="2000" dirty="0">
                <a:solidFill>
                  <a:schemeClr val="bg2"/>
                </a:solidFill>
                <a:ea typeface="黑体" pitchFamily="2" charset="-122"/>
              </a:rPr>
              <a:t>提交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309824" y="551557"/>
            <a:ext cx="1754176" cy="203185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060" y="375113"/>
            <a:ext cx="7693362" cy="6141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406399" y="907140"/>
            <a:ext cx="383177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</a:t>
            </a:r>
            <a:r>
              <a:rPr lang="en-US" altLang="zh-CN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的制备</a:t>
            </a:r>
          </a:p>
        </p:txBody>
      </p:sp>
      <p:sp>
        <p:nvSpPr>
          <p:cNvPr id="69636" name="Rectangle 5"/>
          <p:cNvSpPr>
            <a:spLocks noChangeArrowheads="1"/>
          </p:cNvSpPr>
          <p:nvPr/>
        </p:nvSpPr>
        <p:spPr bwMode="auto">
          <a:xfrm>
            <a:off x="677334" y="1516740"/>
            <a:ext cx="79925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为了最大限度地保证基因在克隆过程中的完整性，</a:t>
            </a: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用于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基因组文库构建的染色体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在分离纯化操作中应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尽量避免过度的断裂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。制备的染色体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分子量越大，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重组率和完备性也就越高。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5007422" y="3505206"/>
            <a:ext cx="3996267" cy="838200"/>
            <a:chOff x="3312" y="2400"/>
            <a:chExt cx="2832" cy="528"/>
          </a:xfrm>
        </p:grpSpPr>
        <p:sp>
          <p:nvSpPr>
            <p:cNvPr id="69655" name="Rectangle 16"/>
            <p:cNvSpPr>
              <a:spLocks noChangeArrowheads="1"/>
            </p:cNvSpPr>
            <p:nvPr/>
          </p:nvSpPr>
          <p:spPr bwMode="auto">
            <a:xfrm>
              <a:off x="3312" y="2784"/>
              <a:ext cx="2832" cy="48"/>
            </a:xfrm>
            <a:prstGeom prst="rect">
              <a:avLst/>
            </a:prstGeom>
            <a:gradFill rotWithShape="0">
              <a:gsLst>
                <a:gs pos="0">
                  <a:srgbClr val="003C24"/>
                </a:gs>
                <a:gs pos="50000">
                  <a:srgbClr val="00FF99"/>
                </a:gs>
                <a:gs pos="100000">
                  <a:srgbClr val="003C2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6" name="Rectangle 17"/>
            <p:cNvSpPr>
              <a:spLocks noChangeArrowheads="1"/>
            </p:cNvSpPr>
            <p:nvPr/>
          </p:nvSpPr>
          <p:spPr bwMode="auto">
            <a:xfrm>
              <a:off x="3312" y="2880"/>
              <a:ext cx="2832" cy="48"/>
            </a:xfrm>
            <a:prstGeom prst="rect">
              <a:avLst/>
            </a:prstGeom>
            <a:gradFill rotWithShape="0">
              <a:gsLst>
                <a:gs pos="0">
                  <a:srgbClr val="003C24"/>
                </a:gs>
                <a:gs pos="50000">
                  <a:srgbClr val="00FF99"/>
                </a:gs>
                <a:gs pos="100000">
                  <a:srgbClr val="003C2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7" name="Line 18"/>
            <p:cNvSpPr>
              <a:spLocks noChangeShapeType="1"/>
            </p:cNvSpPr>
            <p:nvPr/>
          </p:nvSpPr>
          <p:spPr bwMode="auto">
            <a:xfrm flipV="1">
              <a:off x="3936" y="273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8" name="Line 19"/>
            <p:cNvSpPr>
              <a:spLocks noChangeShapeType="1"/>
            </p:cNvSpPr>
            <p:nvPr/>
          </p:nvSpPr>
          <p:spPr bwMode="auto">
            <a:xfrm flipV="1">
              <a:off x="5520" y="273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9" name="Rectangle 20"/>
            <p:cNvSpPr>
              <a:spLocks noChangeArrowheads="1"/>
            </p:cNvSpPr>
            <p:nvPr/>
          </p:nvSpPr>
          <p:spPr bwMode="auto">
            <a:xfrm>
              <a:off x="3840" y="2400"/>
              <a:ext cx="240" cy="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en-US" altLang="zh-CN" sz="2000">
                  <a:latin typeface="Arial" charset="0"/>
                  <a:ea typeface="黑体" pitchFamily="49" charset="-122"/>
                </a:rPr>
                <a:t>A</a:t>
              </a:r>
            </a:p>
          </p:txBody>
        </p:sp>
        <p:sp>
          <p:nvSpPr>
            <p:cNvPr id="69660" name="Rectangle 21"/>
            <p:cNvSpPr>
              <a:spLocks noChangeArrowheads="1"/>
            </p:cNvSpPr>
            <p:nvPr/>
          </p:nvSpPr>
          <p:spPr bwMode="auto">
            <a:xfrm>
              <a:off x="5424" y="2400"/>
              <a:ext cx="240" cy="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en-US" altLang="zh-CN" sz="2000">
                  <a:latin typeface="Arial" charset="0"/>
                  <a:ea typeface="黑体" pitchFamily="49" charset="-122"/>
                </a:rPr>
                <a:t>A</a:t>
              </a:r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5007422" y="4495806"/>
            <a:ext cx="3996267" cy="838200"/>
            <a:chOff x="3312" y="3072"/>
            <a:chExt cx="2832" cy="528"/>
          </a:xfrm>
        </p:grpSpPr>
        <p:sp>
          <p:nvSpPr>
            <p:cNvPr id="69647" name="Rectangle 22"/>
            <p:cNvSpPr>
              <a:spLocks noChangeArrowheads="1"/>
            </p:cNvSpPr>
            <p:nvPr/>
          </p:nvSpPr>
          <p:spPr bwMode="auto">
            <a:xfrm>
              <a:off x="3312" y="3456"/>
              <a:ext cx="960" cy="48"/>
            </a:xfrm>
            <a:prstGeom prst="rect">
              <a:avLst/>
            </a:prstGeom>
            <a:gradFill rotWithShape="0">
              <a:gsLst>
                <a:gs pos="0">
                  <a:srgbClr val="003C24"/>
                </a:gs>
                <a:gs pos="50000">
                  <a:srgbClr val="00FF99"/>
                </a:gs>
                <a:gs pos="100000">
                  <a:srgbClr val="003C2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8" name="Rectangle 23"/>
            <p:cNvSpPr>
              <a:spLocks noChangeArrowheads="1"/>
            </p:cNvSpPr>
            <p:nvPr/>
          </p:nvSpPr>
          <p:spPr bwMode="auto">
            <a:xfrm>
              <a:off x="3312" y="3552"/>
              <a:ext cx="960" cy="48"/>
            </a:xfrm>
            <a:prstGeom prst="rect">
              <a:avLst/>
            </a:prstGeom>
            <a:gradFill rotWithShape="0">
              <a:gsLst>
                <a:gs pos="0">
                  <a:srgbClr val="003C24"/>
                </a:gs>
                <a:gs pos="50000">
                  <a:srgbClr val="00FF99"/>
                </a:gs>
                <a:gs pos="100000">
                  <a:srgbClr val="003C2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9" name="Line 24"/>
            <p:cNvSpPr>
              <a:spLocks noChangeShapeType="1"/>
            </p:cNvSpPr>
            <p:nvPr/>
          </p:nvSpPr>
          <p:spPr bwMode="auto">
            <a:xfrm flipV="1">
              <a:off x="3936" y="340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0" name="Line 25"/>
            <p:cNvSpPr>
              <a:spLocks noChangeShapeType="1"/>
            </p:cNvSpPr>
            <p:nvPr/>
          </p:nvSpPr>
          <p:spPr bwMode="auto">
            <a:xfrm flipV="1">
              <a:off x="5520" y="340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1" name="Rectangle 26"/>
            <p:cNvSpPr>
              <a:spLocks noChangeArrowheads="1"/>
            </p:cNvSpPr>
            <p:nvPr/>
          </p:nvSpPr>
          <p:spPr bwMode="auto">
            <a:xfrm>
              <a:off x="3840" y="3072"/>
              <a:ext cx="240" cy="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en-US" altLang="zh-CN" sz="2000">
                  <a:latin typeface="Arial" charset="0"/>
                  <a:ea typeface="黑体" pitchFamily="49" charset="-122"/>
                </a:rPr>
                <a:t>A</a:t>
              </a:r>
            </a:p>
          </p:txBody>
        </p:sp>
        <p:sp>
          <p:nvSpPr>
            <p:cNvPr id="69652" name="Rectangle 27"/>
            <p:cNvSpPr>
              <a:spLocks noChangeArrowheads="1"/>
            </p:cNvSpPr>
            <p:nvPr/>
          </p:nvSpPr>
          <p:spPr bwMode="auto">
            <a:xfrm>
              <a:off x="5424" y="3072"/>
              <a:ext cx="240" cy="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en-US" altLang="zh-CN" sz="2000">
                  <a:latin typeface="Arial" charset="0"/>
                  <a:ea typeface="黑体" pitchFamily="49" charset="-122"/>
                </a:rPr>
                <a:t>A</a:t>
              </a:r>
            </a:p>
          </p:txBody>
        </p:sp>
        <p:sp>
          <p:nvSpPr>
            <p:cNvPr id="69653" name="Rectangle 28"/>
            <p:cNvSpPr>
              <a:spLocks noChangeArrowheads="1"/>
            </p:cNvSpPr>
            <p:nvPr/>
          </p:nvSpPr>
          <p:spPr bwMode="auto">
            <a:xfrm>
              <a:off x="4368" y="3456"/>
              <a:ext cx="1776" cy="48"/>
            </a:xfrm>
            <a:prstGeom prst="rect">
              <a:avLst/>
            </a:prstGeom>
            <a:gradFill rotWithShape="0">
              <a:gsLst>
                <a:gs pos="0">
                  <a:srgbClr val="003C24"/>
                </a:gs>
                <a:gs pos="50000">
                  <a:srgbClr val="00FF99"/>
                </a:gs>
                <a:gs pos="100000">
                  <a:srgbClr val="003C2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4" name="Rectangle 29"/>
            <p:cNvSpPr>
              <a:spLocks noChangeArrowheads="1"/>
            </p:cNvSpPr>
            <p:nvPr/>
          </p:nvSpPr>
          <p:spPr bwMode="auto">
            <a:xfrm>
              <a:off x="4368" y="3552"/>
              <a:ext cx="1776" cy="48"/>
            </a:xfrm>
            <a:prstGeom prst="rect">
              <a:avLst/>
            </a:prstGeom>
            <a:gradFill rotWithShape="0">
              <a:gsLst>
                <a:gs pos="0">
                  <a:srgbClr val="003C24"/>
                </a:gs>
                <a:gs pos="50000">
                  <a:srgbClr val="00FF99"/>
                </a:gs>
                <a:gs pos="100000">
                  <a:srgbClr val="003C2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9642" name="Rectangle 30"/>
          <p:cNvSpPr>
            <a:spLocks noChangeArrowheads="1"/>
          </p:cNvSpPr>
          <p:nvPr/>
        </p:nvSpPr>
        <p:spPr bwMode="auto">
          <a:xfrm>
            <a:off x="1253064" y="3721098"/>
            <a:ext cx="363824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用常规方法制备的染色体</a:t>
            </a:r>
          </a:p>
        </p:txBody>
      </p:sp>
      <p:sp>
        <p:nvSpPr>
          <p:cNvPr id="69643" name="Rectangle 31"/>
          <p:cNvSpPr>
            <a:spLocks noChangeArrowheads="1"/>
          </p:cNvSpPr>
          <p:nvPr/>
        </p:nvSpPr>
        <p:spPr bwMode="auto">
          <a:xfrm>
            <a:off x="725712" y="4283073"/>
            <a:ext cx="448491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长度一般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在100 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kb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左右，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9644" name="Rectangle 32"/>
          <p:cNvSpPr>
            <a:spLocks noChangeArrowheads="1"/>
          </p:cNvSpPr>
          <p:nvPr/>
        </p:nvSpPr>
        <p:spPr bwMode="auto">
          <a:xfrm>
            <a:off x="725712" y="4845048"/>
            <a:ext cx="41656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如果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先将细胞固定在低融点凝</a:t>
            </a:r>
          </a:p>
        </p:txBody>
      </p:sp>
      <p:sp>
        <p:nvSpPr>
          <p:cNvPr id="69645" name="Rectangle 33"/>
          <p:cNvSpPr>
            <a:spLocks noChangeArrowheads="1"/>
          </p:cNvSpPr>
          <p:nvPr/>
        </p:nvSpPr>
        <p:spPr bwMode="auto">
          <a:xfrm>
            <a:off x="725712" y="5407023"/>
            <a:ext cx="431437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胶中，然后置入含有</a:t>
            </a:r>
            <a:r>
              <a:rPr lang="en-US" altLang="zh-CN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SDS、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蛋</a:t>
            </a:r>
            <a:endParaRPr lang="en-US" altLang="zh-CN" sz="2400" dirty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9646" name="Rectangle 34"/>
          <p:cNvSpPr>
            <a:spLocks noChangeArrowheads="1"/>
          </p:cNvSpPr>
          <p:nvPr/>
        </p:nvSpPr>
        <p:spPr bwMode="auto">
          <a:xfrm>
            <a:off x="725712" y="5939970"/>
            <a:ext cx="900067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白酶</a:t>
            </a:r>
            <a:r>
              <a:rPr lang="en-US" altLang="zh-CN" sz="2400" dirty="0" err="1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K、RNase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的缓冲液中浸泡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，可获得1000 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kb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5" descr="]T0DHT7PNDSH0X5JG[8@S2D"/>
          <p:cNvPicPr>
            <a:picLocks noChangeAspect="1" noChangeArrowheads="1"/>
          </p:cNvPicPr>
          <p:nvPr/>
        </p:nvPicPr>
        <p:blipFill>
          <a:blip r:embed="rId2" cstate="print"/>
          <a:srcRect l="1422" t="1170"/>
          <a:stretch>
            <a:fillRect/>
          </a:stretch>
        </p:blipFill>
        <p:spPr bwMode="auto">
          <a:xfrm>
            <a:off x="899886" y="1640115"/>
            <a:ext cx="7685302" cy="463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2686" y="159654"/>
            <a:ext cx="7525657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密码子优化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高频替代低频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（传统观点）</a:t>
            </a:r>
            <a:endParaRPr lang="zh-CN" altLang="en-US" sz="28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AutoShape 2"/>
          <p:cNvSpPr>
            <a:spLocks noGrp="1" noChangeAspect="1" noChangeArrowheads="1"/>
          </p:cNvSpPr>
          <p:nvPr>
            <p:ph type="title"/>
          </p:nvPr>
        </p:nvSpPr>
        <p:spPr>
          <a:xfrm>
            <a:off x="761995" y="925380"/>
            <a:ext cx="8229600" cy="758371"/>
          </a:xfrm>
        </p:spPr>
        <p:txBody>
          <a:bodyPr/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网址：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http</a:t>
            </a:r>
            <a:r>
              <a:rPr lang="en-US" altLang="zh-CN" sz="2400" b="1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://www.jcat.de/</a:t>
            </a:r>
            <a:endParaRPr lang="en-US" altLang="zh-CN" sz="2400" b="1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561316" y="5892801"/>
            <a:ext cx="1502685" cy="232228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ChangeArrowheads="1"/>
          </p:cNvSpPr>
          <p:nvPr/>
        </p:nvSpPr>
        <p:spPr bwMode="auto">
          <a:xfrm>
            <a:off x="202745" y="1574526"/>
            <a:ext cx="895629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altLang="zh-CN" sz="2000" b="1" dirty="0">
                <a:latin typeface="Courier New" pitchFamily="49" charset="0"/>
              </a:rPr>
              <a:t>ATGAAATACCTGCTGCCGACCGCTGCTGCTGGTCTGCTGCTCCTCGCTGCCCAG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altLang="zh-CN" sz="2000" b="1" dirty="0">
                <a:latin typeface="Courier New" pitchFamily="49" charset="0"/>
              </a:rPr>
              <a:t>ATG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</a:rPr>
              <a:t>AAG</a:t>
            </a:r>
            <a:r>
              <a:rPr lang="en-US" altLang="zh-CN" sz="2000" b="1" dirty="0">
                <a:latin typeface="Courier New" pitchFamily="49" charset="0"/>
              </a:rPr>
              <a:t>TAC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</a:rPr>
              <a:t>TTGTTGCCAACT</a:t>
            </a:r>
            <a:r>
              <a:rPr lang="en-US" altLang="zh-CN" sz="2000" b="1" dirty="0">
                <a:latin typeface="Courier New" pitchFamily="49" charset="0"/>
              </a:rPr>
              <a:t>GCTGCTGCTGGT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</a:rPr>
              <a:t>TTGTTGTTGTTG</a:t>
            </a:r>
            <a:r>
              <a:rPr lang="en-US" altLang="zh-CN" sz="2000" b="1" dirty="0">
                <a:latin typeface="Courier New" pitchFamily="49" charset="0"/>
              </a:rPr>
              <a:t>GCT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</a:rPr>
              <a:t>GCTCAA</a:t>
            </a:r>
          </a:p>
        </p:txBody>
      </p:sp>
      <p:sp>
        <p:nvSpPr>
          <p:cNvPr id="65539" name="Text Box 5"/>
          <p:cNvSpPr txBox="1">
            <a:spLocks noChangeArrowheads="1"/>
          </p:cNvSpPr>
          <p:nvPr/>
        </p:nvSpPr>
        <p:spPr bwMode="auto">
          <a:xfrm>
            <a:off x="180520" y="316839"/>
            <a:ext cx="455284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2400" b="1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大肠杆菌（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表达宿主</a:t>
            </a:r>
            <a:r>
              <a:rPr lang="zh-CN" altLang="en-US" sz="2400" b="1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）密码子</a:t>
            </a:r>
            <a:endParaRPr lang="zh-CN" altLang="en-US" sz="2400" b="1" dirty="0">
              <a:solidFill>
                <a:srgbClr val="FF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2400" b="1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解纤梭菌（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基因来源</a:t>
            </a:r>
            <a:r>
              <a:rPr lang="zh-CN" altLang="en-US" sz="2400" b="1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）密码子</a:t>
            </a:r>
            <a:endParaRPr lang="zh-CN" altLang="en-US" sz="2400" b="1" dirty="0">
              <a:solidFill>
                <a:srgbClr val="FF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5540" name="Rectangle 6"/>
          <p:cNvSpPr>
            <a:spLocks noChangeArrowheads="1"/>
          </p:cNvSpPr>
          <p:nvPr/>
        </p:nvSpPr>
        <p:spPr bwMode="auto">
          <a:xfrm>
            <a:off x="808731" y="2793876"/>
            <a:ext cx="753924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sz="2000" b="1" dirty="0">
                <a:solidFill>
                  <a:srgbClr val="FF00FF"/>
                </a:solidFill>
                <a:latin typeface="黑体" pitchFamily="49" charset="-122"/>
                <a:ea typeface="黑体" pitchFamily="49" charset="-122"/>
              </a:rPr>
              <a:t>相同氨基酸序列：</a:t>
            </a:r>
            <a:r>
              <a:rPr lang="en-US" altLang="zh-CN" sz="2000" b="1" dirty="0"/>
              <a:t>Met K Y L </a:t>
            </a:r>
            <a:r>
              <a:rPr lang="en-US" altLang="zh-CN" sz="2000" b="1" dirty="0" err="1"/>
              <a:t>L</a:t>
            </a:r>
            <a:r>
              <a:rPr lang="en-US" altLang="zh-CN" sz="2000" b="1" dirty="0"/>
              <a:t> P T A </a:t>
            </a:r>
            <a:r>
              <a:rPr lang="en-US" altLang="zh-CN" sz="2000" b="1" dirty="0" err="1"/>
              <a:t>A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A</a:t>
            </a:r>
            <a:r>
              <a:rPr lang="en-US" altLang="zh-CN" sz="2000" b="1" dirty="0"/>
              <a:t> G L </a:t>
            </a:r>
            <a:r>
              <a:rPr lang="en-US" altLang="zh-CN" sz="2000" b="1" dirty="0" err="1"/>
              <a:t>L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L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L</a:t>
            </a:r>
            <a:r>
              <a:rPr lang="en-US" altLang="zh-CN" sz="2000" b="1" dirty="0"/>
              <a:t> A </a:t>
            </a:r>
            <a:r>
              <a:rPr lang="en-US" altLang="zh-CN" sz="2000" b="1" dirty="0" err="1"/>
              <a:t>A</a:t>
            </a:r>
            <a:r>
              <a:rPr lang="en-US" altLang="zh-CN" sz="2000" b="1" dirty="0"/>
              <a:t> Q </a:t>
            </a:r>
          </a:p>
        </p:txBody>
      </p:sp>
      <p:pic>
        <p:nvPicPr>
          <p:cNvPr id="5" name="图表 10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466" y="3418736"/>
            <a:ext cx="4500562" cy="308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表 9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2491" y="3409211"/>
            <a:ext cx="4032250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87064" y="1422274"/>
            <a:ext cx="14750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sz="2000" b="1" dirty="0" smtClean="0">
                <a:solidFill>
                  <a:srgbClr val="FF9900"/>
                </a:solidFill>
                <a:latin typeface="黑体" pitchFamily="49" charset="-122"/>
                <a:ea typeface="黑体" pitchFamily="49" charset="-122"/>
              </a:rPr>
              <a:t>优化后序列</a:t>
            </a:r>
            <a:endParaRPr lang="en-US" altLang="zh-CN" sz="2000" b="1" dirty="0">
              <a:solidFill>
                <a:srgbClr val="FF99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094324" y="2372944"/>
            <a:ext cx="14750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sz="2000" b="1" dirty="0" smtClean="0">
                <a:solidFill>
                  <a:srgbClr val="FF9900"/>
                </a:solidFill>
                <a:latin typeface="黑体" pitchFamily="49" charset="-122"/>
                <a:ea typeface="黑体" pitchFamily="49" charset="-122"/>
              </a:rPr>
              <a:t>优化前序列</a:t>
            </a:r>
            <a:endParaRPr lang="en-US" altLang="zh-CN" sz="2000" b="1" dirty="0">
              <a:solidFill>
                <a:srgbClr val="FF99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28172" y="159654"/>
            <a:ext cx="8106228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密码子优化策略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低频替代高频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（新兴观点）</a:t>
            </a:r>
            <a:endParaRPr lang="zh-CN" altLang="en-US" sz="28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2948" y="2702328"/>
            <a:ext cx="6141570" cy="406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53137" y="986751"/>
            <a:ext cx="82586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现  象：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细胞的内源基因存在低频密码子，为什么？！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推  测：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恰当的翻译暂停（即合理使用稀有密码子）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有助于 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        </a:t>
            </a:r>
            <a:r>
              <a:rPr lang="en-US" altLang="zh-CN" sz="105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初生蛋白质的加工和折叠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3789" y="488047"/>
            <a:ext cx="7924800" cy="1369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除了要注意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稀有密码子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之外，基因的密码子优化还需要尽量避免：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53911" y="1662690"/>
            <a:ext cx="7424031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重复序列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（增加化学合成难度）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SD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类似序列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（原核宿主，可能造成翻译起点不唯一）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GC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含量失当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（影响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热力学稳定性）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二级结构复杂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（降低翻译效率）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2052" name="Picture 4" descr="南京德泰生物mRNA二级结构分析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7752" y="4313694"/>
            <a:ext cx="7299330" cy="235562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33829" y="283032"/>
            <a:ext cx="841828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第四节  基因测序和氨基酸序列翻译</a:t>
            </a:r>
            <a:endParaRPr lang="en-US" altLang="zh-CN" sz="3600" b="1" dirty="0">
              <a:solidFill>
                <a:srgbClr val="FF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914400" y="3543300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914400" y="4838700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074" name="Picture 2" descr="http://www.bioligo.cn/UploadFiles/image/2014914109515101.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5331" y="1169306"/>
            <a:ext cx="5780768" cy="559757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992732" y="1277272"/>
            <a:ext cx="615553" cy="511935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桑格测序法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的基本原理</a:t>
            </a:r>
            <a:r>
              <a:rPr lang="zh-CN" altLang="en-US" sz="28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（自学）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http://www.bbioo.com/uploadfile/200803/20080306180449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789" y="548555"/>
            <a:ext cx="7200900" cy="3000376"/>
          </a:xfrm>
          <a:prstGeom prst="rect">
            <a:avLst/>
          </a:prstGeom>
          <a:noFill/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819147" y="3584123"/>
            <a:ext cx="6340197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00FF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务必注意以下几点：</a:t>
            </a:r>
            <a:endParaRPr lang="en-US" altLang="zh-CN" sz="2800" dirty="0" smtClean="0">
              <a:solidFill>
                <a:srgbClr val="00FF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   1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30 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bp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前</a:t>
            </a:r>
            <a:r>
              <a:rPr lang="zh-CN" altLang="en-US" sz="2400" dirty="0" smtClean="0">
                <a:solidFill>
                  <a:srgbClr val="FF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（头）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的测序结果不准确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   2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750 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bp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后</a:t>
            </a:r>
            <a:r>
              <a:rPr lang="zh-CN" altLang="en-US" sz="2400" dirty="0" smtClean="0">
                <a:solidFill>
                  <a:srgbClr val="FF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（尾）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的测序结果不准确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   3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）检查峰形</a:t>
            </a:r>
            <a:r>
              <a: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（样品污染、结果漏报等）</a:t>
            </a:r>
            <a:endParaRPr lang="en-US" altLang="zh-CN" sz="2400" dirty="0" smtClean="0">
              <a:solidFill>
                <a:schemeClr val="accent4">
                  <a:lumMod val="75000"/>
                </a:schemeClr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940708" y="6006196"/>
            <a:ext cx="6697663" cy="692150"/>
          </a:xfrm>
          <a:prstGeom prst="rect">
            <a:avLst/>
          </a:prstGeom>
          <a:noFill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u"/>
              <a:tabLst/>
              <a:defRPr/>
            </a:pP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测序公司：上海生工，华大基因，博迈德等</a:t>
            </a:r>
          </a:p>
        </p:txBody>
      </p:sp>
      <p:pic>
        <p:nvPicPr>
          <p:cNvPr id="8" name="Picture 5" descr="ANd9GcTGvoVNWBJgVO6YZSYEGTV9fXdNcjRJOrBV6hd4BSWQmJOpb-6p"/>
          <p:cNvPicPr>
            <a:picLocks noChangeAspect="1" noChangeArrowheads="1"/>
          </p:cNvPicPr>
          <p:nvPr/>
        </p:nvPicPr>
        <p:blipFill>
          <a:blip r:embed="rId3" cstate="print"/>
          <a:srcRect t="5811" b="51028"/>
          <a:stretch>
            <a:fillRect/>
          </a:stretch>
        </p:blipFill>
        <p:spPr bwMode="auto">
          <a:xfrm>
            <a:off x="2435453" y="4122024"/>
            <a:ext cx="6403748" cy="1302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2009032613172996"/>
          <p:cNvPicPr>
            <a:picLocks noChangeAspect="1" noChangeArrowheads="1"/>
          </p:cNvPicPr>
          <p:nvPr/>
        </p:nvPicPr>
        <p:blipFill>
          <a:blip r:embed="rId4" cstate="print"/>
          <a:srcRect b="56151"/>
          <a:stretch>
            <a:fillRect/>
          </a:stretch>
        </p:blipFill>
        <p:spPr bwMode="auto">
          <a:xfrm>
            <a:off x="1079939" y="2778774"/>
            <a:ext cx="7656159" cy="1683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322943" y="235872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序列翻译成氨基酸序列（</a:t>
            </a:r>
            <a:r>
              <a:rPr lang="zh-CN" altLang="en-US" sz="28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验证确认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图片 2" descr="QQ截图2016031800085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310" y="1532923"/>
            <a:ext cx="7709693" cy="5100105"/>
          </a:xfrm>
          <a:prstGeom prst="rect">
            <a:avLst/>
          </a:prstGeom>
        </p:spPr>
      </p:pic>
      <p:sp>
        <p:nvSpPr>
          <p:cNvPr id="4" name="AutoShape 2"/>
          <p:cNvSpPr txBox="1">
            <a:spLocks noChangeAspect="1" noChangeArrowheads="1"/>
          </p:cNvSpPr>
          <p:nvPr/>
        </p:nvSpPr>
        <p:spPr>
          <a:xfrm>
            <a:off x="573313" y="939894"/>
            <a:ext cx="8229600" cy="75837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网址：</a:t>
            </a:r>
            <a:r>
              <a:rPr lang="en-US" altLang="zh-CN" sz="24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http://web.expasy.org/translate/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4571" y="3344700"/>
            <a:ext cx="5696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itchFamily="49" charset="0"/>
              </a:rPr>
              <a:t>ATGAAATACCTGCTGCCGACCGCTGCTGCTGGTCTGCTGCTCCTCGCTGCCCAG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>
            <a:off x="3131222" y="6081485"/>
            <a:ext cx="381224" cy="260338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 descr="QQ截图20160318001539.png"/>
          <p:cNvPicPr>
            <a:picLocks noChangeAspect="1"/>
          </p:cNvPicPr>
          <p:nvPr/>
        </p:nvPicPr>
        <p:blipFill>
          <a:blip r:embed="rId3" cstate="print"/>
          <a:srcRect r="56689" b="56928"/>
          <a:stretch>
            <a:fillRect/>
          </a:stretch>
        </p:blipFill>
        <p:spPr>
          <a:xfrm>
            <a:off x="4361306" y="3749493"/>
            <a:ext cx="3752184" cy="23610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406400" y="892626"/>
            <a:ext cx="509451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</a:t>
            </a:r>
            <a:r>
              <a:rPr lang="en-US" altLang="zh-CN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的切割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677334" y="1578426"/>
            <a:ext cx="79925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用于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基因组文库构建的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片段的切割一般采用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超声波处理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和限制性内切酶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全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部分酶</a:t>
            </a:r>
            <a:r>
              <a:rPr lang="zh-CN" altLang="en-US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切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三种方法，其目的是：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677332" y="2664276"/>
            <a:ext cx="695718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第一，保证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片段之间存在部分重叠区</a:t>
            </a:r>
          </a:p>
        </p:txBody>
      </p:sp>
      <p:sp>
        <p:nvSpPr>
          <p:cNvPr id="70663" name="Rectangle 7"/>
          <p:cNvSpPr>
            <a:spLocks noChangeArrowheads="1"/>
          </p:cNvSpPr>
          <p:nvPr/>
        </p:nvSpPr>
        <p:spPr bwMode="auto">
          <a:xfrm>
            <a:off x="609600" y="3207201"/>
            <a:ext cx="677817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第二，保证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片段大小均一</a:t>
            </a:r>
          </a:p>
        </p:txBody>
      </p:sp>
      <p:sp>
        <p:nvSpPr>
          <p:cNvPr id="70664" name="Rectangle 24"/>
          <p:cNvSpPr>
            <a:spLocks noChangeArrowheads="1"/>
          </p:cNvSpPr>
          <p:nvPr/>
        </p:nvSpPr>
        <p:spPr bwMode="auto">
          <a:xfrm>
            <a:off x="1151467" y="3750126"/>
            <a:ext cx="7673219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超声波处理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后的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片段呈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平头末端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，需加装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人工接头</a:t>
            </a:r>
          </a:p>
        </p:txBody>
      </p:sp>
      <p:sp>
        <p:nvSpPr>
          <p:cNvPr id="70665" name="Rectangle 25"/>
          <p:cNvSpPr>
            <a:spLocks noChangeArrowheads="1"/>
          </p:cNvSpPr>
          <p:nvPr/>
        </p:nvSpPr>
        <p:spPr bwMode="auto">
          <a:xfrm>
            <a:off x="595086" y="4293051"/>
            <a:ext cx="8258629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zh-CN" altLang="en-US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全</a:t>
            </a:r>
            <a:r>
              <a:rPr lang="en-US" altLang="zh-CN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部分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酶切法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一般选用四对碱基识别序列的限制性内切酶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如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Sau3AI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或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MboI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等，这样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酶解片段的大小可控。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0667" name="Rectangle 29"/>
          <p:cNvSpPr>
            <a:spLocks noChangeArrowheads="1"/>
          </p:cNvSpPr>
          <p:nvPr/>
        </p:nvSpPr>
        <p:spPr bwMode="auto">
          <a:xfrm>
            <a:off x="609600" y="5378901"/>
            <a:ext cx="81280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连接前，上述处理的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片段必须根据载体的装载量进行</a:t>
            </a:r>
            <a:r>
              <a:rPr lang="zh-CN" altLang="en-US" sz="24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分级分离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，以杜绝不相干的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片段随机连为一体！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24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5800" y="1995714"/>
            <a:ext cx="5562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例如：已知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某目的基因位于1.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8 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kb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Sal I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片段中，将染色体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Sal I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切开，琼脂糖凝胶电泳分离，用刀片切下相当于1.6 - 2.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 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kb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大小区域内的凝胶块，从此凝胶块中回收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片段，然后与载体进行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拼接。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Rectangle 111"/>
          <p:cNvSpPr>
            <a:spLocks noChangeArrowheads="1"/>
          </p:cNvSpPr>
          <p:nvPr/>
        </p:nvSpPr>
        <p:spPr bwMode="auto">
          <a:xfrm>
            <a:off x="7391400" y="1640124"/>
            <a:ext cx="1600200" cy="4114800"/>
          </a:xfrm>
          <a:prstGeom prst="rect">
            <a:avLst/>
          </a:prstGeom>
          <a:noFill/>
          <a:ln w="6350">
            <a:solidFill>
              <a:srgbClr val="C29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8305800" y="1792524"/>
            <a:ext cx="439738" cy="130175"/>
          </a:xfrm>
          <a:prstGeom prst="rect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Line 117"/>
          <p:cNvSpPr>
            <a:spLocks noChangeShapeType="1"/>
          </p:cNvSpPr>
          <p:nvPr/>
        </p:nvSpPr>
        <p:spPr bwMode="auto">
          <a:xfrm>
            <a:off x="7608888" y="2267187"/>
            <a:ext cx="439737" cy="1587"/>
          </a:xfrm>
          <a:prstGeom prst="line">
            <a:avLst/>
          </a:prstGeom>
          <a:noFill/>
          <a:ln w="23813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Line 118"/>
          <p:cNvSpPr>
            <a:spLocks noChangeShapeType="1"/>
          </p:cNvSpPr>
          <p:nvPr/>
        </p:nvSpPr>
        <p:spPr bwMode="auto">
          <a:xfrm>
            <a:off x="7608888" y="2557699"/>
            <a:ext cx="439737" cy="1588"/>
          </a:xfrm>
          <a:prstGeom prst="line">
            <a:avLst/>
          </a:prstGeom>
          <a:noFill/>
          <a:ln w="23813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19"/>
          <p:cNvSpPr>
            <a:spLocks noChangeShapeType="1"/>
          </p:cNvSpPr>
          <p:nvPr/>
        </p:nvSpPr>
        <p:spPr bwMode="auto">
          <a:xfrm>
            <a:off x="7608888" y="3019662"/>
            <a:ext cx="439737" cy="1587"/>
          </a:xfrm>
          <a:prstGeom prst="line">
            <a:avLst/>
          </a:prstGeom>
          <a:noFill/>
          <a:ln w="23813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20"/>
          <p:cNvSpPr>
            <a:spLocks noChangeShapeType="1"/>
          </p:cNvSpPr>
          <p:nvPr/>
        </p:nvSpPr>
        <p:spPr bwMode="auto">
          <a:xfrm>
            <a:off x="7608888" y="3233974"/>
            <a:ext cx="439737" cy="1588"/>
          </a:xfrm>
          <a:prstGeom prst="line">
            <a:avLst/>
          </a:prstGeom>
          <a:noFill/>
          <a:ln w="23813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21"/>
          <p:cNvSpPr>
            <a:spLocks noChangeShapeType="1"/>
          </p:cNvSpPr>
          <p:nvPr/>
        </p:nvSpPr>
        <p:spPr bwMode="auto">
          <a:xfrm>
            <a:off x="7608888" y="3734037"/>
            <a:ext cx="439737" cy="1587"/>
          </a:xfrm>
          <a:prstGeom prst="line">
            <a:avLst/>
          </a:prstGeom>
          <a:noFill/>
          <a:ln w="23813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22"/>
          <p:cNvSpPr>
            <a:spLocks noChangeShapeType="1"/>
          </p:cNvSpPr>
          <p:nvPr/>
        </p:nvSpPr>
        <p:spPr bwMode="auto">
          <a:xfrm>
            <a:off x="7608888" y="4176949"/>
            <a:ext cx="439737" cy="1588"/>
          </a:xfrm>
          <a:prstGeom prst="line">
            <a:avLst/>
          </a:prstGeom>
          <a:noFill/>
          <a:ln w="23813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23"/>
          <p:cNvSpPr>
            <a:spLocks noChangeShapeType="1"/>
          </p:cNvSpPr>
          <p:nvPr/>
        </p:nvSpPr>
        <p:spPr bwMode="auto">
          <a:xfrm>
            <a:off x="7608888" y="4773849"/>
            <a:ext cx="439737" cy="1588"/>
          </a:xfrm>
          <a:prstGeom prst="line">
            <a:avLst/>
          </a:prstGeom>
          <a:noFill/>
          <a:ln w="23813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24"/>
          <p:cNvSpPr>
            <a:spLocks noChangeShapeType="1"/>
          </p:cNvSpPr>
          <p:nvPr/>
        </p:nvSpPr>
        <p:spPr bwMode="auto">
          <a:xfrm>
            <a:off x="7608888" y="5235812"/>
            <a:ext cx="439737" cy="1587"/>
          </a:xfrm>
          <a:prstGeom prst="line">
            <a:avLst/>
          </a:prstGeom>
          <a:noFill/>
          <a:ln w="23813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127"/>
          <p:cNvSpPr>
            <a:spLocks noChangeArrowheads="1"/>
          </p:cNvSpPr>
          <p:nvPr/>
        </p:nvSpPr>
        <p:spPr bwMode="auto">
          <a:xfrm>
            <a:off x="6477000" y="3545124"/>
            <a:ext cx="719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latin typeface="Arial" charset="0"/>
              </a:rPr>
              <a:t>2.0 </a:t>
            </a:r>
            <a:r>
              <a:rPr lang="en-US" altLang="zh-CN" sz="2000" b="1">
                <a:latin typeface="Arial" charset="0"/>
              </a:rPr>
              <a:t>kb</a:t>
            </a:r>
          </a:p>
        </p:txBody>
      </p:sp>
      <p:sp>
        <p:nvSpPr>
          <p:cNvPr id="17" name="Rectangle 128"/>
          <p:cNvSpPr>
            <a:spLocks noChangeArrowheads="1"/>
          </p:cNvSpPr>
          <p:nvPr/>
        </p:nvSpPr>
        <p:spPr bwMode="auto">
          <a:xfrm>
            <a:off x="6477000" y="4002324"/>
            <a:ext cx="719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latin typeface="Arial" charset="0"/>
              </a:rPr>
              <a:t>1.6 </a:t>
            </a:r>
            <a:r>
              <a:rPr lang="en-US" altLang="zh-CN" sz="2000" b="1">
                <a:latin typeface="Arial" charset="0"/>
              </a:rPr>
              <a:t>kb</a:t>
            </a:r>
          </a:p>
        </p:txBody>
      </p:sp>
      <p:sp>
        <p:nvSpPr>
          <p:cNvPr id="18" name="Line 129"/>
          <p:cNvSpPr>
            <a:spLocks noChangeShapeType="1"/>
          </p:cNvSpPr>
          <p:nvPr/>
        </p:nvSpPr>
        <p:spPr bwMode="auto">
          <a:xfrm>
            <a:off x="8315325" y="20973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30"/>
          <p:cNvSpPr>
            <a:spLocks noChangeShapeType="1"/>
          </p:cNvSpPr>
          <p:nvPr/>
        </p:nvSpPr>
        <p:spPr bwMode="auto">
          <a:xfrm>
            <a:off x="8315325" y="20608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31"/>
          <p:cNvSpPr>
            <a:spLocks noChangeShapeType="1"/>
          </p:cNvSpPr>
          <p:nvPr/>
        </p:nvSpPr>
        <p:spPr bwMode="auto">
          <a:xfrm>
            <a:off x="8315325" y="217193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32"/>
          <p:cNvSpPr>
            <a:spLocks noChangeShapeType="1"/>
          </p:cNvSpPr>
          <p:nvPr/>
        </p:nvSpPr>
        <p:spPr bwMode="auto">
          <a:xfrm>
            <a:off x="8315325" y="21354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Line 133"/>
          <p:cNvSpPr>
            <a:spLocks noChangeShapeType="1"/>
          </p:cNvSpPr>
          <p:nvPr/>
        </p:nvSpPr>
        <p:spPr bwMode="auto">
          <a:xfrm>
            <a:off x="8315325" y="22513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34"/>
          <p:cNvSpPr>
            <a:spLocks noChangeShapeType="1"/>
          </p:cNvSpPr>
          <p:nvPr/>
        </p:nvSpPr>
        <p:spPr bwMode="auto">
          <a:xfrm>
            <a:off x="8315325" y="22147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35"/>
          <p:cNvSpPr>
            <a:spLocks noChangeShapeType="1"/>
          </p:cNvSpPr>
          <p:nvPr/>
        </p:nvSpPr>
        <p:spPr bwMode="auto">
          <a:xfrm>
            <a:off x="8315325" y="23259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Line 136"/>
          <p:cNvSpPr>
            <a:spLocks noChangeShapeType="1"/>
          </p:cNvSpPr>
          <p:nvPr/>
        </p:nvSpPr>
        <p:spPr bwMode="auto">
          <a:xfrm>
            <a:off x="8315325" y="22894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Line 137"/>
          <p:cNvSpPr>
            <a:spLocks noChangeShapeType="1"/>
          </p:cNvSpPr>
          <p:nvPr/>
        </p:nvSpPr>
        <p:spPr bwMode="auto">
          <a:xfrm>
            <a:off x="8315325" y="239894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Line 138"/>
          <p:cNvSpPr>
            <a:spLocks noChangeShapeType="1"/>
          </p:cNvSpPr>
          <p:nvPr/>
        </p:nvSpPr>
        <p:spPr bwMode="auto">
          <a:xfrm>
            <a:off x="8315325" y="236243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Line 139"/>
          <p:cNvSpPr>
            <a:spLocks noChangeShapeType="1"/>
          </p:cNvSpPr>
          <p:nvPr/>
        </p:nvSpPr>
        <p:spPr bwMode="auto">
          <a:xfrm>
            <a:off x="8315325" y="24799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Line 140"/>
          <p:cNvSpPr>
            <a:spLocks noChangeShapeType="1"/>
          </p:cNvSpPr>
          <p:nvPr/>
        </p:nvSpPr>
        <p:spPr bwMode="auto">
          <a:xfrm>
            <a:off x="8315325" y="24433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141"/>
          <p:cNvSpPr>
            <a:spLocks noChangeShapeType="1"/>
          </p:cNvSpPr>
          <p:nvPr/>
        </p:nvSpPr>
        <p:spPr bwMode="auto">
          <a:xfrm>
            <a:off x="8315325" y="255928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42"/>
          <p:cNvSpPr>
            <a:spLocks noChangeShapeType="1"/>
          </p:cNvSpPr>
          <p:nvPr/>
        </p:nvSpPr>
        <p:spPr bwMode="auto">
          <a:xfrm>
            <a:off x="8315325" y="25227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43"/>
          <p:cNvSpPr>
            <a:spLocks noChangeShapeType="1"/>
          </p:cNvSpPr>
          <p:nvPr/>
        </p:nvSpPr>
        <p:spPr bwMode="auto">
          <a:xfrm>
            <a:off x="8315325" y="26338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Line 144"/>
          <p:cNvSpPr>
            <a:spLocks noChangeShapeType="1"/>
          </p:cNvSpPr>
          <p:nvPr/>
        </p:nvSpPr>
        <p:spPr bwMode="auto">
          <a:xfrm>
            <a:off x="8315325" y="25957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Line 145"/>
          <p:cNvSpPr>
            <a:spLocks noChangeShapeType="1"/>
          </p:cNvSpPr>
          <p:nvPr/>
        </p:nvSpPr>
        <p:spPr bwMode="auto">
          <a:xfrm>
            <a:off x="8315325" y="27132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Line 146"/>
          <p:cNvSpPr>
            <a:spLocks noChangeShapeType="1"/>
          </p:cNvSpPr>
          <p:nvPr/>
        </p:nvSpPr>
        <p:spPr bwMode="auto">
          <a:xfrm>
            <a:off x="8315325" y="26767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Line 147"/>
          <p:cNvSpPr>
            <a:spLocks noChangeShapeType="1"/>
          </p:cNvSpPr>
          <p:nvPr/>
        </p:nvSpPr>
        <p:spPr bwMode="auto">
          <a:xfrm>
            <a:off x="8315325" y="278788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Line 148"/>
          <p:cNvSpPr>
            <a:spLocks noChangeShapeType="1"/>
          </p:cNvSpPr>
          <p:nvPr/>
        </p:nvSpPr>
        <p:spPr bwMode="auto">
          <a:xfrm>
            <a:off x="8315325" y="274978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Line 149"/>
          <p:cNvSpPr>
            <a:spLocks noChangeShapeType="1"/>
          </p:cNvSpPr>
          <p:nvPr/>
        </p:nvSpPr>
        <p:spPr bwMode="auto">
          <a:xfrm>
            <a:off x="8315325" y="28609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Line 150"/>
          <p:cNvSpPr>
            <a:spLocks noChangeShapeType="1"/>
          </p:cNvSpPr>
          <p:nvPr/>
        </p:nvSpPr>
        <p:spPr bwMode="auto">
          <a:xfrm>
            <a:off x="8315325" y="28243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Line 151"/>
          <p:cNvSpPr>
            <a:spLocks noChangeShapeType="1"/>
          </p:cNvSpPr>
          <p:nvPr/>
        </p:nvSpPr>
        <p:spPr bwMode="auto">
          <a:xfrm>
            <a:off x="8315325" y="29418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Line 152"/>
          <p:cNvSpPr>
            <a:spLocks noChangeShapeType="1"/>
          </p:cNvSpPr>
          <p:nvPr/>
        </p:nvSpPr>
        <p:spPr bwMode="auto">
          <a:xfrm>
            <a:off x="8315325" y="29037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Line 153"/>
          <p:cNvSpPr>
            <a:spLocks noChangeShapeType="1"/>
          </p:cNvSpPr>
          <p:nvPr/>
        </p:nvSpPr>
        <p:spPr bwMode="auto">
          <a:xfrm>
            <a:off x="8315325" y="302124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Line 154"/>
          <p:cNvSpPr>
            <a:spLocks noChangeShapeType="1"/>
          </p:cNvSpPr>
          <p:nvPr/>
        </p:nvSpPr>
        <p:spPr bwMode="auto">
          <a:xfrm>
            <a:off x="8315325" y="298473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Line 155"/>
          <p:cNvSpPr>
            <a:spLocks noChangeShapeType="1"/>
          </p:cNvSpPr>
          <p:nvPr/>
        </p:nvSpPr>
        <p:spPr bwMode="auto">
          <a:xfrm>
            <a:off x="8315325" y="30958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Line 156"/>
          <p:cNvSpPr>
            <a:spLocks noChangeShapeType="1"/>
          </p:cNvSpPr>
          <p:nvPr/>
        </p:nvSpPr>
        <p:spPr bwMode="auto">
          <a:xfrm>
            <a:off x="8315325" y="30577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Line 157"/>
          <p:cNvSpPr>
            <a:spLocks noChangeShapeType="1"/>
          </p:cNvSpPr>
          <p:nvPr/>
        </p:nvSpPr>
        <p:spPr bwMode="auto">
          <a:xfrm>
            <a:off x="8315325" y="317523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Line 158"/>
          <p:cNvSpPr>
            <a:spLocks noChangeShapeType="1"/>
          </p:cNvSpPr>
          <p:nvPr/>
        </p:nvSpPr>
        <p:spPr bwMode="auto">
          <a:xfrm>
            <a:off x="8315325" y="31387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Line 159"/>
          <p:cNvSpPr>
            <a:spLocks noChangeShapeType="1"/>
          </p:cNvSpPr>
          <p:nvPr/>
        </p:nvSpPr>
        <p:spPr bwMode="auto">
          <a:xfrm>
            <a:off x="8315325" y="324984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Line 160"/>
          <p:cNvSpPr>
            <a:spLocks noChangeShapeType="1"/>
          </p:cNvSpPr>
          <p:nvPr/>
        </p:nvSpPr>
        <p:spPr bwMode="auto">
          <a:xfrm>
            <a:off x="8315325" y="321174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Line 161"/>
          <p:cNvSpPr>
            <a:spLocks noChangeShapeType="1"/>
          </p:cNvSpPr>
          <p:nvPr/>
        </p:nvSpPr>
        <p:spPr bwMode="auto">
          <a:xfrm>
            <a:off x="8315325" y="33228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Line 162"/>
          <p:cNvSpPr>
            <a:spLocks noChangeShapeType="1"/>
          </p:cNvSpPr>
          <p:nvPr/>
        </p:nvSpPr>
        <p:spPr bwMode="auto">
          <a:xfrm>
            <a:off x="8315325" y="32863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Line 163"/>
          <p:cNvSpPr>
            <a:spLocks noChangeShapeType="1"/>
          </p:cNvSpPr>
          <p:nvPr/>
        </p:nvSpPr>
        <p:spPr bwMode="auto">
          <a:xfrm>
            <a:off x="8315325" y="340383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Line 164"/>
          <p:cNvSpPr>
            <a:spLocks noChangeShapeType="1"/>
          </p:cNvSpPr>
          <p:nvPr/>
        </p:nvSpPr>
        <p:spPr bwMode="auto">
          <a:xfrm>
            <a:off x="8315325" y="336573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Line 165"/>
          <p:cNvSpPr>
            <a:spLocks noChangeShapeType="1"/>
          </p:cNvSpPr>
          <p:nvPr/>
        </p:nvSpPr>
        <p:spPr bwMode="auto">
          <a:xfrm>
            <a:off x="8315325" y="34832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Line 166"/>
          <p:cNvSpPr>
            <a:spLocks noChangeShapeType="1"/>
          </p:cNvSpPr>
          <p:nvPr/>
        </p:nvSpPr>
        <p:spPr bwMode="auto">
          <a:xfrm>
            <a:off x="8315325" y="34466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Line 167"/>
          <p:cNvSpPr>
            <a:spLocks noChangeShapeType="1"/>
          </p:cNvSpPr>
          <p:nvPr/>
        </p:nvSpPr>
        <p:spPr bwMode="auto">
          <a:xfrm>
            <a:off x="8315325" y="35578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Line 168"/>
          <p:cNvSpPr>
            <a:spLocks noChangeShapeType="1"/>
          </p:cNvSpPr>
          <p:nvPr/>
        </p:nvSpPr>
        <p:spPr bwMode="auto">
          <a:xfrm>
            <a:off x="8315325" y="35197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Line 169"/>
          <p:cNvSpPr>
            <a:spLocks noChangeShapeType="1"/>
          </p:cNvSpPr>
          <p:nvPr/>
        </p:nvSpPr>
        <p:spPr bwMode="auto">
          <a:xfrm>
            <a:off x="8315325" y="36371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Line 170"/>
          <p:cNvSpPr>
            <a:spLocks noChangeShapeType="1"/>
          </p:cNvSpPr>
          <p:nvPr/>
        </p:nvSpPr>
        <p:spPr bwMode="auto">
          <a:xfrm>
            <a:off x="8315325" y="360068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Line 171"/>
          <p:cNvSpPr>
            <a:spLocks noChangeShapeType="1"/>
          </p:cNvSpPr>
          <p:nvPr/>
        </p:nvSpPr>
        <p:spPr bwMode="auto">
          <a:xfrm>
            <a:off x="8315325" y="37118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Line 172"/>
          <p:cNvSpPr>
            <a:spLocks noChangeShapeType="1"/>
          </p:cNvSpPr>
          <p:nvPr/>
        </p:nvSpPr>
        <p:spPr bwMode="auto">
          <a:xfrm>
            <a:off x="8315325" y="36737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" name="Line 173"/>
          <p:cNvSpPr>
            <a:spLocks noChangeShapeType="1"/>
          </p:cNvSpPr>
          <p:nvPr/>
        </p:nvSpPr>
        <p:spPr bwMode="auto">
          <a:xfrm>
            <a:off x="8315325" y="378483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Line 174"/>
          <p:cNvSpPr>
            <a:spLocks noChangeShapeType="1"/>
          </p:cNvSpPr>
          <p:nvPr/>
        </p:nvSpPr>
        <p:spPr bwMode="auto">
          <a:xfrm>
            <a:off x="8315325" y="37483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Line 175"/>
          <p:cNvSpPr>
            <a:spLocks noChangeShapeType="1"/>
          </p:cNvSpPr>
          <p:nvPr/>
        </p:nvSpPr>
        <p:spPr bwMode="auto">
          <a:xfrm>
            <a:off x="8315325" y="38657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Line 176"/>
          <p:cNvSpPr>
            <a:spLocks noChangeShapeType="1"/>
          </p:cNvSpPr>
          <p:nvPr/>
        </p:nvSpPr>
        <p:spPr bwMode="auto">
          <a:xfrm>
            <a:off x="8315325" y="38276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Line 177"/>
          <p:cNvSpPr>
            <a:spLocks noChangeShapeType="1"/>
          </p:cNvSpPr>
          <p:nvPr/>
        </p:nvSpPr>
        <p:spPr bwMode="auto">
          <a:xfrm>
            <a:off x="8315325" y="39451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" name="Line 178"/>
          <p:cNvSpPr>
            <a:spLocks noChangeShapeType="1"/>
          </p:cNvSpPr>
          <p:nvPr/>
        </p:nvSpPr>
        <p:spPr bwMode="auto">
          <a:xfrm>
            <a:off x="8315325" y="39086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" name="Line 179"/>
          <p:cNvSpPr>
            <a:spLocks noChangeShapeType="1"/>
          </p:cNvSpPr>
          <p:nvPr/>
        </p:nvSpPr>
        <p:spPr bwMode="auto">
          <a:xfrm>
            <a:off x="8315325" y="401978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Line 180"/>
          <p:cNvSpPr>
            <a:spLocks noChangeShapeType="1"/>
          </p:cNvSpPr>
          <p:nvPr/>
        </p:nvSpPr>
        <p:spPr bwMode="auto">
          <a:xfrm>
            <a:off x="8315325" y="398168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" name="Line 181"/>
          <p:cNvSpPr>
            <a:spLocks noChangeShapeType="1"/>
          </p:cNvSpPr>
          <p:nvPr/>
        </p:nvSpPr>
        <p:spPr bwMode="auto">
          <a:xfrm>
            <a:off x="8315325" y="40991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Line 182"/>
          <p:cNvSpPr>
            <a:spLocks noChangeShapeType="1"/>
          </p:cNvSpPr>
          <p:nvPr/>
        </p:nvSpPr>
        <p:spPr bwMode="auto">
          <a:xfrm>
            <a:off x="8315325" y="406264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Line 183"/>
          <p:cNvSpPr>
            <a:spLocks noChangeShapeType="1"/>
          </p:cNvSpPr>
          <p:nvPr/>
        </p:nvSpPr>
        <p:spPr bwMode="auto">
          <a:xfrm>
            <a:off x="8315325" y="41737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Line 184"/>
          <p:cNvSpPr>
            <a:spLocks noChangeShapeType="1"/>
          </p:cNvSpPr>
          <p:nvPr/>
        </p:nvSpPr>
        <p:spPr bwMode="auto">
          <a:xfrm>
            <a:off x="8315325" y="41356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Line 185"/>
          <p:cNvSpPr>
            <a:spLocks noChangeShapeType="1"/>
          </p:cNvSpPr>
          <p:nvPr/>
        </p:nvSpPr>
        <p:spPr bwMode="auto">
          <a:xfrm>
            <a:off x="8315325" y="42467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Line 186"/>
          <p:cNvSpPr>
            <a:spLocks noChangeShapeType="1"/>
          </p:cNvSpPr>
          <p:nvPr/>
        </p:nvSpPr>
        <p:spPr bwMode="auto">
          <a:xfrm>
            <a:off x="8315325" y="421028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Line 187"/>
          <p:cNvSpPr>
            <a:spLocks noChangeShapeType="1"/>
          </p:cNvSpPr>
          <p:nvPr/>
        </p:nvSpPr>
        <p:spPr bwMode="auto">
          <a:xfrm>
            <a:off x="8315325" y="43277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Line 188"/>
          <p:cNvSpPr>
            <a:spLocks noChangeShapeType="1"/>
          </p:cNvSpPr>
          <p:nvPr/>
        </p:nvSpPr>
        <p:spPr bwMode="auto">
          <a:xfrm>
            <a:off x="8315325" y="42896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" name="Line 189"/>
          <p:cNvSpPr>
            <a:spLocks noChangeShapeType="1"/>
          </p:cNvSpPr>
          <p:nvPr/>
        </p:nvSpPr>
        <p:spPr bwMode="auto">
          <a:xfrm>
            <a:off x="8315325" y="440713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Line 190"/>
          <p:cNvSpPr>
            <a:spLocks noChangeShapeType="1"/>
          </p:cNvSpPr>
          <p:nvPr/>
        </p:nvSpPr>
        <p:spPr bwMode="auto">
          <a:xfrm>
            <a:off x="8315325" y="43706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" name="Line 191"/>
          <p:cNvSpPr>
            <a:spLocks noChangeShapeType="1"/>
          </p:cNvSpPr>
          <p:nvPr/>
        </p:nvSpPr>
        <p:spPr bwMode="auto">
          <a:xfrm>
            <a:off x="8315325" y="448174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" name="Line 192"/>
          <p:cNvSpPr>
            <a:spLocks noChangeShapeType="1"/>
          </p:cNvSpPr>
          <p:nvPr/>
        </p:nvSpPr>
        <p:spPr bwMode="auto">
          <a:xfrm>
            <a:off x="8315325" y="444364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" name="Line 193"/>
          <p:cNvSpPr>
            <a:spLocks noChangeShapeType="1"/>
          </p:cNvSpPr>
          <p:nvPr/>
        </p:nvSpPr>
        <p:spPr bwMode="auto">
          <a:xfrm>
            <a:off x="8315325" y="45611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" name="Line 194"/>
          <p:cNvSpPr>
            <a:spLocks noChangeShapeType="1"/>
          </p:cNvSpPr>
          <p:nvPr/>
        </p:nvSpPr>
        <p:spPr bwMode="auto">
          <a:xfrm>
            <a:off x="8315325" y="45246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4" name="Line 195"/>
          <p:cNvSpPr>
            <a:spLocks noChangeShapeType="1"/>
          </p:cNvSpPr>
          <p:nvPr/>
        </p:nvSpPr>
        <p:spPr bwMode="auto">
          <a:xfrm>
            <a:off x="8315325" y="463573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5" name="Line 196"/>
          <p:cNvSpPr>
            <a:spLocks noChangeShapeType="1"/>
          </p:cNvSpPr>
          <p:nvPr/>
        </p:nvSpPr>
        <p:spPr bwMode="auto">
          <a:xfrm>
            <a:off x="8315325" y="459763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Line 197"/>
          <p:cNvSpPr>
            <a:spLocks noChangeShapeType="1"/>
          </p:cNvSpPr>
          <p:nvPr/>
        </p:nvSpPr>
        <p:spPr bwMode="auto">
          <a:xfrm>
            <a:off x="8315325" y="47087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7" name="Line 198"/>
          <p:cNvSpPr>
            <a:spLocks noChangeShapeType="1"/>
          </p:cNvSpPr>
          <p:nvPr/>
        </p:nvSpPr>
        <p:spPr bwMode="auto">
          <a:xfrm>
            <a:off x="8315325" y="467224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" name="Line 199"/>
          <p:cNvSpPr>
            <a:spLocks noChangeShapeType="1"/>
          </p:cNvSpPr>
          <p:nvPr/>
        </p:nvSpPr>
        <p:spPr bwMode="auto">
          <a:xfrm>
            <a:off x="8315325" y="47897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9" name="Line 200"/>
          <p:cNvSpPr>
            <a:spLocks noChangeShapeType="1"/>
          </p:cNvSpPr>
          <p:nvPr/>
        </p:nvSpPr>
        <p:spPr bwMode="auto">
          <a:xfrm>
            <a:off x="8315325" y="47516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Line 201"/>
          <p:cNvSpPr>
            <a:spLocks noChangeShapeType="1"/>
          </p:cNvSpPr>
          <p:nvPr/>
        </p:nvSpPr>
        <p:spPr bwMode="auto">
          <a:xfrm>
            <a:off x="8315325" y="48690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" name="Line 202"/>
          <p:cNvSpPr>
            <a:spLocks noChangeShapeType="1"/>
          </p:cNvSpPr>
          <p:nvPr/>
        </p:nvSpPr>
        <p:spPr bwMode="auto">
          <a:xfrm>
            <a:off x="8315325" y="483258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" name="Line 203"/>
          <p:cNvSpPr>
            <a:spLocks noChangeShapeType="1"/>
          </p:cNvSpPr>
          <p:nvPr/>
        </p:nvSpPr>
        <p:spPr bwMode="auto">
          <a:xfrm>
            <a:off x="8315325" y="49437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Line 204"/>
          <p:cNvSpPr>
            <a:spLocks noChangeShapeType="1"/>
          </p:cNvSpPr>
          <p:nvPr/>
        </p:nvSpPr>
        <p:spPr bwMode="auto">
          <a:xfrm>
            <a:off x="8315325" y="49056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Line 205"/>
          <p:cNvSpPr>
            <a:spLocks noChangeShapeType="1"/>
          </p:cNvSpPr>
          <p:nvPr/>
        </p:nvSpPr>
        <p:spPr bwMode="auto">
          <a:xfrm>
            <a:off x="8315325" y="502308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5" name="Line 206"/>
          <p:cNvSpPr>
            <a:spLocks noChangeShapeType="1"/>
          </p:cNvSpPr>
          <p:nvPr/>
        </p:nvSpPr>
        <p:spPr bwMode="auto">
          <a:xfrm>
            <a:off x="8315325" y="49865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6" name="Line 207"/>
          <p:cNvSpPr>
            <a:spLocks noChangeShapeType="1"/>
          </p:cNvSpPr>
          <p:nvPr/>
        </p:nvSpPr>
        <p:spPr bwMode="auto">
          <a:xfrm>
            <a:off x="8315325" y="50976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" name="Line 208"/>
          <p:cNvSpPr>
            <a:spLocks noChangeShapeType="1"/>
          </p:cNvSpPr>
          <p:nvPr/>
        </p:nvSpPr>
        <p:spPr bwMode="auto">
          <a:xfrm>
            <a:off x="8315325" y="505959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8" name="Line 209"/>
          <p:cNvSpPr>
            <a:spLocks noChangeShapeType="1"/>
          </p:cNvSpPr>
          <p:nvPr/>
        </p:nvSpPr>
        <p:spPr bwMode="auto">
          <a:xfrm>
            <a:off x="8315325" y="517072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9" name="Line 210"/>
          <p:cNvSpPr>
            <a:spLocks noChangeShapeType="1"/>
          </p:cNvSpPr>
          <p:nvPr/>
        </p:nvSpPr>
        <p:spPr bwMode="auto">
          <a:xfrm>
            <a:off x="8315325" y="513421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" name="Line 211"/>
          <p:cNvSpPr>
            <a:spLocks noChangeShapeType="1"/>
          </p:cNvSpPr>
          <p:nvPr/>
        </p:nvSpPr>
        <p:spPr bwMode="auto">
          <a:xfrm>
            <a:off x="8315325" y="525168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" name="Line 212"/>
          <p:cNvSpPr>
            <a:spLocks noChangeShapeType="1"/>
          </p:cNvSpPr>
          <p:nvPr/>
        </p:nvSpPr>
        <p:spPr bwMode="auto">
          <a:xfrm>
            <a:off x="8315325" y="521358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" name="Line 213"/>
          <p:cNvSpPr>
            <a:spLocks noChangeShapeType="1"/>
          </p:cNvSpPr>
          <p:nvPr/>
        </p:nvSpPr>
        <p:spPr bwMode="auto">
          <a:xfrm>
            <a:off x="8315325" y="53310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" name="Line 214"/>
          <p:cNvSpPr>
            <a:spLocks noChangeShapeType="1"/>
          </p:cNvSpPr>
          <p:nvPr/>
        </p:nvSpPr>
        <p:spPr bwMode="auto">
          <a:xfrm>
            <a:off x="8315325" y="529454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" name="Line 215"/>
          <p:cNvSpPr>
            <a:spLocks noChangeShapeType="1"/>
          </p:cNvSpPr>
          <p:nvPr/>
        </p:nvSpPr>
        <p:spPr bwMode="auto">
          <a:xfrm>
            <a:off x="8315325" y="54056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" name="Line 216"/>
          <p:cNvSpPr>
            <a:spLocks noChangeShapeType="1"/>
          </p:cNvSpPr>
          <p:nvPr/>
        </p:nvSpPr>
        <p:spPr bwMode="auto">
          <a:xfrm>
            <a:off x="8315325" y="53675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6" name="Line 217"/>
          <p:cNvSpPr>
            <a:spLocks noChangeShapeType="1"/>
          </p:cNvSpPr>
          <p:nvPr/>
        </p:nvSpPr>
        <p:spPr bwMode="auto">
          <a:xfrm>
            <a:off x="8315325" y="5485049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" name="Line 218"/>
          <p:cNvSpPr>
            <a:spLocks noChangeShapeType="1"/>
          </p:cNvSpPr>
          <p:nvPr/>
        </p:nvSpPr>
        <p:spPr bwMode="auto">
          <a:xfrm>
            <a:off x="8315325" y="5448537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" name="Line 219"/>
          <p:cNvSpPr>
            <a:spLocks noChangeShapeType="1"/>
          </p:cNvSpPr>
          <p:nvPr/>
        </p:nvSpPr>
        <p:spPr bwMode="auto">
          <a:xfrm>
            <a:off x="8315325" y="55596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" name="Line 220"/>
          <p:cNvSpPr>
            <a:spLocks noChangeShapeType="1"/>
          </p:cNvSpPr>
          <p:nvPr/>
        </p:nvSpPr>
        <p:spPr bwMode="auto">
          <a:xfrm>
            <a:off x="8315325" y="5521562"/>
            <a:ext cx="439738" cy="1587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0" name="Line 221"/>
          <p:cNvSpPr>
            <a:spLocks noChangeShapeType="1"/>
          </p:cNvSpPr>
          <p:nvPr/>
        </p:nvSpPr>
        <p:spPr bwMode="auto">
          <a:xfrm>
            <a:off x="8315325" y="5596174"/>
            <a:ext cx="439738" cy="1588"/>
          </a:xfrm>
          <a:prstGeom prst="line">
            <a:avLst/>
          </a:prstGeom>
          <a:noFill/>
          <a:ln w="63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" name="Rectangle 112"/>
          <p:cNvSpPr>
            <a:spLocks noChangeArrowheads="1"/>
          </p:cNvSpPr>
          <p:nvPr/>
        </p:nvSpPr>
        <p:spPr bwMode="auto">
          <a:xfrm>
            <a:off x="8283575" y="3707049"/>
            <a:ext cx="493713" cy="465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" name="Rectangle 226"/>
          <p:cNvSpPr>
            <a:spLocks noChangeArrowheads="1"/>
          </p:cNvSpPr>
          <p:nvPr/>
        </p:nvSpPr>
        <p:spPr bwMode="auto">
          <a:xfrm>
            <a:off x="7610475" y="1792524"/>
            <a:ext cx="439738" cy="130175"/>
          </a:xfrm>
          <a:prstGeom prst="rect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4" name="Rectangle 3"/>
          <p:cNvSpPr>
            <a:spLocks noChangeArrowheads="1"/>
          </p:cNvSpPr>
          <p:nvPr/>
        </p:nvSpPr>
        <p:spPr bwMode="auto">
          <a:xfrm>
            <a:off x="406400" y="1168392"/>
            <a:ext cx="509451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切割后的分级分离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5" name="Rectangle 2"/>
          <p:cNvSpPr>
            <a:spLocks noChangeArrowheads="1"/>
          </p:cNvSpPr>
          <p:nvPr/>
        </p:nvSpPr>
        <p:spPr bwMode="auto">
          <a:xfrm>
            <a:off x="880533" y="497112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406399" y="979710"/>
            <a:ext cx="53412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载体和受体的选择</a:t>
            </a: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609600" y="1741710"/>
            <a:ext cx="8302171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      用于基因组文库</a:t>
            </a:r>
            <a:r>
              <a:rPr lang="zh-CN" altLang="en-US" sz="2400" dirty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构建的</a:t>
            </a:r>
            <a:r>
              <a:rPr lang="zh-CN" altLang="en-US" sz="2400" dirty="0">
                <a:solidFill>
                  <a:srgbClr val="00FF00"/>
                </a:solidFill>
                <a:latin typeface="Arial" charset="0"/>
                <a:ea typeface="黑体" pitchFamily="49" charset="-122"/>
              </a:rPr>
              <a:t>载体</a:t>
            </a:r>
            <a:r>
              <a:rPr lang="zh-CN" altLang="en-US" sz="2400" dirty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通常选装载量较大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latin typeface="Symbol" pitchFamily="18" charset="2"/>
                <a:ea typeface="黑体" pitchFamily="49" charset="-122"/>
              </a:rPr>
              <a:t>l</a:t>
            </a:r>
            <a:r>
              <a:rPr lang="en-US" altLang="zh-CN" sz="2400" dirty="0" smtClean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-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或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考斯质粒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；对于大型基因组（如动植物和人类）需使用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YAC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或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BAC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载体。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2400" dirty="0">
              <a:solidFill>
                <a:schemeClr val="bg1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71686" name="Rectangle 8"/>
          <p:cNvSpPr>
            <a:spLocks noChangeArrowheads="1"/>
          </p:cNvSpPr>
          <p:nvPr/>
        </p:nvSpPr>
        <p:spPr bwMode="auto">
          <a:xfrm>
            <a:off x="2714158" y="4029077"/>
            <a:ext cx="9482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Symbol" pitchFamily="18" charset="2"/>
                <a:ea typeface="黑体" pitchFamily="49" charset="-122"/>
              </a:rPr>
              <a:t>l</a:t>
            </a:r>
            <a:r>
              <a:rPr lang="en-US" altLang="zh-CN" sz="2000">
                <a:latin typeface="Arial" charset="0"/>
                <a:ea typeface="黑体" pitchFamily="49" charset="-122"/>
              </a:rPr>
              <a:t>-DNA</a:t>
            </a:r>
            <a:endParaRPr lang="zh-CN" altLang="en-US" sz="2000">
              <a:latin typeface="Arial" charset="0"/>
              <a:ea typeface="黑体" pitchFamily="49" charset="-122"/>
            </a:endParaRPr>
          </a:p>
        </p:txBody>
      </p:sp>
      <p:sp>
        <p:nvSpPr>
          <p:cNvPr id="71689" name="Rectangle 14"/>
          <p:cNvSpPr>
            <a:spLocks noChangeArrowheads="1"/>
          </p:cNvSpPr>
          <p:nvPr/>
        </p:nvSpPr>
        <p:spPr bwMode="auto">
          <a:xfrm>
            <a:off x="595086" y="3421968"/>
            <a:ext cx="6270171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rPr>
              <a:t>        </a:t>
            </a:r>
            <a:r>
              <a:rPr lang="zh-CN" altLang="en-US" sz="2400" dirty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上述几种载体的最大装载量如下：</a:t>
            </a:r>
          </a:p>
        </p:txBody>
      </p:sp>
      <p:sp>
        <p:nvSpPr>
          <p:cNvPr id="71691" name="Rectangle 16"/>
          <p:cNvSpPr>
            <a:spLocks noChangeArrowheads="1"/>
          </p:cNvSpPr>
          <p:nvPr/>
        </p:nvSpPr>
        <p:spPr bwMode="auto">
          <a:xfrm>
            <a:off x="2714158" y="4464052"/>
            <a:ext cx="146594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Symbol" pitchFamily="18" charset="2"/>
                <a:ea typeface="黑体" pitchFamily="49" charset="-122"/>
              </a:rPr>
              <a:t>考斯质粒</a:t>
            </a:r>
            <a:endParaRPr lang="zh-CN" altLang="en-US" sz="2000" dirty="0">
              <a:latin typeface="Arial" charset="0"/>
              <a:ea typeface="黑体" pitchFamily="49" charset="-122"/>
            </a:endParaRPr>
          </a:p>
        </p:txBody>
      </p:sp>
      <p:sp>
        <p:nvSpPr>
          <p:cNvPr id="71693" name="Rectangle 18"/>
          <p:cNvSpPr>
            <a:spLocks noChangeArrowheads="1"/>
          </p:cNvSpPr>
          <p:nvPr/>
        </p:nvSpPr>
        <p:spPr bwMode="auto">
          <a:xfrm>
            <a:off x="4678425" y="4029077"/>
            <a:ext cx="141756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Arial" charset="0"/>
                <a:ea typeface="黑体" pitchFamily="49" charset="-122"/>
              </a:rPr>
              <a:t>     25 </a:t>
            </a:r>
            <a:r>
              <a:rPr lang="en-US" altLang="zh-CN" sz="2000" dirty="0">
                <a:latin typeface="Arial" charset="0"/>
                <a:ea typeface="黑体" pitchFamily="49" charset="-122"/>
              </a:rPr>
              <a:t>kb</a:t>
            </a:r>
            <a:endParaRPr lang="zh-CN" altLang="en-US" sz="2000" dirty="0">
              <a:latin typeface="Arial" charset="0"/>
              <a:ea typeface="黑体" pitchFamily="49" charset="-122"/>
            </a:endParaRPr>
          </a:p>
        </p:txBody>
      </p:sp>
      <p:sp>
        <p:nvSpPr>
          <p:cNvPr id="71694" name="Rectangle 19"/>
          <p:cNvSpPr>
            <a:spLocks noChangeArrowheads="1"/>
          </p:cNvSpPr>
          <p:nvPr/>
        </p:nvSpPr>
        <p:spPr bwMode="auto">
          <a:xfrm>
            <a:off x="4678425" y="4464052"/>
            <a:ext cx="112114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latin typeface="Arial" charset="0"/>
                <a:ea typeface="黑体" pitchFamily="49" charset="-122"/>
              </a:rPr>
              <a:t>45 </a:t>
            </a:r>
            <a:r>
              <a:rPr lang="en-US" altLang="zh-CN" sz="2000">
                <a:latin typeface="Arial" charset="0"/>
                <a:ea typeface="黑体" pitchFamily="49" charset="-122"/>
              </a:rPr>
              <a:t>kb</a:t>
            </a:r>
            <a:endParaRPr lang="zh-CN" altLang="en-US" sz="2000">
              <a:latin typeface="Arial" charset="0"/>
              <a:ea typeface="黑体" pitchFamily="49" charset="-122"/>
            </a:endParaRPr>
          </a:p>
        </p:txBody>
      </p:sp>
      <p:sp>
        <p:nvSpPr>
          <p:cNvPr id="71695" name="Rectangle 20"/>
          <p:cNvSpPr>
            <a:spLocks noChangeArrowheads="1"/>
          </p:cNvSpPr>
          <p:nvPr/>
        </p:nvSpPr>
        <p:spPr bwMode="auto">
          <a:xfrm>
            <a:off x="2714158" y="4897441"/>
            <a:ext cx="948267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Arial" charset="0"/>
                <a:ea typeface="黑体" pitchFamily="49" charset="-122"/>
              </a:rPr>
              <a:t>BAC</a:t>
            </a:r>
            <a:endParaRPr lang="zh-CN" altLang="en-US" sz="2000">
              <a:latin typeface="Arial" charset="0"/>
              <a:ea typeface="黑体" pitchFamily="49" charset="-122"/>
            </a:endParaRPr>
          </a:p>
        </p:txBody>
      </p:sp>
      <p:sp>
        <p:nvSpPr>
          <p:cNvPr id="71696" name="Rectangle 21"/>
          <p:cNvSpPr>
            <a:spLocks noChangeArrowheads="1"/>
          </p:cNvSpPr>
          <p:nvPr/>
        </p:nvSpPr>
        <p:spPr bwMode="auto">
          <a:xfrm>
            <a:off x="4407491" y="4899027"/>
            <a:ext cx="152883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latin typeface="Arial" charset="0"/>
                <a:ea typeface="黑体" pitchFamily="49" charset="-122"/>
              </a:rPr>
              <a:t>300 </a:t>
            </a:r>
            <a:r>
              <a:rPr lang="en-US" altLang="zh-CN" sz="2000">
                <a:latin typeface="Arial" charset="0"/>
                <a:ea typeface="黑体" pitchFamily="49" charset="-122"/>
              </a:rPr>
              <a:t>kb</a:t>
            </a:r>
            <a:endParaRPr lang="zh-CN" altLang="en-US" sz="2000">
              <a:latin typeface="Arial" charset="0"/>
              <a:ea typeface="黑体" pitchFamily="49" charset="-122"/>
            </a:endParaRPr>
          </a:p>
        </p:txBody>
      </p:sp>
      <p:sp>
        <p:nvSpPr>
          <p:cNvPr id="71697" name="Rectangle 22"/>
          <p:cNvSpPr>
            <a:spLocks noChangeArrowheads="1"/>
          </p:cNvSpPr>
          <p:nvPr/>
        </p:nvSpPr>
        <p:spPr bwMode="auto">
          <a:xfrm>
            <a:off x="2714158" y="5332416"/>
            <a:ext cx="745067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Arial" charset="0"/>
                <a:ea typeface="黑体" pitchFamily="49" charset="-122"/>
              </a:rPr>
              <a:t>YAC</a:t>
            </a:r>
            <a:endParaRPr lang="zh-CN" altLang="en-US" sz="2000">
              <a:latin typeface="Arial" charset="0"/>
              <a:ea typeface="黑体" pitchFamily="49" charset="-122"/>
            </a:endParaRPr>
          </a:p>
        </p:txBody>
      </p:sp>
      <p:sp>
        <p:nvSpPr>
          <p:cNvPr id="71698" name="Rectangle 23"/>
          <p:cNvSpPr>
            <a:spLocks noChangeArrowheads="1"/>
          </p:cNvSpPr>
          <p:nvPr/>
        </p:nvSpPr>
        <p:spPr bwMode="auto">
          <a:xfrm>
            <a:off x="4407491" y="5332416"/>
            <a:ext cx="1528838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latin typeface="Arial" charset="0"/>
                <a:ea typeface="黑体" pitchFamily="49" charset="-122"/>
              </a:rPr>
              <a:t>400 </a:t>
            </a:r>
            <a:r>
              <a:rPr lang="en-US" altLang="zh-CN" sz="2000">
                <a:latin typeface="Arial" charset="0"/>
                <a:ea typeface="黑体" pitchFamily="49" charset="-122"/>
              </a:rPr>
              <a:t>kb</a:t>
            </a:r>
            <a:endParaRPr lang="zh-CN" altLang="en-US" sz="2000">
              <a:latin typeface="Arial" charset="0"/>
              <a:ea typeface="黑体" pitchFamily="49" charset="-122"/>
            </a:endParaRPr>
          </a:p>
        </p:txBody>
      </p:sp>
      <p:sp>
        <p:nvSpPr>
          <p:cNvPr id="71699" name="Rectangle 24"/>
          <p:cNvSpPr>
            <a:spLocks noChangeArrowheads="1"/>
          </p:cNvSpPr>
          <p:nvPr/>
        </p:nvSpPr>
        <p:spPr bwMode="auto">
          <a:xfrm>
            <a:off x="769254" y="5867400"/>
            <a:ext cx="7953829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      </a:t>
            </a:r>
            <a:r>
              <a:rPr lang="zh-CN" altLang="en-US" sz="2400" dirty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用于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基因组文库</a:t>
            </a:r>
            <a:r>
              <a:rPr lang="zh-CN" altLang="en-US" sz="2400" dirty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构建的</a:t>
            </a:r>
            <a:r>
              <a:rPr lang="zh-CN" altLang="en-US" sz="2400" dirty="0" smtClean="0">
                <a:solidFill>
                  <a:srgbClr val="00FF00"/>
                </a:solidFill>
                <a:latin typeface="Arial" charset="0"/>
                <a:ea typeface="黑体" pitchFamily="49" charset="-122"/>
              </a:rPr>
              <a:t>受体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：</a:t>
            </a:r>
            <a:r>
              <a:rPr lang="zh-CN" altLang="en-US" sz="2400" dirty="0" smtClean="0">
                <a:solidFill>
                  <a:srgbClr val="C00000"/>
                </a:solidFill>
                <a:latin typeface="Arial" charset="0"/>
                <a:ea typeface="黑体" pitchFamily="49" charset="-122"/>
              </a:rPr>
              <a:t>大肠杆菌</a:t>
            </a:r>
            <a:r>
              <a:rPr lang="zh-CN" altLang="en-US" sz="2400" dirty="0">
                <a:solidFill>
                  <a:srgbClr val="C00000"/>
                </a:solidFill>
                <a:latin typeface="Arial" charset="0"/>
                <a:ea typeface="黑体" pitchFamily="49" charset="-122"/>
              </a:rPr>
              <a:t>或酵母菌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406399" y="1143000"/>
            <a:ext cx="542834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从</a:t>
            </a: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基因组文库</a:t>
            </a: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中筛选目的基因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677333" y="2133600"/>
            <a:ext cx="80602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      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大型基因组文库</a:t>
            </a:r>
            <a:r>
              <a:rPr lang="zh-CN" altLang="en-US" sz="2400" dirty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一般由数十万甚至上百万个重组克隆组成。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除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了一些具有特殊功能的蛋白质编码基因（如抗药性基因、结合蛋白编码基因等）可以采用特殊的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正选择筛选</a:t>
            </a:r>
            <a:r>
              <a:rPr lang="zh-CN" altLang="en-US" sz="2400" dirty="0" smtClean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程序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（如</a:t>
            </a:r>
            <a:r>
              <a:rPr lang="zh-CN" altLang="en-US" sz="2400" dirty="0" smtClean="0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抗药性筛选法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、</a:t>
            </a:r>
            <a:r>
              <a:rPr lang="zh-CN" altLang="en-US" sz="2400" dirty="0" smtClean="0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酵母双杂交技术</a:t>
            </a:r>
            <a:r>
              <a:rPr lang="zh-CN" altLang="en-US" sz="2400" dirty="0" smtClean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等）直接筛选外，一般的基因组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文库筛选（如</a:t>
            </a:r>
            <a:r>
              <a:rPr lang="zh-CN" altLang="en-US" sz="2400" dirty="0" smtClean="0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菌落原位杂交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）均需要多轮筛选操作步骤。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FF0000"/>
              </a:solidFill>
              <a:latin typeface="Times New Roman" pitchFamily="18" charset="0"/>
              <a:ea typeface="黑体" pitchFamily="49" charset="-122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FF9900"/>
              </a:solidFill>
              <a:latin typeface="Arial" charset="0"/>
              <a:ea typeface="黑体" pitchFamily="49" charset="-122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2400" dirty="0">
              <a:solidFill>
                <a:srgbClr val="FF99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406400" y="1153878"/>
            <a:ext cx="52832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基因组文库</a:t>
            </a: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构建的技术性问题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1083733" y="2002968"/>
            <a:ext cx="67056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最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应引起重视的问题是：</a:t>
            </a:r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1083733" y="2658607"/>
            <a:ext cx="5012267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片段之间的连接！！！</a:t>
            </a:r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1083733" y="3415841"/>
            <a:ext cx="65024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可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采取下列措施的组合： </a:t>
            </a:r>
          </a:p>
        </p:txBody>
      </p:sp>
      <p:sp>
        <p:nvSpPr>
          <p:cNvPr id="74759" name="Rectangle 7"/>
          <p:cNvSpPr>
            <a:spLocks noChangeArrowheads="1"/>
          </p:cNvSpPr>
          <p:nvPr/>
        </p:nvSpPr>
        <p:spPr bwMode="auto">
          <a:xfrm>
            <a:off x="1500012" y="4136568"/>
            <a:ext cx="697633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将待连接的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片段根据载体的装载量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分级分离</a:t>
            </a:r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1500012" y="4748665"/>
            <a:ext cx="7643988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碱性磷酸酶除去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片段的末端磷酸基团 </a:t>
            </a: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1500011" y="5446257"/>
            <a:ext cx="674410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</a:t>
            </a:r>
            <a:r>
              <a:rPr lang="en-US" altLang="zh-CN" sz="2400" dirty="0" err="1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TdT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酶在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片段的末端上增补同聚尾末端 </a:t>
            </a:r>
          </a:p>
        </p:txBody>
      </p:sp>
      <p:sp>
        <p:nvSpPr>
          <p:cNvPr id="74762" name="Oval 13"/>
          <p:cNvSpPr>
            <a:spLocks noChangeArrowheads="1"/>
          </p:cNvSpPr>
          <p:nvPr/>
        </p:nvSpPr>
        <p:spPr bwMode="auto">
          <a:xfrm>
            <a:off x="1051278" y="4292598"/>
            <a:ext cx="27093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63" name="Oval 14"/>
          <p:cNvSpPr>
            <a:spLocks noChangeArrowheads="1"/>
          </p:cNvSpPr>
          <p:nvPr/>
        </p:nvSpPr>
        <p:spPr bwMode="auto">
          <a:xfrm>
            <a:off x="1051278" y="4940298"/>
            <a:ext cx="27093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64" name="Oval 15"/>
          <p:cNvSpPr>
            <a:spLocks noChangeArrowheads="1"/>
          </p:cNvSpPr>
          <p:nvPr/>
        </p:nvSpPr>
        <p:spPr bwMode="auto">
          <a:xfrm>
            <a:off x="1051278" y="5587998"/>
            <a:ext cx="27093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406400" y="1905000"/>
            <a:ext cx="23029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Arial" charset="0"/>
                <a:ea typeface="黑体" pitchFamily="49" charset="-122"/>
              </a:rPr>
              <a:t>密集铺板（1-10万）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41867" y="2819400"/>
            <a:ext cx="948267" cy="1066800"/>
            <a:chOff x="528" y="1632"/>
            <a:chExt cx="672" cy="672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528" y="1632"/>
              <a:ext cx="672" cy="672"/>
              <a:chOff x="1104" y="2208"/>
              <a:chExt cx="1104" cy="1104"/>
            </a:xfrm>
          </p:grpSpPr>
          <p:sp>
            <p:nvSpPr>
              <p:cNvPr id="74404" name="Oval 9"/>
              <p:cNvSpPr>
                <a:spLocks noChangeArrowheads="1"/>
              </p:cNvSpPr>
              <p:nvPr/>
            </p:nvSpPr>
            <p:spPr bwMode="auto">
              <a:xfrm>
                <a:off x="1128" y="2232"/>
                <a:ext cx="1056" cy="105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405" name="Oval 10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1104" cy="110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4403" name="Oval 12"/>
            <p:cNvSpPr>
              <a:spLocks noChangeArrowheads="1"/>
            </p:cNvSpPr>
            <p:nvPr/>
          </p:nvSpPr>
          <p:spPr bwMode="auto">
            <a:xfrm>
              <a:off x="576" y="1680"/>
              <a:ext cx="576" cy="576"/>
            </a:xfrm>
            <a:prstGeom prst="ellipse">
              <a:avLst/>
            </a:prstGeom>
            <a:solidFill>
              <a:srgbClr val="CCFF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41867" y="4038600"/>
            <a:ext cx="948267" cy="1066800"/>
            <a:chOff x="528" y="1632"/>
            <a:chExt cx="672" cy="672"/>
          </a:xfrm>
        </p:grpSpPr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528" y="1632"/>
              <a:ext cx="672" cy="672"/>
              <a:chOff x="1104" y="2208"/>
              <a:chExt cx="1104" cy="1104"/>
            </a:xfrm>
          </p:grpSpPr>
          <p:sp>
            <p:nvSpPr>
              <p:cNvPr id="74400" name="Oval 16"/>
              <p:cNvSpPr>
                <a:spLocks noChangeArrowheads="1"/>
              </p:cNvSpPr>
              <p:nvPr/>
            </p:nvSpPr>
            <p:spPr bwMode="auto">
              <a:xfrm>
                <a:off x="1128" y="2232"/>
                <a:ext cx="1056" cy="105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401" name="Oval 17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1104" cy="110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4399" name="Oval 18"/>
            <p:cNvSpPr>
              <a:spLocks noChangeArrowheads="1"/>
            </p:cNvSpPr>
            <p:nvPr/>
          </p:nvSpPr>
          <p:spPr bwMode="auto">
            <a:xfrm>
              <a:off x="576" y="1680"/>
              <a:ext cx="576" cy="576"/>
            </a:xfrm>
            <a:prstGeom prst="ellipse">
              <a:avLst/>
            </a:prstGeom>
            <a:solidFill>
              <a:srgbClr val="CCFF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1867" y="5257800"/>
            <a:ext cx="948267" cy="1066800"/>
            <a:chOff x="528" y="1632"/>
            <a:chExt cx="672" cy="672"/>
          </a:xfrm>
        </p:grpSpPr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528" y="1632"/>
              <a:ext cx="672" cy="672"/>
              <a:chOff x="1104" y="2208"/>
              <a:chExt cx="1104" cy="1104"/>
            </a:xfrm>
          </p:grpSpPr>
          <p:sp>
            <p:nvSpPr>
              <p:cNvPr id="74396" name="Oval 21"/>
              <p:cNvSpPr>
                <a:spLocks noChangeArrowheads="1"/>
              </p:cNvSpPr>
              <p:nvPr/>
            </p:nvSpPr>
            <p:spPr bwMode="auto">
              <a:xfrm>
                <a:off x="1128" y="2232"/>
                <a:ext cx="1056" cy="105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397" name="Oval 22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1104" cy="110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4395" name="Oval 23"/>
            <p:cNvSpPr>
              <a:spLocks noChangeArrowheads="1"/>
            </p:cNvSpPr>
            <p:nvPr/>
          </p:nvSpPr>
          <p:spPr bwMode="auto">
            <a:xfrm>
              <a:off x="576" y="1680"/>
              <a:ext cx="576" cy="576"/>
            </a:xfrm>
            <a:prstGeom prst="ellipse">
              <a:avLst/>
            </a:prstGeom>
            <a:solidFill>
              <a:srgbClr val="CCFF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3736" name="AutoShape 24"/>
          <p:cNvSpPr>
            <a:spLocks noChangeArrowheads="1"/>
          </p:cNvSpPr>
          <p:nvPr/>
        </p:nvSpPr>
        <p:spPr bwMode="auto">
          <a:xfrm>
            <a:off x="2032000" y="4419600"/>
            <a:ext cx="338667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30033"/>
              </a:gs>
              <a:gs pos="50000">
                <a:srgbClr val="FF00FF"/>
              </a:gs>
              <a:gs pos="100000">
                <a:srgbClr val="3300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37" name="Line 25"/>
          <p:cNvSpPr>
            <a:spLocks noChangeShapeType="1"/>
          </p:cNvSpPr>
          <p:nvPr/>
        </p:nvSpPr>
        <p:spPr bwMode="auto">
          <a:xfrm>
            <a:off x="1625600" y="3352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3738" name="Line 26"/>
          <p:cNvSpPr>
            <a:spLocks noChangeShapeType="1"/>
          </p:cNvSpPr>
          <p:nvPr/>
        </p:nvSpPr>
        <p:spPr bwMode="auto">
          <a:xfrm>
            <a:off x="1761067" y="33528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3739" name="Line 27"/>
          <p:cNvSpPr>
            <a:spLocks noChangeShapeType="1"/>
          </p:cNvSpPr>
          <p:nvPr/>
        </p:nvSpPr>
        <p:spPr bwMode="auto">
          <a:xfrm>
            <a:off x="1625600" y="5791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2573867" y="2819400"/>
            <a:ext cx="948267" cy="1066800"/>
            <a:chOff x="528" y="1632"/>
            <a:chExt cx="672" cy="672"/>
          </a:xfrm>
        </p:grpSpPr>
        <p:grpSp>
          <p:nvGrpSpPr>
            <p:cNvPr id="9" name="Group 29"/>
            <p:cNvGrpSpPr>
              <a:grpSpLocks/>
            </p:cNvGrpSpPr>
            <p:nvPr/>
          </p:nvGrpSpPr>
          <p:grpSpPr bwMode="auto">
            <a:xfrm>
              <a:off x="528" y="1632"/>
              <a:ext cx="672" cy="672"/>
              <a:chOff x="1104" y="2208"/>
              <a:chExt cx="1104" cy="1104"/>
            </a:xfrm>
          </p:grpSpPr>
          <p:sp>
            <p:nvSpPr>
              <p:cNvPr id="74392" name="Oval 30"/>
              <p:cNvSpPr>
                <a:spLocks noChangeArrowheads="1"/>
              </p:cNvSpPr>
              <p:nvPr/>
            </p:nvSpPr>
            <p:spPr bwMode="auto">
              <a:xfrm>
                <a:off x="1128" y="2232"/>
                <a:ext cx="1056" cy="105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393" name="Oval 31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1104" cy="110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4391" name="Oval 32"/>
            <p:cNvSpPr>
              <a:spLocks noChangeArrowheads="1"/>
            </p:cNvSpPr>
            <p:nvPr/>
          </p:nvSpPr>
          <p:spPr bwMode="auto">
            <a:xfrm>
              <a:off x="576" y="1680"/>
              <a:ext cx="576" cy="576"/>
            </a:xfrm>
            <a:prstGeom prst="ellipse">
              <a:avLst/>
            </a:prstGeom>
            <a:solidFill>
              <a:srgbClr val="CCFF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33"/>
          <p:cNvGrpSpPr>
            <a:grpSpLocks/>
          </p:cNvGrpSpPr>
          <p:nvPr/>
        </p:nvGrpSpPr>
        <p:grpSpPr bwMode="auto">
          <a:xfrm>
            <a:off x="2573867" y="4038600"/>
            <a:ext cx="948267" cy="1066800"/>
            <a:chOff x="528" y="1632"/>
            <a:chExt cx="672" cy="672"/>
          </a:xfrm>
        </p:grpSpPr>
        <p:grpSp>
          <p:nvGrpSpPr>
            <p:cNvPr id="11" name="Group 34"/>
            <p:cNvGrpSpPr>
              <a:grpSpLocks/>
            </p:cNvGrpSpPr>
            <p:nvPr/>
          </p:nvGrpSpPr>
          <p:grpSpPr bwMode="auto">
            <a:xfrm>
              <a:off x="528" y="1632"/>
              <a:ext cx="672" cy="672"/>
              <a:chOff x="1104" y="2208"/>
              <a:chExt cx="1104" cy="1104"/>
            </a:xfrm>
          </p:grpSpPr>
          <p:sp>
            <p:nvSpPr>
              <p:cNvPr id="74388" name="Oval 35"/>
              <p:cNvSpPr>
                <a:spLocks noChangeArrowheads="1"/>
              </p:cNvSpPr>
              <p:nvPr/>
            </p:nvSpPr>
            <p:spPr bwMode="auto">
              <a:xfrm>
                <a:off x="1128" y="2232"/>
                <a:ext cx="1056" cy="105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389" name="Oval 36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1104" cy="110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4387" name="Oval 37"/>
            <p:cNvSpPr>
              <a:spLocks noChangeArrowheads="1"/>
            </p:cNvSpPr>
            <p:nvPr/>
          </p:nvSpPr>
          <p:spPr bwMode="auto">
            <a:xfrm>
              <a:off x="576" y="1680"/>
              <a:ext cx="576" cy="576"/>
            </a:xfrm>
            <a:prstGeom prst="ellipse">
              <a:avLst/>
            </a:prstGeom>
            <a:solidFill>
              <a:srgbClr val="CCFF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2573867" y="5257800"/>
            <a:ext cx="948267" cy="1066800"/>
            <a:chOff x="528" y="1632"/>
            <a:chExt cx="672" cy="672"/>
          </a:xfrm>
        </p:grpSpPr>
        <p:grpSp>
          <p:nvGrpSpPr>
            <p:cNvPr id="13" name="Group 39"/>
            <p:cNvGrpSpPr>
              <a:grpSpLocks/>
            </p:cNvGrpSpPr>
            <p:nvPr/>
          </p:nvGrpSpPr>
          <p:grpSpPr bwMode="auto">
            <a:xfrm>
              <a:off x="528" y="1632"/>
              <a:ext cx="672" cy="672"/>
              <a:chOff x="1104" y="2208"/>
              <a:chExt cx="1104" cy="1104"/>
            </a:xfrm>
          </p:grpSpPr>
          <p:sp>
            <p:nvSpPr>
              <p:cNvPr id="74384" name="Oval 40"/>
              <p:cNvSpPr>
                <a:spLocks noChangeArrowheads="1"/>
              </p:cNvSpPr>
              <p:nvPr/>
            </p:nvSpPr>
            <p:spPr bwMode="auto">
              <a:xfrm>
                <a:off x="1128" y="2232"/>
                <a:ext cx="1056" cy="105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385" name="Oval 41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1104" cy="110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4383" name="Oval 42"/>
            <p:cNvSpPr>
              <a:spLocks noChangeArrowheads="1"/>
            </p:cNvSpPr>
            <p:nvPr/>
          </p:nvSpPr>
          <p:spPr bwMode="auto">
            <a:xfrm>
              <a:off x="576" y="1680"/>
              <a:ext cx="576" cy="576"/>
            </a:xfrm>
            <a:prstGeom prst="ellipse">
              <a:avLst/>
            </a:prstGeom>
            <a:solidFill>
              <a:srgbClr val="CCFF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3743" name="Oval 44"/>
          <p:cNvSpPr>
            <a:spLocks noChangeArrowheads="1"/>
          </p:cNvSpPr>
          <p:nvPr/>
        </p:nvSpPr>
        <p:spPr bwMode="auto">
          <a:xfrm>
            <a:off x="3048000" y="4572000"/>
            <a:ext cx="67733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44" name="AutoShape 45"/>
          <p:cNvSpPr>
            <a:spLocks noChangeArrowheads="1"/>
          </p:cNvSpPr>
          <p:nvPr/>
        </p:nvSpPr>
        <p:spPr bwMode="auto">
          <a:xfrm>
            <a:off x="3793067" y="4419600"/>
            <a:ext cx="338667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30033"/>
              </a:gs>
              <a:gs pos="50000">
                <a:srgbClr val="FF00FF"/>
              </a:gs>
              <a:gs pos="100000">
                <a:srgbClr val="3300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45" name="Line 47"/>
          <p:cNvSpPr>
            <a:spLocks noChangeShapeType="1"/>
          </p:cNvSpPr>
          <p:nvPr/>
        </p:nvSpPr>
        <p:spPr bwMode="auto">
          <a:xfrm>
            <a:off x="4391378" y="4157663"/>
            <a:ext cx="1412" cy="4381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46" name="Line 48"/>
          <p:cNvSpPr>
            <a:spLocks noChangeShapeType="1"/>
          </p:cNvSpPr>
          <p:nvPr/>
        </p:nvSpPr>
        <p:spPr bwMode="auto">
          <a:xfrm>
            <a:off x="4770967" y="4157663"/>
            <a:ext cx="1411" cy="4381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47" name="Line 49"/>
          <p:cNvSpPr>
            <a:spLocks noChangeShapeType="1"/>
          </p:cNvSpPr>
          <p:nvPr/>
        </p:nvSpPr>
        <p:spPr bwMode="auto">
          <a:xfrm>
            <a:off x="4391378" y="4595814"/>
            <a:ext cx="117123" cy="523875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48" name="Line 50"/>
          <p:cNvSpPr>
            <a:spLocks noChangeShapeType="1"/>
          </p:cNvSpPr>
          <p:nvPr/>
        </p:nvSpPr>
        <p:spPr bwMode="auto">
          <a:xfrm flipH="1">
            <a:off x="4670778" y="4592639"/>
            <a:ext cx="100189" cy="530225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49" name="Rectangle 51"/>
          <p:cNvSpPr>
            <a:spLocks noChangeArrowheads="1"/>
          </p:cNvSpPr>
          <p:nvPr/>
        </p:nvSpPr>
        <p:spPr bwMode="auto">
          <a:xfrm>
            <a:off x="4334934" y="4038601"/>
            <a:ext cx="495300" cy="106363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50" name="Freeform 52"/>
          <p:cNvSpPr>
            <a:spLocks/>
          </p:cNvSpPr>
          <p:nvPr/>
        </p:nvSpPr>
        <p:spPr bwMode="auto">
          <a:xfrm>
            <a:off x="4511323" y="5095875"/>
            <a:ext cx="159455" cy="96838"/>
          </a:xfrm>
          <a:custGeom>
            <a:avLst/>
            <a:gdLst>
              <a:gd name="T0" fmla="*/ 284776069 w 113"/>
              <a:gd name="T1" fmla="*/ 0 h 61"/>
              <a:gd name="T2" fmla="*/ 284776069 w 113"/>
              <a:gd name="T3" fmla="*/ 15121016 h 61"/>
              <a:gd name="T4" fmla="*/ 284776069 w 113"/>
              <a:gd name="T5" fmla="*/ 42843671 h 61"/>
              <a:gd name="T6" fmla="*/ 274695472 w 113"/>
              <a:gd name="T7" fmla="*/ 68045364 h 61"/>
              <a:gd name="T8" fmla="*/ 259574576 w 113"/>
              <a:gd name="T9" fmla="*/ 90726093 h 61"/>
              <a:gd name="T10" fmla="*/ 246974624 w 113"/>
              <a:gd name="T11" fmla="*/ 115927786 h 61"/>
              <a:gd name="T12" fmla="*/ 221773132 w 113"/>
              <a:gd name="T13" fmla="*/ 131048802 h 61"/>
              <a:gd name="T14" fmla="*/ 196571640 w 113"/>
              <a:gd name="T15" fmla="*/ 143650442 h 61"/>
              <a:gd name="T16" fmla="*/ 173889503 w 113"/>
              <a:gd name="T17" fmla="*/ 153731119 h 61"/>
              <a:gd name="T18" fmla="*/ 143647712 w 113"/>
              <a:gd name="T19" fmla="*/ 153731119 h 61"/>
              <a:gd name="T20" fmla="*/ 110886566 w 113"/>
              <a:gd name="T21" fmla="*/ 148690780 h 61"/>
              <a:gd name="T22" fmla="*/ 80644775 w 113"/>
              <a:gd name="T23" fmla="*/ 141129479 h 61"/>
              <a:gd name="T24" fmla="*/ 57962638 w 113"/>
              <a:gd name="T25" fmla="*/ 126008463 h 61"/>
              <a:gd name="T26" fmla="*/ 37801445 w 113"/>
              <a:gd name="T27" fmla="*/ 105847109 h 61"/>
              <a:gd name="T28" fmla="*/ 17640251 w 113"/>
              <a:gd name="T29" fmla="*/ 83166379 h 61"/>
              <a:gd name="T30" fmla="*/ 7559654 w 113"/>
              <a:gd name="T31" fmla="*/ 57964687 h 61"/>
              <a:gd name="T32" fmla="*/ 0 w 113"/>
              <a:gd name="T33" fmla="*/ 27722656 h 6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13" h="61">
                <a:moveTo>
                  <a:pt x="113" y="0"/>
                </a:moveTo>
                <a:lnTo>
                  <a:pt x="113" y="6"/>
                </a:lnTo>
                <a:lnTo>
                  <a:pt x="113" y="17"/>
                </a:lnTo>
                <a:lnTo>
                  <a:pt x="109" y="27"/>
                </a:lnTo>
                <a:lnTo>
                  <a:pt x="103" y="36"/>
                </a:lnTo>
                <a:lnTo>
                  <a:pt x="98" y="46"/>
                </a:lnTo>
                <a:lnTo>
                  <a:pt x="88" y="52"/>
                </a:lnTo>
                <a:lnTo>
                  <a:pt x="78" y="57"/>
                </a:lnTo>
                <a:lnTo>
                  <a:pt x="69" y="61"/>
                </a:lnTo>
                <a:lnTo>
                  <a:pt x="57" y="61"/>
                </a:lnTo>
                <a:lnTo>
                  <a:pt x="44" y="59"/>
                </a:lnTo>
                <a:lnTo>
                  <a:pt x="32" y="56"/>
                </a:lnTo>
                <a:lnTo>
                  <a:pt x="23" y="50"/>
                </a:lnTo>
                <a:lnTo>
                  <a:pt x="15" y="42"/>
                </a:lnTo>
                <a:lnTo>
                  <a:pt x="7" y="33"/>
                </a:lnTo>
                <a:lnTo>
                  <a:pt x="3" y="23"/>
                </a:lnTo>
                <a:lnTo>
                  <a:pt x="0" y="11"/>
                </a:lnTo>
              </a:path>
            </a:pathLst>
          </a:custGeom>
          <a:noFill/>
          <a:ln w="63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51" name="Line 53"/>
          <p:cNvSpPr>
            <a:spLocks noChangeShapeType="1"/>
          </p:cNvSpPr>
          <p:nvPr/>
        </p:nvSpPr>
        <p:spPr bwMode="auto">
          <a:xfrm>
            <a:off x="4437946" y="4833939"/>
            <a:ext cx="289277" cy="1587"/>
          </a:xfrm>
          <a:prstGeom prst="line">
            <a:avLst/>
          </a:prstGeom>
          <a:noFill/>
          <a:ln w="6350">
            <a:solidFill>
              <a:srgbClr val="1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52" name="Rectangle 54"/>
          <p:cNvSpPr>
            <a:spLocks noChangeArrowheads="1"/>
          </p:cNvSpPr>
          <p:nvPr/>
        </p:nvSpPr>
        <p:spPr bwMode="auto">
          <a:xfrm>
            <a:off x="4481689" y="4833938"/>
            <a:ext cx="213078" cy="106362"/>
          </a:xfrm>
          <a:prstGeom prst="rect">
            <a:avLst/>
          </a:prstGeom>
          <a:solidFill>
            <a:srgbClr val="3FC0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53" name="Rectangle 55"/>
          <p:cNvSpPr>
            <a:spLocks noChangeArrowheads="1"/>
          </p:cNvSpPr>
          <p:nvPr/>
        </p:nvSpPr>
        <p:spPr bwMode="auto">
          <a:xfrm>
            <a:off x="4484511" y="4837113"/>
            <a:ext cx="207434" cy="100012"/>
          </a:xfrm>
          <a:prstGeom prst="rect">
            <a:avLst/>
          </a:prstGeom>
          <a:noFill/>
          <a:ln w="6350">
            <a:solidFill>
              <a:srgbClr val="3FC0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54" name="Rectangle 56"/>
          <p:cNvSpPr>
            <a:spLocks noChangeArrowheads="1"/>
          </p:cNvSpPr>
          <p:nvPr/>
        </p:nvSpPr>
        <p:spPr bwMode="auto">
          <a:xfrm>
            <a:off x="4508500" y="4933951"/>
            <a:ext cx="156633" cy="149225"/>
          </a:xfrm>
          <a:prstGeom prst="rect">
            <a:avLst/>
          </a:prstGeom>
          <a:solidFill>
            <a:srgbClr val="3FC0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55" name="Rectangle 57"/>
          <p:cNvSpPr>
            <a:spLocks noChangeArrowheads="1"/>
          </p:cNvSpPr>
          <p:nvPr/>
        </p:nvSpPr>
        <p:spPr bwMode="auto">
          <a:xfrm>
            <a:off x="4511323" y="4937126"/>
            <a:ext cx="150988" cy="142875"/>
          </a:xfrm>
          <a:prstGeom prst="rect">
            <a:avLst/>
          </a:prstGeom>
          <a:noFill/>
          <a:ln w="6350">
            <a:solidFill>
              <a:srgbClr val="3FC0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56" name="Oval 58"/>
          <p:cNvSpPr>
            <a:spLocks noChangeArrowheads="1"/>
          </p:cNvSpPr>
          <p:nvPr/>
        </p:nvSpPr>
        <p:spPr bwMode="auto">
          <a:xfrm>
            <a:off x="4518378" y="5019675"/>
            <a:ext cx="149578" cy="158750"/>
          </a:xfrm>
          <a:prstGeom prst="ellipse">
            <a:avLst/>
          </a:prstGeom>
          <a:solidFill>
            <a:srgbClr val="3FC0FF"/>
          </a:solidFill>
          <a:ln w="6350">
            <a:solidFill>
              <a:srgbClr val="3FC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57" name="Freeform 59"/>
          <p:cNvSpPr>
            <a:spLocks/>
          </p:cNvSpPr>
          <p:nvPr/>
        </p:nvSpPr>
        <p:spPr bwMode="auto">
          <a:xfrm>
            <a:off x="4450645" y="4837113"/>
            <a:ext cx="43745" cy="119062"/>
          </a:xfrm>
          <a:custGeom>
            <a:avLst/>
            <a:gdLst>
              <a:gd name="T0" fmla="*/ 0 w 31"/>
              <a:gd name="T1" fmla="*/ 5040291 h 75"/>
              <a:gd name="T2" fmla="*/ 30242182 w 31"/>
              <a:gd name="T3" fmla="*/ 0 h 75"/>
              <a:gd name="T4" fmla="*/ 78126431 w 31"/>
              <a:gd name="T5" fmla="*/ 183969840 h 75"/>
              <a:gd name="T6" fmla="*/ 50403637 w 31"/>
              <a:gd name="T7" fmla="*/ 189010131 h 75"/>
              <a:gd name="T8" fmla="*/ 0 w 31"/>
              <a:gd name="T9" fmla="*/ 5040291 h 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" h="75">
                <a:moveTo>
                  <a:pt x="0" y="2"/>
                </a:moveTo>
                <a:lnTo>
                  <a:pt x="12" y="0"/>
                </a:lnTo>
                <a:lnTo>
                  <a:pt x="31" y="73"/>
                </a:lnTo>
                <a:lnTo>
                  <a:pt x="20" y="75"/>
                </a:lnTo>
                <a:lnTo>
                  <a:pt x="0" y="2"/>
                </a:lnTo>
                <a:close/>
              </a:path>
            </a:pathLst>
          </a:custGeom>
          <a:solidFill>
            <a:srgbClr val="3FC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58" name="Freeform 60"/>
          <p:cNvSpPr>
            <a:spLocks/>
          </p:cNvSpPr>
          <p:nvPr/>
        </p:nvSpPr>
        <p:spPr bwMode="auto">
          <a:xfrm>
            <a:off x="4450645" y="4837113"/>
            <a:ext cx="43745" cy="119062"/>
          </a:xfrm>
          <a:custGeom>
            <a:avLst/>
            <a:gdLst>
              <a:gd name="T0" fmla="*/ 0 w 31"/>
              <a:gd name="T1" fmla="*/ 5040291 h 75"/>
              <a:gd name="T2" fmla="*/ 30242182 w 31"/>
              <a:gd name="T3" fmla="*/ 0 h 75"/>
              <a:gd name="T4" fmla="*/ 78126431 w 31"/>
              <a:gd name="T5" fmla="*/ 183969840 h 75"/>
              <a:gd name="T6" fmla="*/ 50403637 w 31"/>
              <a:gd name="T7" fmla="*/ 189010131 h 75"/>
              <a:gd name="T8" fmla="*/ 0 w 31"/>
              <a:gd name="T9" fmla="*/ 5040291 h 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" h="75">
                <a:moveTo>
                  <a:pt x="0" y="2"/>
                </a:moveTo>
                <a:lnTo>
                  <a:pt x="12" y="0"/>
                </a:lnTo>
                <a:lnTo>
                  <a:pt x="31" y="73"/>
                </a:lnTo>
                <a:lnTo>
                  <a:pt x="20" y="75"/>
                </a:lnTo>
                <a:lnTo>
                  <a:pt x="0" y="2"/>
                </a:lnTo>
              </a:path>
            </a:pathLst>
          </a:custGeom>
          <a:noFill/>
          <a:ln w="6350">
            <a:solidFill>
              <a:srgbClr val="3FC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59" name="Freeform 61"/>
          <p:cNvSpPr>
            <a:spLocks/>
          </p:cNvSpPr>
          <p:nvPr/>
        </p:nvSpPr>
        <p:spPr bwMode="auto">
          <a:xfrm>
            <a:off x="4464756" y="4833938"/>
            <a:ext cx="43745" cy="119062"/>
          </a:xfrm>
          <a:custGeom>
            <a:avLst/>
            <a:gdLst>
              <a:gd name="T0" fmla="*/ 0 w 31"/>
              <a:gd name="T1" fmla="*/ 5040291 h 75"/>
              <a:gd name="T2" fmla="*/ 30242182 w 31"/>
              <a:gd name="T3" fmla="*/ 0 h 75"/>
              <a:gd name="T4" fmla="*/ 78126431 w 31"/>
              <a:gd name="T5" fmla="*/ 183969840 h 75"/>
              <a:gd name="T6" fmla="*/ 47884249 w 31"/>
              <a:gd name="T7" fmla="*/ 189010131 h 75"/>
              <a:gd name="T8" fmla="*/ 0 w 31"/>
              <a:gd name="T9" fmla="*/ 5040291 h 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" h="75">
                <a:moveTo>
                  <a:pt x="0" y="2"/>
                </a:moveTo>
                <a:lnTo>
                  <a:pt x="12" y="0"/>
                </a:lnTo>
                <a:lnTo>
                  <a:pt x="31" y="73"/>
                </a:lnTo>
                <a:lnTo>
                  <a:pt x="19" y="75"/>
                </a:lnTo>
                <a:lnTo>
                  <a:pt x="0" y="2"/>
                </a:lnTo>
                <a:close/>
              </a:path>
            </a:pathLst>
          </a:custGeom>
          <a:solidFill>
            <a:srgbClr val="3FC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60" name="Freeform 62"/>
          <p:cNvSpPr>
            <a:spLocks/>
          </p:cNvSpPr>
          <p:nvPr/>
        </p:nvSpPr>
        <p:spPr bwMode="auto">
          <a:xfrm>
            <a:off x="4464756" y="4833938"/>
            <a:ext cx="43745" cy="119062"/>
          </a:xfrm>
          <a:custGeom>
            <a:avLst/>
            <a:gdLst>
              <a:gd name="T0" fmla="*/ 0 w 31"/>
              <a:gd name="T1" fmla="*/ 5040291 h 75"/>
              <a:gd name="T2" fmla="*/ 30242182 w 31"/>
              <a:gd name="T3" fmla="*/ 0 h 75"/>
              <a:gd name="T4" fmla="*/ 78126431 w 31"/>
              <a:gd name="T5" fmla="*/ 183969840 h 75"/>
              <a:gd name="T6" fmla="*/ 47884249 w 31"/>
              <a:gd name="T7" fmla="*/ 189010131 h 75"/>
              <a:gd name="T8" fmla="*/ 0 w 31"/>
              <a:gd name="T9" fmla="*/ 5040291 h 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" h="75">
                <a:moveTo>
                  <a:pt x="0" y="2"/>
                </a:moveTo>
                <a:lnTo>
                  <a:pt x="12" y="0"/>
                </a:lnTo>
                <a:lnTo>
                  <a:pt x="31" y="73"/>
                </a:lnTo>
                <a:lnTo>
                  <a:pt x="19" y="75"/>
                </a:lnTo>
                <a:lnTo>
                  <a:pt x="0" y="2"/>
                </a:lnTo>
              </a:path>
            </a:pathLst>
          </a:custGeom>
          <a:noFill/>
          <a:ln w="6350">
            <a:solidFill>
              <a:srgbClr val="3FC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61" name="Freeform 63"/>
          <p:cNvSpPr>
            <a:spLocks/>
          </p:cNvSpPr>
          <p:nvPr/>
        </p:nvSpPr>
        <p:spPr bwMode="auto">
          <a:xfrm>
            <a:off x="4481690" y="4956176"/>
            <a:ext cx="42333" cy="117475"/>
          </a:xfrm>
          <a:custGeom>
            <a:avLst/>
            <a:gdLst>
              <a:gd name="T0" fmla="*/ 0 w 30"/>
              <a:gd name="T1" fmla="*/ 5040313 h 74"/>
              <a:gd name="T2" fmla="*/ 27722513 w 30"/>
              <a:gd name="T3" fmla="*/ 0 h 74"/>
              <a:gd name="T4" fmla="*/ 75604688 w 30"/>
              <a:gd name="T5" fmla="*/ 183972200 h 74"/>
              <a:gd name="T6" fmla="*/ 47883763 w 30"/>
              <a:gd name="T7" fmla="*/ 186491563 h 74"/>
              <a:gd name="T8" fmla="*/ 0 w 30"/>
              <a:gd name="T9" fmla="*/ 5040313 h 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" h="74">
                <a:moveTo>
                  <a:pt x="0" y="2"/>
                </a:moveTo>
                <a:lnTo>
                  <a:pt x="11" y="0"/>
                </a:lnTo>
                <a:lnTo>
                  <a:pt x="30" y="73"/>
                </a:lnTo>
                <a:lnTo>
                  <a:pt x="19" y="74"/>
                </a:lnTo>
                <a:lnTo>
                  <a:pt x="0" y="2"/>
                </a:lnTo>
                <a:close/>
              </a:path>
            </a:pathLst>
          </a:custGeom>
          <a:solidFill>
            <a:srgbClr val="3FC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62" name="Freeform 64"/>
          <p:cNvSpPr>
            <a:spLocks/>
          </p:cNvSpPr>
          <p:nvPr/>
        </p:nvSpPr>
        <p:spPr bwMode="auto">
          <a:xfrm>
            <a:off x="4481690" y="4956176"/>
            <a:ext cx="42333" cy="117475"/>
          </a:xfrm>
          <a:custGeom>
            <a:avLst/>
            <a:gdLst>
              <a:gd name="T0" fmla="*/ 0 w 30"/>
              <a:gd name="T1" fmla="*/ 5040313 h 74"/>
              <a:gd name="T2" fmla="*/ 27722513 w 30"/>
              <a:gd name="T3" fmla="*/ 0 h 74"/>
              <a:gd name="T4" fmla="*/ 75604688 w 30"/>
              <a:gd name="T5" fmla="*/ 183972200 h 74"/>
              <a:gd name="T6" fmla="*/ 47883763 w 30"/>
              <a:gd name="T7" fmla="*/ 186491563 h 74"/>
              <a:gd name="T8" fmla="*/ 0 w 30"/>
              <a:gd name="T9" fmla="*/ 5040313 h 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" h="74">
                <a:moveTo>
                  <a:pt x="0" y="2"/>
                </a:moveTo>
                <a:lnTo>
                  <a:pt x="11" y="0"/>
                </a:lnTo>
                <a:lnTo>
                  <a:pt x="30" y="73"/>
                </a:lnTo>
                <a:lnTo>
                  <a:pt x="19" y="74"/>
                </a:lnTo>
                <a:lnTo>
                  <a:pt x="0" y="2"/>
                </a:lnTo>
              </a:path>
            </a:pathLst>
          </a:custGeom>
          <a:noFill/>
          <a:ln w="6350">
            <a:solidFill>
              <a:srgbClr val="3FC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63" name="Freeform 65"/>
          <p:cNvSpPr>
            <a:spLocks/>
          </p:cNvSpPr>
          <p:nvPr/>
        </p:nvSpPr>
        <p:spPr bwMode="auto">
          <a:xfrm>
            <a:off x="4676423" y="4833938"/>
            <a:ext cx="32456" cy="119062"/>
          </a:xfrm>
          <a:custGeom>
            <a:avLst/>
            <a:gdLst>
              <a:gd name="T0" fmla="*/ 27722892 w 23"/>
              <a:gd name="T1" fmla="*/ 0 h 75"/>
              <a:gd name="T2" fmla="*/ 57965181 w 23"/>
              <a:gd name="T3" fmla="*/ 5040291 h 75"/>
              <a:gd name="T4" fmla="*/ 27722892 w 23"/>
              <a:gd name="T5" fmla="*/ 189010131 h 75"/>
              <a:gd name="T6" fmla="*/ 0 w 23"/>
              <a:gd name="T7" fmla="*/ 183969840 h 75"/>
              <a:gd name="T8" fmla="*/ 27722892 w 23"/>
              <a:gd name="T9" fmla="*/ 0 h 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75">
                <a:moveTo>
                  <a:pt x="11" y="0"/>
                </a:moveTo>
                <a:lnTo>
                  <a:pt x="23" y="2"/>
                </a:lnTo>
                <a:lnTo>
                  <a:pt x="11" y="75"/>
                </a:lnTo>
                <a:lnTo>
                  <a:pt x="0" y="73"/>
                </a:lnTo>
                <a:lnTo>
                  <a:pt x="11" y="0"/>
                </a:lnTo>
                <a:close/>
              </a:path>
            </a:pathLst>
          </a:custGeom>
          <a:solidFill>
            <a:srgbClr val="3FC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64" name="Freeform 66"/>
          <p:cNvSpPr>
            <a:spLocks/>
          </p:cNvSpPr>
          <p:nvPr/>
        </p:nvSpPr>
        <p:spPr bwMode="auto">
          <a:xfrm>
            <a:off x="4676423" y="4833938"/>
            <a:ext cx="32456" cy="119062"/>
          </a:xfrm>
          <a:custGeom>
            <a:avLst/>
            <a:gdLst>
              <a:gd name="T0" fmla="*/ 27722892 w 23"/>
              <a:gd name="T1" fmla="*/ 0 h 75"/>
              <a:gd name="T2" fmla="*/ 57965181 w 23"/>
              <a:gd name="T3" fmla="*/ 5040291 h 75"/>
              <a:gd name="T4" fmla="*/ 27722892 w 23"/>
              <a:gd name="T5" fmla="*/ 189010131 h 75"/>
              <a:gd name="T6" fmla="*/ 0 w 23"/>
              <a:gd name="T7" fmla="*/ 183969840 h 75"/>
              <a:gd name="T8" fmla="*/ 27722892 w 23"/>
              <a:gd name="T9" fmla="*/ 0 h 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75">
                <a:moveTo>
                  <a:pt x="11" y="0"/>
                </a:moveTo>
                <a:lnTo>
                  <a:pt x="23" y="2"/>
                </a:lnTo>
                <a:lnTo>
                  <a:pt x="11" y="75"/>
                </a:lnTo>
                <a:lnTo>
                  <a:pt x="0" y="73"/>
                </a:lnTo>
                <a:lnTo>
                  <a:pt x="11" y="0"/>
                </a:lnTo>
              </a:path>
            </a:pathLst>
          </a:custGeom>
          <a:noFill/>
          <a:ln w="6350">
            <a:solidFill>
              <a:srgbClr val="3FC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65" name="Freeform 67"/>
          <p:cNvSpPr>
            <a:spLocks/>
          </p:cNvSpPr>
          <p:nvPr/>
        </p:nvSpPr>
        <p:spPr bwMode="auto">
          <a:xfrm>
            <a:off x="4656667" y="4933951"/>
            <a:ext cx="32456" cy="119063"/>
          </a:xfrm>
          <a:custGeom>
            <a:avLst/>
            <a:gdLst>
              <a:gd name="T0" fmla="*/ 30242289 w 23"/>
              <a:gd name="T1" fmla="*/ 0 h 75"/>
              <a:gd name="T2" fmla="*/ 57965181 w 23"/>
              <a:gd name="T3" fmla="*/ 5040334 h 75"/>
              <a:gd name="T4" fmla="*/ 30242289 w 23"/>
              <a:gd name="T5" fmla="*/ 189013306 h 75"/>
              <a:gd name="T6" fmla="*/ 0 w 23"/>
              <a:gd name="T7" fmla="*/ 183972973 h 75"/>
              <a:gd name="T8" fmla="*/ 30242289 w 23"/>
              <a:gd name="T9" fmla="*/ 0 h 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75">
                <a:moveTo>
                  <a:pt x="12" y="0"/>
                </a:moveTo>
                <a:lnTo>
                  <a:pt x="23" y="2"/>
                </a:lnTo>
                <a:lnTo>
                  <a:pt x="12" y="75"/>
                </a:lnTo>
                <a:lnTo>
                  <a:pt x="0" y="73"/>
                </a:lnTo>
                <a:lnTo>
                  <a:pt x="12" y="0"/>
                </a:lnTo>
                <a:close/>
              </a:path>
            </a:pathLst>
          </a:custGeom>
          <a:solidFill>
            <a:srgbClr val="3FC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66" name="Freeform 68"/>
          <p:cNvSpPr>
            <a:spLocks/>
          </p:cNvSpPr>
          <p:nvPr/>
        </p:nvSpPr>
        <p:spPr bwMode="auto">
          <a:xfrm>
            <a:off x="4656667" y="4933951"/>
            <a:ext cx="32456" cy="119063"/>
          </a:xfrm>
          <a:custGeom>
            <a:avLst/>
            <a:gdLst>
              <a:gd name="T0" fmla="*/ 30242289 w 23"/>
              <a:gd name="T1" fmla="*/ 0 h 75"/>
              <a:gd name="T2" fmla="*/ 57965181 w 23"/>
              <a:gd name="T3" fmla="*/ 5040334 h 75"/>
              <a:gd name="T4" fmla="*/ 30242289 w 23"/>
              <a:gd name="T5" fmla="*/ 189013306 h 75"/>
              <a:gd name="T6" fmla="*/ 0 w 23"/>
              <a:gd name="T7" fmla="*/ 183972973 h 75"/>
              <a:gd name="T8" fmla="*/ 30242289 w 23"/>
              <a:gd name="T9" fmla="*/ 0 h 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75">
                <a:moveTo>
                  <a:pt x="12" y="0"/>
                </a:moveTo>
                <a:lnTo>
                  <a:pt x="23" y="2"/>
                </a:lnTo>
                <a:lnTo>
                  <a:pt x="12" y="75"/>
                </a:lnTo>
                <a:lnTo>
                  <a:pt x="0" y="73"/>
                </a:lnTo>
                <a:lnTo>
                  <a:pt x="12" y="0"/>
                </a:lnTo>
              </a:path>
            </a:pathLst>
          </a:custGeom>
          <a:noFill/>
          <a:ln w="6350">
            <a:solidFill>
              <a:srgbClr val="3FC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67" name="Freeform 69"/>
          <p:cNvSpPr>
            <a:spLocks/>
          </p:cNvSpPr>
          <p:nvPr/>
        </p:nvSpPr>
        <p:spPr bwMode="auto">
          <a:xfrm>
            <a:off x="4653845" y="4956176"/>
            <a:ext cx="38100" cy="117475"/>
          </a:xfrm>
          <a:custGeom>
            <a:avLst/>
            <a:gdLst>
              <a:gd name="T0" fmla="*/ 45363342 w 27"/>
              <a:gd name="T1" fmla="*/ 0 h 74"/>
              <a:gd name="T2" fmla="*/ 68045806 w 27"/>
              <a:gd name="T3" fmla="*/ 5040313 h 74"/>
              <a:gd name="T4" fmla="*/ 25201856 w 27"/>
              <a:gd name="T5" fmla="*/ 186491563 h 74"/>
              <a:gd name="T6" fmla="*/ 0 w 27"/>
              <a:gd name="T7" fmla="*/ 183972200 h 74"/>
              <a:gd name="T8" fmla="*/ 45363342 w 27"/>
              <a:gd name="T9" fmla="*/ 0 h 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" h="74">
                <a:moveTo>
                  <a:pt x="18" y="0"/>
                </a:moveTo>
                <a:lnTo>
                  <a:pt x="27" y="2"/>
                </a:lnTo>
                <a:lnTo>
                  <a:pt x="10" y="74"/>
                </a:lnTo>
                <a:lnTo>
                  <a:pt x="0" y="73"/>
                </a:lnTo>
                <a:lnTo>
                  <a:pt x="18" y="0"/>
                </a:lnTo>
                <a:close/>
              </a:path>
            </a:pathLst>
          </a:custGeom>
          <a:solidFill>
            <a:srgbClr val="3FC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68" name="Freeform 70"/>
          <p:cNvSpPr>
            <a:spLocks/>
          </p:cNvSpPr>
          <p:nvPr/>
        </p:nvSpPr>
        <p:spPr bwMode="auto">
          <a:xfrm>
            <a:off x="4653845" y="4956176"/>
            <a:ext cx="38100" cy="117475"/>
          </a:xfrm>
          <a:custGeom>
            <a:avLst/>
            <a:gdLst>
              <a:gd name="T0" fmla="*/ 45363342 w 27"/>
              <a:gd name="T1" fmla="*/ 0 h 74"/>
              <a:gd name="T2" fmla="*/ 68045806 w 27"/>
              <a:gd name="T3" fmla="*/ 5040313 h 74"/>
              <a:gd name="T4" fmla="*/ 25201856 w 27"/>
              <a:gd name="T5" fmla="*/ 186491563 h 74"/>
              <a:gd name="T6" fmla="*/ 0 w 27"/>
              <a:gd name="T7" fmla="*/ 183972200 h 74"/>
              <a:gd name="T8" fmla="*/ 45363342 w 27"/>
              <a:gd name="T9" fmla="*/ 0 h 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" h="74">
                <a:moveTo>
                  <a:pt x="18" y="0"/>
                </a:moveTo>
                <a:lnTo>
                  <a:pt x="27" y="2"/>
                </a:lnTo>
                <a:lnTo>
                  <a:pt x="10" y="74"/>
                </a:lnTo>
                <a:lnTo>
                  <a:pt x="0" y="73"/>
                </a:lnTo>
                <a:lnTo>
                  <a:pt x="18" y="0"/>
                </a:lnTo>
              </a:path>
            </a:pathLst>
          </a:custGeom>
          <a:noFill/>
          <a:ln w="6350">
            <a:solidFill>
              <a:srgbClr val="3FC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69" name="Rectangle 71"/>
          <p:cNvSpPr>
            <a:spLocks noChangeArrowheads="1"/>
          </p:cNvSpPr>
          <p:nvPr/>
        </p:nvSpPr>
        <p:spPr bwMode="auto">
          <a:xfrm>
            <a:off x="4500034" y="4897438"/>
            <a:ext cx="23988" cy="112712"/>
          </a:xfrm>
          <a:prstGeom prst="rect">
            <a:avLst/>
          </a:prstGeom>
          <a:solidFill>
            <a:srgbClr val="3FC0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70" name="Rectangle 72"/>
          <p:cNvSpPr>
            <a:spLocks noChangeArrowheads="1"/>
          </p:cNvSpPr>
          <p:nvPr/>
        </p:nvSpPr>
        <p:spPr bwMode="auto">
          <a:xfrm>
            <a:off x="4502856" y="4900613"/>
            <a:ext cx="18344" cy="106362"/>
          </a:xfrm>
          <a:prstGeom prst="rect">
            <a:avLst/>
          </a:prstGeom>
          <a:noFill/>
          <a:ln w="6350">
            <a:solidFill>
              <a:srgbClr val="3FC0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71" name="Oval 46"/>
          <p:cNvSpPr>
            <a:spLocks noChangeArrowheads="1"/>
          </p:cNvSpPr>
          <p:nvPr/>
        </p:nvSpPr>
        <p:spPr bwMode="auto">
          <a:xfrm>
            <a:off x="4538133" y="4876800"/>
            <a:ext cx="135467" cy="152400"/>
          </a:xfrm>
          <a:prstGeom prst="ellipse">
            <a:avLst/>
          </a:prstGeom>
          <a:solidFill>
            <a:srgbClr val="CC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72" name="AutoShape 73"/>
          <p:cNvSpPr>
            <a:spLocks noChangeArrowheads="1"/>
          </p:cNvSpPr>
          <p:nvPr/>
        </p:nvSpPr>
        <p:spPr bwMode="auto">
          <a:xfrm>
            <a:off x="5080000" y="4419600"/>
            <a:ext cx="338667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30033"/>
              </a:gs>
              <a:gs pos="50000">
                <a:srgbClr val="FF00FF"/>
              </a:gs>
              <a:gs pos="100000">
                <a:srgbClr val="3300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73" name="Line 89"/>
          <p:cNvSpPr>
            <a:spLocks noChangeShapeType="1"/>
          </p:cNvSpPr>
          <p:nvPr/>
        </p:nvSpPr>
        <p:spPr bwMode="auto">
          <a:xfrm>
            <a:off x="6705600" y="3352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3774" name="Line 90"/>
          <p:cNvSpPr>
            <a:spLocks noChangeShapeType="1"/>
          </p:cNvSpPr>
          <p:nvPr/>
        </p:nvSpPr>
        <p:spPr bwMode="auto">
          <a:xfrm>
            <a:off x="6841067" y="33528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3775" name="Line 91"/>
          <p:cNvSpPr>
            <a:spLocks noChangeShapeType="1"/>
          </p:cNvSpPr>
          <p:nvPr/>
        </p:nvSpPr>
        <p:spPr bwMode="auto">
          <a:xfrm>
            <a:off x="6705600" y="5791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368"/>
          <p:cNvGrpSpPr>
            <a:grpSpLocks/>
          </p:cNvGrpSpPr>
          <p:nvPr/>
        </p:nvGrpSpPr>
        <p:grpSpPr bwMode="auto">
          <a:xfrm>
            <a:off x="5621867" y="5257800"/>
            <a:ext cx="948267" cy="1066800"/>
            <a:chOff x="4128" y="3312"/>
            <a:chExt cx="672" cy="672"/>
          </a:xfrm>
        </p:grpSpPr>
        <p:grpSp>
          <p:nvGrpSpPr>
            <p:cNvPr id="15" name="Group 85"/>
            <p:cNvGrpSpPr>
              <a:grpSpLocks/>
            </p:cNvGrpSpPr>
            <p:nvPr/>
          </p:nvGrpSpPr>
          <p:grpSpPr bwMode="auto">
            <a:xfrm>
              <a:off x="4128" y="3312"/>
              <a:ext cx="672" cy="672"/>
              <a:chOff x="1104" y="2208"/>
              <a:chExt cx="1104" cy="1104"/>
            </a:xfrm>
          </p:grpSpPr>
          <p:sp>
            <p:nvSpPr>
              <p:cNvPr id="74380" name="Oval 86"/>
              <p:cNvSpPr>
                <a:spLocks noChangeArrowheads="1"/>
              </p:cNvSpPr>
              <p:nvPr/>
            </p:nvSpPr>
            <p:spPr bwMode="auto">
              <a:xfrm>
                <a:off x="1128" y="2232"/>
                <a:ext cx="1056" cy="105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381" name="Oval 87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1104" cy="110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4249" name="Oval 92"/>
            <p:cNvSpPr>
              <a:spLocks noChangeArrowheads="1"/>
            </p:cNvSpPr>
            <p:nvPr/>
          </p:nvSpPr>
          <p:spPr bwMode="auto">
            <a:xfrm>
              <a:off x="4320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50" name="Oval 111"/>
            <p:cNvSpPr>
              <a:spLocks noChangeArrowheads="1"/>
            </p:cNvSpPr>
            <p:nvPr/>
          </p:nvSpPr>
          <p:spPr bwMode="auto">
            <a:xfrm>
              <a:off x="4416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51" name="Oval 112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52" name="Oval 113"/>
            <p:cNvSpPr>
              <a:spLocks noChangeArrowheads="1"/>
            </p:cNvSpPr>
            <p:nvPr/>
          </p:nvSpPr>
          <p:spPr bwMode="auto">
            <a:xfrm>
              <a:off x="4608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53" name="Oval 114"/>
            <p:cNvSpPr>
              <a:spLocks noChangeArrowheads="1"/>
            </p:cNvSpPr>
            <p:nvPr/>
          </p:nvSpPr>
          <p:spPr bwMode="auto">
            <a:xfrm>
              <a:off x="4272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54" name="Oval 115"/>
            <p:cNvSpPr>
              <a:spLocks noChangeArrowheads="1"/>
            </p:cNvSpPr>
            <p:nvPr/>
          </p:nvSpPr>
          <p:spPr bwMode="auto">
            <a:xfrm>
              <a:off x="4368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55" name="Oval 116"/>
            <p:cNvSpPr>
              <a:spLocks noChangeArrowheads="1"/>
            </p:cNvSpPr>
            <p:nvPr/>
          </p:nvSpPr>
          <p:spPr bwMode="auto">
            <a:xfrm>
              <a:off x="4464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256" name="Oval 117"/>
            <p:cNvSpPr>
              <a:spLocks noChangeArrowheads="1"/>
            </p:cNvSpPr>
            <p:nvPr/>
          </p:nvSpPr>
          <p:spPr bwMode="auto">
            <a:xfrm>
              <a:off x="456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57" name="Oval 118"/>
            <p:cNvSpPr>
              <a:spLocks noChangeArrowheads="1"/>
            </p:cNvSpPr>
            <p:nvPr/>
          </p:nvSpPr>
          <p:spPr bwMode="auto">
            <a:xfrm>
              <a:off x="4608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58" name="Oval 119"/>
            <p:cNvSpPr>
              <a:spLocks noChangeArrowheads="1"/>
            </p:cNvSpPr>
            <p:nvPr/>
          </p:nvSpPr>
          <p:spPr bwMode="auto">
            <a:xfrm>
              <a:off x="4608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59" name="Oval 120"/>
            <p:cNvSpPr>
              <a:spLocks noChangeArrowheads="1"/>
            </p:cNvSpPr>
            <p:nvPr/>
          </p:nvSpPr>
          <p:spPr bwMode="auto">
            <a:xfrm>
              <a:off x="4416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60" name="Oval 121"/>
            <p:cNvSpPr>
              <a:spLocks noChangeArrowheads="1"/>
            </p:cNvSpPr>
            <p:nvPr/>
          </p:nvSpPr>
          <p:spPr bwMode="auto">
            <a:xfrm>
              <a:off x="4224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61" name="Oval 122"/>
            <p:cNvSpPr>
              <a:spLocks noChangeArrowheads="1"/>
            </p:cNvSpPr>
            <p:nvPr/>
          </p:nvSpPr>
          <p:spPr bwMode="auto">
            <a:xfrm>
              <a:off x="4320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62" name="Oval 123"/>
            <p:cNvSpPr>
              <a:spLocks noChangeArrowheads="1"/>
            </p:cNvSpPr>
            <p:nvPr/>
          </p:nvSpPr>
          <p:spPr bwMode="auto">
            <a:xfrm>
              <a:off x="4416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63" name="Oval 124"/>
            <p:cNvSpPr>
              <a:spLocks noChangeArrowheads="1"/>
            </p:cNvSpPr>
            <p:nvPr/>
          </p:nvSpPr>
          <p:spPr bwMode="auto">
            <a:xfrm>
              <a:off x="4560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64" name="Oval 125"/>
            <p:cNvSpPr>
              <a:spLocks noChangeArrowheads="1"/>
            </p:cNvSpPr>
            <p:nvPr/>
          </p:nvSpPr>
          <p:spPr bwMode="auto">
            <a:xfrm>
              <a:off x="4608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65" name="Oval 126"/>
            <p:cNvSpPr>
              <a:spLocks noChangeArrowheads="1"/>
            </p:cNvSpPr>
            <p:nvPr/>
          </p:nvSpPr>
          <p:spPr bwMode="auto">
            <a:xfrm>
              <a:off x="470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66" name="Oval 127"/>
            <p:cNvSpPr>
              <a:spLocks noChangeArrowheads="1"/>
            </p:cNvSpPr>
            <p:nvPr/>
          </p:nvSpPr>
          <p:spPr bwMode="auto">
            <a:xfrm>
              <a:off x="470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67" name="Oval 128"/>
            <p:cNvSpPr>
              <a:spLocks noChangeArrowheads="1"/>
            </p:cNvSpPr>
            <p:nvPr/>
          </p:nvSpPr>
          <p:spPr bwMode="auto">
            <a:xfrm>
              <a:off x="4512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68" name="Oval 129"/>
            <p:cNvSpPr>
              <a:spLocks noChangeArrowheads="1"/>
            </p:cNvSpPr>
            <p:nvPr/>
          </p:nvSpPr>
          <p:spPr bwMode="auto">
            <a:xfrm>
              <a:off x="4320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69" name="Oval 130"/>
            <p:cNvSpPr>
              <a:spLocks noChangeArrowheads="1"/>
            </p:cNvSpPr>
            <p:nvPr/>
          </p:nvSpPr>
          <p:spPr bwMode="auto">
            <a:xfrm>
              <a:off x="422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70" name="Oval 131"/>
            <p:cNvSpPr>
              <a:spLocks noChangeArrowheads="1"/>
            </p:cNvSpPr>
            <p:nvPr/>
          </p:nvSpPr>
          <p:spPr bwMode="auto">
            <a:xfrm>
              <a:off x="4512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71" name="Oval 132"/>
            <p:cNvSpPr>
              <a:spLocks noChangeArrowheads="1"/>
            </p:cNvSpPr>
            <p:nvPr/>
          </p:nvSpPr>
          <p:spPr bwMode="auto">
            <a:xfrm>
              <a:off x="4608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72" name="Oval 133"/>
            <p:cNvSpPr>
              <a:spLocks noChangeArrowheads="1"/>
            </p:cNvSpPr>
            <p:nvPr/>
          </p:nvSpPr>
          <p:spPr bwMode="auto">
            <a:xfrm>
              <a:off x="4416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73" name="Oval 134"/>
            <p:cNvSpPr>
              <a:spLocks noChangeArrowheads="1"/>
            </p:cNvSpPr>
            <p:nvPr/>
          </p:nvSpPr>
          <p:spPr bwMode="auto">
            <a:xfrm>
              <a:off x="4224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74" name="Oval 136"/>
            <p:cNvSpPr>
              <a:spLocks noChangeArrowheads="1"/>
            </p:cNvSpPr>
            <p:nvPr/>
          </p:nvSpPr>
          <p:spPr bwMode="auto">
            <a:xfrm>
              <a:off x="4464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75" name="Oval 137"/>
            <p:cNvSpPr>
              <a:spLocks noChangeArrowheads="1"/>
            </p:cNvSpPr>
            <p:nvPr/>
          </p:nvSpPr>
          <p:spPr bwMode="auto">
            <a:xfrm>
              <a:off x="4512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76" name="Oval 138"/>
            <p:cNvSpPr>
              <a:spLocks noChangeArrowheads="1"/>
            </p:cNvSpPr>
            <p:nvPr/>
          </p:nvSpPr>
          <p:spPr bwMode="auto">
            <a:xfrm>
              <a:off x="4416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77" name="Oval 139"/>
            <p:cNvSpPr>
              <a:spLocks noChangeArrowheads="1"/>
            </p:cNvSpPr>
            <p:nvPr/>
          </p:nvSpPr>
          <p:spPr bwMode="auto">
            <a:xfrm>
              <a:off x="4320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78" name="Oval 140"/>
            <p:cNvSpPr>
              <a:spLocks noChangeArrowheads="1"/>
            </p:cNvSpPr>
            <p:nvPr/>
          </p:nvSpPr>
          <p:spPr bwMode="auto">
            <a:xfrm>
              <a:off x="4368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79" name="Oval 141"/>
            <p:cNvSpPr>
              <a:spLocks noChangeArrowheads="1"/>
            </p:cNvSpPr>
            <p:nvPr/>
          </p:nvSpPr>
          <p:spPr bwMode="auto">
            <a:xfrm>
              <a:off x="4320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80" name="Oval 142"/>
            <p:cNvSpPr>
              <a:spLocks noChangeArrowheads="1"/>
            </p:cNvSpPr>
            <p:nvPr/>
          </p:nvSpPr>
          <p:spPr bwMode="auto">
            <a:xfrm>
              <a:off x="4464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81" name="Oval 143"/>
            <p:cNvSpPr>
              <a:spLocks noChangeArrowheads="1"/>
            </p:cNvSpPr>
            <p:nvPr/>
          </p:nvSpPr>
          <p:spPr bwMode="auto">
            <a:xfrm>
              <a:off x="4656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82" name="Oval 144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83" name="Oval 145"/>
            <p:cNvSpPr>
              <a:spLocks noChangeArrowheads="1"/>
            </p:cNvSpPr>
            <p:nvPr/>
          </p:nvSpPr>
          <p:spPr bwMode="auto">
            <a:xfrm>
              <a:off x="4464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84" name="Oval 146"/>
            <p:cNvSpPr>
              <a:spLocks noChangeArrowheads="1"/>
            </p:cNvSpPr>
            <p:nvPr/>
          </p:nvSpPr>
          <p:spPr bwMode="auto">
            <a:xfrm>
              <a:off x="4176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85" name="Oval 147"/>
            <p:cNvSpPr>
              <a:spLocks noChangeArrowheads="1"/>
            </p:cNvSpPr>
            <p:nvPr/>
          </p:nvSpPr>
          <p:spPr bwMode="auto">
            <a:xfrm>
              <a:off x="465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86" name="Oval 148"/>
            <p:cNvSpPr>
              <a:spLocks noChangeArrowheads="1"/>
            </p:cNvSpPr>
            <p:nvPr/>
          </p:nvSpPr>
          <p:spPr bwMode="auto">
            <a:xfrm>
              <a:off x="4560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87" name="Oval 149"/>
            <p:cNvSpPr>
              <a:spLocks noChangeArrowheads="1"/>
            </p:cNvSpPr>
            <p:nvPr/>
          </p:nvSpPr>
          <p:spPr bwMode="auto">
            <a:xfrm>
              <a:off x="4272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88" name="Oval 150"/>
            <p:cNvSpPr>
              <a:spLocks noChangeArrowheads="1"/>
            </p:cNvSpPr>
            <p:nvPr/>
          </p:nvSpPr>
          <p:spPr bwMode="auto">
            <a:xfrm>
              <a:off x="4368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89" name="Oval 151"/>
            <p:cNvSpPr>
              <a:spLocks noChangeArrowheads="1"/>
            </p:cNvSpPr>
            <p:nvPr/>
          </p:nvSpPr>
          <p:spPr bwMode="auto">
            <a:xfrm>
              <a:off x="4656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90" name="Oval 152"/>
            <p:cNvSpPr>
              <a:spLocks noChangeArrowheads="1"/>
            </p:cNvSpPr>
            <p:nvPr/>
          </p:nvSpPr>
          <p:spPr bwMode="auto">
            <a:xfrm>
              <a:off x="4704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91" name="Oval 153"/>
            <p:cNvSpPr>
              <a:spLocks noChangeArrowheads="1"/>
            </p:cNvSpPr>
            <p:nvPr/>
          </p:nvSpPr>
          <p:spPr bwMode="auto">
            <a:xfrm>
              <a:off x="4416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92" name="Oval 154"/>
            <p:cNvSpPr>
              <a:spLocks noChangeArrowheads="1"/>
            </p:cNvSpPr>
            <p:nvPr/>
          </p:nvSpPr>
          <p:spPr bwMode="auto">
            <a:xfrm>
              <a:off x="4512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93" name="Oval 155"/>
            <p:cNvSpPr>
              <a:spLocks noChangeArrowheads="1"/>
            </p:cNvSpPr>
            <p:nvPr/>
          </p:nvSpPr>
          <p:spPr bwMode="auto">
            <a:xfrm>
              <a:off x="4560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94" name="Oval 156"/>
            <p:cNvSpPr>
              <a:spLocks noChangeArrowheads="1"/>
            </p:cNvSpPr>
            <p:nvPr/>
          </p:nvSpPr>
          <p:spPr bwMode="auto">
            <a:xfrm>
              <a:off x="4176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95" name="Oval 157"/>
            <p:cNvSpPr>
              <a:spLocks noChangeArrowheads="1"/>
            </p:cNvSpPr>
            <p:nvPr/>
          </p:nvSpPr>
          <p:spPr bwMode="auto">
            <a:xfrm>
              <a:off x="446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96" name="Oval 158"/>
            <p:cNvSpPr>
              <a:spLocks noChangeArrowheads="1"/>
            </p:cNvSpPr>
            <p:nvPr/>
          </p:nvSpPr>
          <p:spPr bwMode="auto">
            <a:xfrm>
              <a:off x="465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97" name="Oval 159"/>
            <p:cNvSpPr>
              <a:spLocks noChangeArrowheads="1"/>
            </p:cNvSpPr>
            <p:nvPr/>
          </p:nvSpPr>
          <p:spPr bwMode="auto">
            <a:xfrm>
              <a:off x="4560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98" name="Oval 160"/>
            <p:cNvSpPr>
              <a:spLocks noChangeArrowheads="1"/>
            </p:cNvSpPr>
            <p:nvPr/>
          </p:nvSpPr>
          <p:spPr bwMode="auto">
            <a:xfrm>
              <a:off x="4464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99" name="Oval 161"/>
            <p:cNvSpPr>
              <a:spLocks noChangeArrowheads="1"/>
            </p:cNvSpPr>
            <p:nvPr/>
          </p:nvSpPr>
          <p:spPr bwMode="auto">
            <a:xfrm>
              <a:off x="4272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300" name="Oval 162"/>
            <p:cNvSpPr>
              <a:spLocks noChangeArrowheads="1"/>
            </p:cNvSpPr>
            <p:nvPr/>
          </p:nvSpPr>
          <p:spPr bwMode="auto">
            <a:xfrm>
              <a:off x="4512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301" name="Oval 163"/>
            <p:cNvSpPr>
              <a:spLocks noChangeArrowheads="1"/>
            </p:cNvSpPr>
            <p:nvPr/>
          </p:nvSpPr>
          <p:spPr bwMode="auto">
            <a:xfrm>
              <a:off x="4416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302" name="Oval 164"/>
            <p:cNvSpPr>
              <a:spLocks noChangeArrowheads="1"/>
            </p:cNvSpPr>
            <p:nvPr/>
          </p:nvSpPr>
          <p:spPr bwMode="auto">
            <a:xfrm>
              <a:off x="4656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303" name="Oval 165"/>
            <p:cNvSpPr>
              <a:spLocks noChangeArrowheads="1"/>
            </p:cNvSpPr>
            <p:nvPr/>
          </p:nvSpPr>
          <p:spPr bwMode="auto">
            <a:xfrm>
              <a:off x="4560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304" name="Oval 166"/>
            <p:cNvSpPr>
              <a:spLocks noChangeArrowheads="1"/>
            </p:cNvSpPr>
            <p:nvPr/>
          </p:nvSpPr>
          <p:spPr bwMode="auto">
            <a:xfrm>
              <a:off x="441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305" name="Oval 167"/>
            <p:cNvSpPr>
              <a:spLocks noChangeArrowheads="1"/>
            </p:cNvSpPr>
            <p:nvPr/>
          </p:nvSpPr>
          <p:spPr bwMode="auto">
            <a:xfrm>
              <a:off x="432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306" name="Oval 291"/>
            <p:cNvSpPr>
              <a:spLocks noChangeArrowheads="1"/>
            </p:cNvSpPr>
            <p:nvPr/>
          </p:nvSpPr>
          <p:spPr bwMode="auto">
            <a:xfrm>
              <a:off x="4272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07" name="Oval 292"/>
            <p:cNvSpPr>
              <a:spLocks noChangeArrowheads="1"/>
            </p:cNvSpPr>
            <p:nvPr/>
          </p:nvSpPr>
          <p:spPr bwMode="auto">
            <a:xfrm>
              <a:off x="4368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08" name="Oval 293"/>
            <p:cNvSpPr>
              <a:spLocks noChangeArrowheads="1"/>
            </p:cNvSpPr>
            <p:nvPr/>
          </p:nvSpPr>
          <p:spPr bwMode="auto">
            <a:xfrm>
              <a:off x="4368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09" name="Oval 294"/>
            <p:cNvSpPr>
              <a:spLocks noChangeArrowheads="1"/>
            </p:cNvSpPr>
            <p:nvPr/>
          </p:nvSpPr>
          <p:spPr bwMode="auto">
            <a:xfrm>
              <a:off x="427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10" name="Oval 295"/>
            <p:cNvSpPr>
              <a:spLocks noChangeArrowheads="1"/>
            </p:cNvSpPr>
            <p:nvPr/>
          </p:nvSpPr>
          <p:spPr bwMode="auto">
            <a:xfrm>
              <a:off x="4704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11" name="Oval 296"/>
            <p:cNvSpPr>
              <a:spLocks noChangeArrowheads="1"/>
            </p:cNvSpPr>
            <p:nvPr/>
          </p:nvSpPr>
          <p:spPr bwMode="auto">
            <a:xfrm>
              <a:off x="4272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12" name="Oval 297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13" name="Oval 298"/>
            <p:cNvSpPr>
              <a:spLocks noChangeArrowheads="1"/>
            </p:cNvSpPr>
            <p:nvPr/>
          </p:nvSpPr>
          <p:spPr bwMode="auto">
            <a:xfrm>
              <a:off x="4512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14" name="Oval 299"/>
            <p:cNvSpPr>
              <a:spLocks noChangeArrowheads="1"/>
            </p:cNvSpPr>
            <p:nvPr/>
          </p:nvSpPr>
          <p:spPr bwMode="auto">
            <a:xfrm>
              <a:off x="4560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15" name="Oval 300"/>
            <p:cNvSpPr>
              <a:spLocks noChangeArrowheads="1"/>
            </p:cNvSpPr>
            <p:nvPr/>
          </p:nvSpPr>
          <p:spPr bwMode="auto">
            <a:xfrm>
              <a:off x="4608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16" name="Oval 301"/>
            <p:cNvSpPr>
              <a:spLocks noChangeArrowheads="1"/>
            </p:cNvSpPr>
            <p:nvPr/>
          </p:nvSpPr>
          <p:spPr bwMode="auto">
            <a:xfrm>
              <a:off x="4608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17" name="Oval 302"/>
            <p:cNvSpPr>
              <a:spLocks noChangeArrowheads="1"/>
            </p:cNvSpPr>
            <p:nvPr/>
          </p:nvSpPr>
          <p:spPr bwMode="auto">
            <a:xfrm>
              <a:off x="4224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18" name="Oval 303"/>
            <p:cNvSpPr>
              <a:spLocks noChangeArrowheads="1"/>
            </p:cNvSpPr>
            <p:nvPr/>
          </p:nvSpPr>
          <p:spPr bwMode="auto">
            <a:xfrm>
              <a:off x="4608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19" name="Oval 304"/>
            <p:cNvSpPr>
              <a:spLocks noChangeArrowheads="1"/>
            </p:cNvSpPr>
            <p:nvPr/>
          </p:nvSpPr>
          <p:spPr bwMode="auto">
            <a:xfrm>
              <a:off x="4368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20" name="Oval 305"/>
            <p:cNvSpPr>
              <a:spLocks noChangeArrowheads="1"/>
            </p:cNvSpPr>
            <p:nvPr/>
          </p:nvSpPr>
          <p:spPr bwMode="auto">
            <a:xfrm>
              <a:off x="4368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21" name="Oval 306"/>
            <p:cNvSpPr>
              <a:spLocks noChangeArrowheads="1"/>
            </p:cNvSpPr>
            <p:nvPr/>
          </p:nvSpPr>
          <p:spPr bwMode="auto">
            <a:xfrm>
              <a:off x="4416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22" name="Oval 307"/>
            <p:cNvSpPr>
              <a:spLocks noChangeArrowheads="1"/>
            </p:cNvSpPr>
            <p:nvPr/>
          </p:nvSpPr>
          <p:spPr bwMode="auto">
            <a:xfrm>
              <a:off x="4704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23" name="Oval 308"/>
            <p:cNvSpPr>
              <a:spLocks noChangeArrowheads="1"/>
            </p:cNvSpPr>
            <p:nvPr/>
          </p:nvSpPr>
          <p:spPr bwMode="auto">
            <a:xfrm>
              <a:off x="4608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24" name="Oval 309"/>
            <p:cNvSpPr>
              <a:spLocks noChangeArrowheads="1"/>
            </p:cNvSpPr>
            <p:nvPr/>
          </p:nvSpPr>
          <p:spPr bwMode="auto">
            <a:xfrm>
              <a:off x="4656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25" name="Oval 310"/>
            <p:cNvSpPr>
              <a:spLocks noChangeArrowheads="1"/>
            </p:cNvSpPr>
            <p:nvPr/>
          </p:nvSpPr>
          <p:spPr bwMode="auto">
            <a:xfrm>
              <a:off x="4416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26" name="Oval 311"/>
            <p:cNvSpPr>
              <a:spLocks noChangeArrowheads="1"/>
            </p:cNvSpPr>
            <p:nvPr/>
          </p:nvSpPr>
          <p:spPr bwMode="auto">
            <a:xfrm>
              <a:off x="446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27" name="Oval 312"/>
            <p:cNvSpPr>
              <a:spLocks noChangeArrowheads="1"/>
            </p:cNvSpPr>
            <p:nvPr/>
          </p:nvSpPr>
          <p:spPr bwMode="auto">
            <a:xfrm>
              <a:off x="4368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28" name="Oval 313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29" name="Oval 314"/>
            <p:cNvSpPr>
              <a:spLocks noChangeArrowheads="1"/>
            </p:cNvSpPr>
            <p:nvPr/>
          </p:nvSpPr>
          <p:spPr bwMode="auto">
            <a:xfrm>
              <a:off x="4560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30" name="Oval 315"/>
            <p:cNvSpPr>
              <a:spLocks noChangeArrowheads="1"/>
            </p:cNvSpPr>
            <p:nvPr/>
          </p:nvSpPr>
          <p:spPr bwMode="auto">
            <a:xfrm>
              <a:off x="4608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31" name="Oval 316"/>
            <p:cNvSpPr>
              <a:spLocks noChangeArrowheads="1"/>
            </p:cNvSpPr>
            <p:nvPr/>
          </p:nvSpPr>
          <p:spPr bwMode="auto">
            <a:xfrm>
              <a:off x="4656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32" name="Oval 317"/>
            <p:cNvSpPr>
              <a:spLocks noChangeArrowheads="1"/>
            </p:cNvSpPr>
            <p:nvPr/>
          </p:nvSpPr>
          <p:spPr bwMode="auto">
            <a:xfrm>
              <a:off x="4512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33" name="Oval 318"/>
            <p:cNvSpPr>
              <a:spLocks noChangeArrowheads="1"/>
            </p:cNvSpPr>
            <p:nvPr/>
          </p:nvSpPr>
          <p:spPr bwMode="auto">
            <a:xfrm>
              <a:off x="446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34" name="Oval 319"/>
            <p:cNvSpPr>
              <a:spLocks noChangeArrowheads="1"/>
            </p:cNvSpPr>
            <p:nvPr/>
          </p:nvSpPr>
          <p:spPr bwMode="auto">
            <a:xfrm>
              <a:off x="4560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35" name="Oval 320"/>
            <p:cNvSpPr>
              <a:spLocks noChangeArrowheads="1"/>
            </p:cNvSpPr>
            <p:nvPr/>
          </p:nvSpPr>
          <p:spPr bwMode="auto">
            <a:xfrm>
              <a:off x="470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36" name="Oval 321"/>
            <p:cNvSpPr>
              <a:spLocks noChangeArrowheads="1"/>
            </p:cNvSpPr>
            <p:nvPr/>
          </p:nvSpPr>
          <p:spPr bwMode="auto">
            <a:xfrm>
              <a:off x="441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37" name="Oval 322"/>
            <p:cNvSpPr>
              <a:spLocks noChangeArrowheads="1"/>
            </p:cNvSpPr>
            <p:nvPr/>
          </p:nvSpPr>
          <p:spPr bwMode="auto">
            <a:xfrm>
              <a:off x="4320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38" name="Oval 323"/>
            <p:cNvSpPr>
              <a:spLocks noChangeArrowheads="1"/>
            </p:cNvSpPr>
            <p:nvPr/>
          </p:nvSpPr>
          <p:spPr bwMode="auto">
            <a:xfrm>
              <a:off x="4320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39" name="Oval 324"/>
            <p:cNvSpPr>
              <a:spLocks noChangeArrowheads="1"/>
            </p:cNvSpPr>
            <p:nvPr/>
          </p:nvSpPr>
          <p:spPr bwMode="auto">
            <a:xfrm>
              <a:off x="4272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40" name="Oval 325"/>
            <p:cNvSpPr>
              <a:spLocks noChangeArrowheads="1"/>
            </p:cNvSpPr>
            <p:nvPr/>
          </p:nvSpPr>
          <p:spPr bwMode="auto">
            <a:xfrm>
              <a:off x="422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41" name="Oval 326"/>
            <p:cNvSpPr>
              <a:spLocks noChangeArrowheads="1"/>
            </p:cNvSpPr>
            <p:nvPr/>
          </p:nvSpPr>
          <p:spPr bwMode="auto">
            <a:xfrm>
              <a:off x="417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42" name="Oval 327"/>
            <p:cNvSpPr>
              <a:spLocks noChangeArrowheads="1"/>
            </p:cNvSpPr>
            <p:nvPr/>
          </p:nvSpPr>
          <p:spPr bwMode="auto">
            <a:xfrm>
              <a:off x="422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43" name="Oval 328"/>
            <p:cNvSpPr>
              <a:spLocks noChangeArrowheads="1"/>
            </p:cNvSpPr>
            <p:nvPr/>
          </p:nvSpPr>
          <p:spPr bwMode="auto">
            <a:xfrm>
              <a:off x="4512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44" name="Oval 329"/>
            <p:cNvSpPr>
              <a:spLocks noChangeArrowheads="1"/>
            </p:cNvSpPr>
            <p:nvPr/>
          </p:nvSpPr>
          <p:spPr bwMode="auto">
            <a:xfrm>
              <a:off x="4464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45" name="Oval 330"/>
            <p:cNvSpPr>
              <a:spLocks noChangeArrowheads="1"/>
            </p:cNvSpPr>
            <p:nvPr/>
          </p:nvSpPr>
          <p:spPr bwMode="auto">
            <a:xfrm>
              <a:off x="4608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46" name="Oval 331"/>
            <p:cNvSpPr>
              <a:spLocks noChangeArrowheads="1"/>
            </p:cNvSpPr>
            <p:nvPr/>
          </p:nvSpPr>
          <p:spPr bwMode="auto">
            <a:xfrm>
              <a:off x="4512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47" name="Oval 332"/>
            <p:cNvSpPr>
              <a:spLocks noChangeArrowheads="1"/>
            </p:cNvSpPr>
            <p:nvPr/>
          </p:nvSpPr>
          <p:spPr bwMode="auto">
            <a:xfrm>
              <a:off x="4464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48" name="Oval 333"/>
            <p:cNvSpPr>
              <a:spLocks noChangeArrowheads="1"/>
            </p:cNvSpPr>
            <p:nvPr/>
          </p:nvSpPr>
          <p:spPr bwMode="auto">
            <a:xfrm>
              <a:off x="4368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49" name="Oval 334"/>
            <p:cNvSpPr>
              <a:spLocks noChangeArrowheads="1"/>
            </p:cNvSpPr>
            <p:nvPr/>
          </p:nvSpPr>
          <p:spPr bwMode="auto">
            <a:xfrm>
              <a:off x="4368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50" name="Oval 335"/>
            <p:cNvSpPr>
              <a:spLocks noChangeArrowheads="1"/>
            </p:cNvSpPr>
            <p:nvPr/>
          </p:nvSpPr>
          <p:spPr bwMode="auto">
            <a:xfrm>
              <a:off x="4560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51" name="Oval 336"/>
            <p:cNvSpPr>
              <a:spLocks noChangeArrowheads="1"/>
            </p:cNvSpPr>
            <p:nvPr/>
          </p:nvSpPr>
          <p:spPr bwMode="auto">
            <a:xfrm>
              <a:off x="4656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52" name="Oval 337"/>
            <p:cNvSpPr>
              <a:spLocks noChangeArrowheads="1"/>
            </p:cNvSpPr>
            <p:nvPr/>
          </p:nvSpPr>
          <p:spPr bwMode="auto">
            <a:xfrm>
              <a:off x="4560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53" name="Oval 338"/>
            <p:cNvSpPr>
              <a:spLocks noChangeArrowheads="1"/>
            </p:cNvSpPr>
            <p:nvPr/>
          </p:nvSpPr>
          <p:spPr bwMode="auto">
            <a:xfrm>
              <a:off x="4320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54" name="Oval 339"/>
            <p:cNvSpPr>
              <a:spLocks noChangeArrowheads="1"/>
            </p:cNvSpPr>
            <p:nvPr/>
          </p:nvSpPr>
          <p:spPr bwMode="auto">
            <a:xfrm>
              <a:off x="4272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55" name="Oval 340"/>
            <p:cNvSpPr>
              <a:spLocks noChangeArrowheads="1"/>
            </p:cNvSpPr>
            <p:nvPr/>
          </p:nvSpPr>
          <p:spPr bwMode="auto">
            <a:xfrm>
              <a:off x="4224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56" name="Oval 341"/>
            <p:cNvSpPr>
              <a:spLocks noChangeArrowheads="1"/>
            </p:cNvSpPr>
            <p:nvPr/>
          </p:nvSpPr>
          <p:spPr bwMode="auto">
            <a:xfrm>
              <a:off x="417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57" name="Oval 342"/>
            <p:cNvSpPr>
              <a:spLocks noChangeArrowheads="1"/>
            </p:cNvSpPr>
            <p:nvPr/>
          </p:nvSpPr>
          <p:spPr bwMode="auto">
            <a:xfrm>
              <a:off x="4320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58" name="Oval 343"/>
            <p:cNvSpPr>
              <a:spLocks noChangeArrowheads="1"/>
            </p:cNvSpPr>
            <p:nvPr/>
          </p:nvSpPr>
          <p:spPr bwMode="auto">
            <a:xfrm>
              <a:off x="4512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59" name="Oval 344"/>
            <p:cNvSpPr>
              <a:spLocks noChangeArrowheads="1"/>
            </p:cNvSpPr>
            <p:nvPr/>
          </p:nvSpPr>
          <p:spPr bwMode="auto">
            <a:xfrm>
              <a:off x="432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60" name="Oval 345"/>
            <p:cNvSpPr>
              <a:spLocks noChangeArrowheads="1"/>
            </p:cNvSpPr>
            <p:nvPr/>
          </p:nvSpPr>
          <p:spPr bwMode="auto">
            <a:xfrm>
              <a:off x="4368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61" name="Oval 346"/>
            <p:cNvSpPr>
              <a:spLocks noChangeArrowheads="1"/>
            </p:cNvSpPr>
            <p:nvPr/>
          </p:nvSpPr>
          <p:spPr bwMode="auto">
            <a:xfrm>
              <a:off x="4656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62" name="Oval 347"/>
            <p:cNvSpPr>
              <a:spLocks noChangeArrowheads="1"/>
            </p:cNvSpPr>
            <p:nvPr/>
          </p:nvSpPr>
          <p:spPr bwMode="auto">
            <a:xfrm>
              <a:off x="4560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63" name="Oval 348"/>
            <p:cNvSpPr>
              <a:spLocks noChangeArrowheads="1"/>
            </p:cNvSpPr>
            <p:nvPr/>
          </p:nvSpPr>
          <p:spPr bwMode="auto">
            <a:xfrm>
              <a:off x="4464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64" name="Oval 349"/>
            <p:cNvSpPr>
              <a:spLocks noChangeArrowheads="1"/>
            </p:cNvSpPr>
            <p:nvPr/>
          </p:nvSpPr>
          <p:spPr bwMode="auto">
            <a:xfrm>
              <a:off x="4512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65" name="Oval 350"/>
            <p:cNvSpPr>
              <a:spLocks noChangeArrowheads="1"/>
            </p:cNvSpPr>
            <p:nvPr/>
          </p:nvSpPr>
          <p:spPr bwMode="auto">
            <a:xfrm>
              <a:off x="4320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66" name="Oval 351"/>
            <p:cNvSpPr>
              <a:spLocks noChangeArrowheads="1"/>
            </p:cNvSpPr>
            <p:nvPr/>
          </p:nvSpPr>
          <p:spPr bwMode="auto">
            <a:xfrm>
              <a:off x="4272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67" name="Oval 352"/>
            <p:cNvSpPr>
              <a:spLocks noChangeArrowheads="1"/>
            </p:cNvSpPr>
            <p:nvPr/>
          </p:nvSpPr>
          <p:spPr bwMode="auto">
            <a:xfrm>
              <a:off x="4176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68" name="Oval 353"/>
            <p:cNvSpPr>
              <a:spLocks noChangeArrowheads="1"/>
            </p:cNvSpPr>
            <p:nvPr/>
          </p:nvSpPr>
          <p:spPr bwMode="auto">
            <a:xfrm>
              <a:off x="4176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69" name="Oval 354"/>
            <p:cNvSpPr>
              <a:spLocks noChangeArrowheads="1"/>
            </p:cNvSpPr>
            <p:nvPr/>
          </p:nvSpPr>
          <p:spPr bwMode="auto">
            <a:xfrm>
              <a:off x="4416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70" name="Oval 355"/>
            <p:cNvSpPr>
              <a:spLocks noChangeArrowheads="1"/>
            </p:cNvSpPr>
            <p:nvPr/>
          </p:nvSpPr>
          <p:spPr bwMode="auto">
            <a:xfrm>
              <a:off x="4464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71" name="Oval 356"/>
            <p:cNvSpPr>
              <a:spLocks noChangeArrowheads="1"/>
            </p:cNvSpPr>
            <p:nvPr/>
          </p:nvSpPr>
          <p:spPr bwMode="auto">
            <a:xfrm>
              <a:off x="4512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72" name="Oval 357"/>
            <p:cNvSpPr>
              <a:spLocks noChangeArrowheads="1"/>
            </p:cNvSpPr>
            <p:nvPr/>
          </p:nvSpPr>
          <p:spPr bwMode="auto">
            <a:xfrm>
              <a:off x="4560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73" name="Oval 358"/>
            <p:cNvSpPr>
              <a:spLocks noChangeArrowheads="1"/>
            </p:cNvSpPr>
            <p:nvPr/>
          </p:nvSpPr>
          <p:spPr bwMode="auto">
            <a:xfrm>
              <a:off x="4368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74" name="Oval 359"/>
            <p:cNvSpPr>
              <a:spLocks noChangeArrowheads="1"/>
            </p:cNvSpPr>
            <p:nvPr/>
          </p:nvSpPr>
          <p:spPr bwMode="auto">
            <a:xfrm>
              <a:off x="4224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75" name="Oval 360"/>
            <p:cNvSpPr>
              <a:spLocks noChangeArrowheads="1"/>
            </p:cNvSpPr>
            <p:nvPr/>
          </p:nvSpPr>
          <p:spPr bwMode="auto">
            <a:xfrm>
              <a:off x="4272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76" name="Oval 361"/>
            <p:cNvSpPr>
              <a:spLocks noChangeArrowheads="1"/>
            </p:cNvSpPr>
            <p:nvPr/>
          </p:nvSpPr>
          <p:spPr bwMode="auto">
            <a:xfrm>
              <a:off x="4320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77" name="Oval 362"/>
            <p:cNvSpPr>
              <a:spLocks noChangeArrowheads="1"/>
            </p:cNvSpPr>
            <p:nvPr/>
          </p:nvSpPr>
          <p:spPr bwMode="auto">
            <a:xfrm>
              <a:off x="4752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78" name="Oval 363"/>
            <p:cNvSpPr>
              <a:spLocks noChangeArrowheads="1"/>
            </p:cNvSpPr>
            <p:nvPr/>
          </p:nvSpPr>
          <p:spPr bwMode="auto">
            <a:xfrm>
              <a:off x="475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379" name="Oval 364"/>
            <p:cNvSpPr>
              <a:spLocks noChangeArrowheads="1"/>
            </p:cNvSpPr>
            <p:nvPr/>
          </p:nvSpPr>
          <p:spPr bwMode="auto">
            <a:xfrm>
              <a:off x="470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16" name="Group 643"/>
          <p:cNvGrpSpPr>
            <a:grpSpLocks/>
          </p:cNvGrpSpPr>
          <p:nvPr/>
        </p:nvGrpSpPr>
        <p:grpSpPr bwMode="auto">
          <a:xfrm>
            <a:off x="7653867" y="5283200"/>
            <a:ext cx="948267" cy="1066800"/>
            <a:chOff x="5568" y="3408"/>
            <a:chExt cx="672" cy="672"/>
          </a:xfrm>
        </p:grpSpPr>
        <p:grpSp>
          <p:nvGrpSpPr>
            <p:cNvPr id="17" name="Group 170"/>
            <p:cNvGrpSpPr>
              <a:grpSpLocks/>
            </p:cNvGrpSpPr>
            <p:nvPr/>
          </p:nvGrpSpPr>
          <p:grpSpPr bwMode="auto">
            <a:xfrm>
              <a:off x="5568" y="3408"/>
              <a:ext cx="672" cy="672"/>
              <a:chOff x="1104" y="2208"/>
              <a:chExt cx="1104" cy="1104"/>
            </a:xfrm>
          </p:grpSpPr>
          <p:sp>
            <p:nvSpPr>
              <p:cNvPr id="74246" name="Oval 171"/>
              <p:cNvSpPr>
                <a:spLocks noChangeArrowheads="1"/>
              </p:cNvSpPr>
              <p:nvPr/>
            </p:nvSpPr>
            <p:spPr bwMode="auto">
              <a:xfrm>
                <a:off x="1128" y="2232"/>
                <a:ext cx="1056" cy="105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247" name="Oval 172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1104" cy="110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4186" name="Oval 173"/>
            <p:cNvSpPr>
              <a:spLocks noChangeArrowheads="1"/>
            </p:cNvSpPr>
            <p:nvPr/>
          </p:nvSpPr>
          <p:spPr bwMode="auto">
            <a:xfrm>
              <a:off x="576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87" name="Oval 174"/>
            <p:cNvSpPr>
              <a:spLocks noChangeArrowheads="1"/>
            </p:cNvSpPr>
            <p:nvPr/>
          </p:nvSpPr>
          <p:spPr bwMode="auto">
            <a:xfrm>
              <a:off x="585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88" name="Oval 175"/>
            <p:cNvSpPr>
              <a:spLocks noChangeArrowheads="1"/>
            </p:cNvSpPr>
            <p:nvPr/>
          </p:nvSpPr>
          <p:spPr bwMode="auto">
            <a:xfrm>
              <a:off x="5952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89" name="Oval 176"/>
            <p:cNvSpPr>
              <a:spLocks noChangeArrowheads="1"/>
            </p:cNvSpPr>
            <p:nvPr/>
          </p:nvSpPr>
          <p:spPr bwMode="auto">
            <a:xfrm>
              <a:off x="6048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90" name="Oval 177"/>
            <p:cNvSpPr>
              <a:spLocks noChangeArrowheads="1"/>
            </p:cNvSpPr>
            <p:nvPr/>
          </p:nvSpPr>
          <p:spPr bwMode="auto">
            <a:xfrm>
              <a:off x="57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91" name="Oval 178"/>
            <p:cNvSpPr>
              <a:spLocks noChangeArrowheads="1"/>
            </p:cNvSpPr>
            <p:nvPr/>
          </p:nvSpPr>
          <p:spPr bwMode="auto">
            <a:xfrm>
              <a:off x="5808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92" name="Oval 179"/>
            <p:cNvSpPr>
              <a:spLocks noChangeArrowheads="1"/>
            </p:cNvSpPr>
            <p:nvPr/>
          </p:nvSpPr>
          <p:spPr bwMode="auto">
            <a:xfrm>
              <a:off x="5904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93" name="Oval 180"/>
            <p:cNvSpPr>
              <a:spLocks noChangeArrowheads="1"/>
            </p:cNvSpPr>
            <p:nvPr/>
          </p:nvSpPr>
          <p:spPr bwMode="auto">
            <a:xfrm>
              <a:off x="6000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94" name="Oval 181"/>
            <p:cNvSpPr>
              <a:spLocks noChangeArrowheads="1"/>
            </p:cNvSpPr>
            <p:nvPr/>
          </p:nvSpPr>
          <p:spPr bwMode="auto">
            <a:xfrm>
              <a:off x="6048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95" name="Oval 182"/>
            <p:cNvSpPr>
              <a:spLocks noChangeArrowheads="1"/>
            </p:cNvSpPr>
            <p:nvPr/>
          </p:nvSpPr>
          <p:spPr bwMode="auto">
            <a:xfrm>
              <a:off x="6048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96" name="Oval 183"/>
            <p:cNvSpPr>
              <a:spLocks noChangeArrowheads="1"/>
            </p:cNvSpPr>
            <p:nvPr/>
          </p:nvSpPr>
          <p:spPr bwMode="auto">
            <a:xfrm>
              <a:off x="5856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97" name="Oval 184"/>
            <p:cNvSpPr>
              <a:spLocks noChangeArrowheads="1"/>
            </p:cNvSpPr>
            <p:nvPr/>
          </p:nvSpPr>
          <p:spPr bwMode="auto">
            <a:xfrm>
              <a:off x="566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98" name="Oval 185"/>
            <p:cNvSpPr>
              <a:spLocks noChangeArrowheads="1"/>
            </p:cNvSpPr>
            <p:nvPr/>
          </p:nvSpPr>
          <p:spPr bwMode="auto">
            <a:xfrm>
              <a:off x="5760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99" name="Oval 186"/>
            <p:cNvSpPr>
              <a:spLocks noChangeArrowheads="1"/>
            </p:cNvSpPr>
            <p:nvPr/>
          </p:nvSpPr>
          <p:spPr bwMode="auto">
            <a:xfrm>
              <a:off x="5856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00" name="Oval 187"/>
            <p:cNvSpPr>
              <a:spLocks noChangeArrowheads="1"/>
            </p:cNvSpPr>
            <p:nvPr/>
          </p:nvSpPr>
          <p:spPr bwMode="auto">
            <a:xfrm>
              <a:off x="6000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01" name="Oval 188"/>
            <p:cNvSpPr>
              <a:spLocks noChangeArrowheads="1"/>
            </p:cNvSpPr>
            <p:nvPr/>
          </p:nvSpPr>
          <p:spPr bwMode="auto">
            <a:xfrm>
              <a:off x="6048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02" name="Oval 189"/>
            <p:cNvSpPr>
              <a:spLocks noChangeArrowheads="1"/>
            </p:cNvSpPr>
            <p:nvPr/>
          </p:nvSpPr>
          <p:spPr bwMode="auto">
            <a:xfrm>
              <a:off x="614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03" name="Oval 190"/>
            <p:cNvSpPr>
              <a:spLocks noChangeArrowheads="1"/>
            </p:cNvSpPr>
            <p:nvPr/>
          </p:nvSpPr>
          <p:spPr bwMode="auto">
            <a:xfrm>
              <a:off x="6144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04" name="Oval 191"/>
            <p:cNvSpPr>
              <a:spLocks noChangeArrowheads="1"/>
            </p:cNvSpPr>
            <p:nvPr/>
          </p:nvSpPr>
          <p:spPr bwMode="auto">
            <a:xfrm>
              <a:off x="5952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05" name="Oval 192"/>
            <p:cNvSpPr>
              <a:spLocks noChangeArrowheads="1"/>
            </p:cNvSpPr>
            <p:nvPr/>
          </p:nvSpPr>
          <p:spPr bwMode="auto">
            <a:xfrm>
              <a:off x="5760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06" name="Oval 193"/>
            <p:cNvSpPr>
              <a:spLocks noChangeArrowheads="1"/>
            </p:cNvSpPr>
            <p:nvPr/>
          </p:nvSpPr>
          <p:spPr bwMode="auto">
            <a:xfrm>
              <a:off x="5664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07" name="Oval 194"/>
            <p:cNvSpPr>
              <a:spLocks noChangeArrowheads="1"/>
            </p:cNvSpPr>
            <p:nvPr/>
          </p:nvSpPr>
          <p:spPr bwMode="auto">
            <a:xfrm>
              <a:off x="5952" y="398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08" name="Oval 195"/>
            <p:cNvSpPr>
              <a:spLocks noChangeArrowheads="1"/>
            </p:cNvSpPr>
            <p:nvPr/>
          </p:nvSpPr>
          <p:spPr bwMode="auto">
            <a:xfrm>
              <a:off x="6048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09" name="Oval 196"/>
            <p:cNvSpPr>
              <a:spLocks noChangeArrowheads="1"/>
            </p:cNvSpPr>
            <p:nvPr/>
          </p:nvSpPr>
          <p:spPr bwMode="auto">
            <a:xfrm>
              <a:off x="5856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10" name="Oval 197"/>
            <p:cNvSpPr>
              <a:spLocks noChangeArrowheads="1"/>
            </p:cNvSpPr>
            <p:nvPr/>
          </p:nvSpPr>
          <p:spPr bwMode="auto">
            <a:xfrm>
              <a:off x="566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11" name="Oval 198"/>
            <p:cNvSpPr>
              <a:spLocks noChangeArrowheads="1"/>
            </p:cNvSpPr>
            <p:nvPr/>
          </p:nvSpPr>
          <p:spPr bwMode="auto">
            <a:xfrm>
              <a:off x="5904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12" name="Oval 199"/>
            <p:cNvSpPr>
              <a:spLocks noChangeArrowheads="1"/>
            </p:cNvSpPr>
            <p:nvPr/>
          </p:nvSpPr>
          <p:spPr bwMode="auto">
            <a:xfrm>
              <a:off x="5952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13" name="Oval 200"/>
            <p:cNvSpPr>
              <a:spLocks noChangeArrowheads="1"/>
            </p:cNvSpPr>
            <p:nvPr/>
          </p:nvSpPr>
          <p:spPr bwMode="auto">
            <a:xfrm>
              <a:off x="5856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14" name="Oval 201"/>
            <p:cNvSpPr>
              <a:spLocks noChangeArrowheads="1"/>
            </p:cNvSpPr>
            <p:nvPr/>
          </p:nvSpPr>
          <p:spPr bwMode="auto">
            <a:xfrm>
              <a:off x="5760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15" name="Oval 202"/>
            <p:cNvSpPr>
              <a:spLocks noChangeArrowheads="1"/>
            </p:cNvSpPr>
            <p:nvPr/>
          </p:nvSpPr>
          <p:spPr bwMode="auto">
            <a:xfrm>
              <a:off x="5808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16" name="Oval 203"/>
            <p:cNvSpPr>
              <a:spLocks noChangeArrowheads="1"/>
            </p:cNvSpPr>
            <p:nvPr/>
          </p:nvSpPr>
          <p:spPr bwMode="auto">
            <a:xfrm>
              <a:off x="5760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17" name="Oval 204"/>
            <p:cNvSpPr>
              <a:spLocks noChangeArrowheads="1"/>
            </p:cNvSpPr>
            <p:nvPr/>
          </p:nvSpPr>
          <p:spPr bwMode="auto">
            <a:xfrm>
              <a:off x="5904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18" name="Oval 205"/>
            <p:cNvSpPr>
              <a:spLocks noChangeArrowheads="1"/>
            </p:cNvSpPr>
            <p:nvPr/>
          </p:nvSpPr>
          <p:spPr bwMode="auto">
            <a:xfrm>
              <a:off x="609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19" name="Oval 206"/>
            <p:cNvSpPr>
              <a:spLocks noChangeArrowheads="1"/>
            </p:cNvSpPr>
            <p:nvPr/>
          </p:nvSpPr>
          <p:spPr bwMode="auto">
            <a:xfrm>
              <a:off x="5952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20" name="Oval 207"/>
            <p:cNvSpPr>
              <a:spLocks noChangeArrowheads="1"/>
            </p:cNvSpPr>
            <p:nvPr/>
          </p:nvSpPr>
          <p:spPr bwMode="auto">
            <a:xfrm>
              <a:off x="590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21" name="Oval 208"/>
            <p:cNvSpPr>
              <a:spLocks noChangeArrowheads="1"/>
            </p:cNvSpPr>
            <p:nvPr/>
          </p:nvSpPr>
          <p:spPr bwMode="auto">
            <a:xfrm>
              <a:off x="5616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22" name="Oval 209"/>
            <p:cNvSpPr>
              <a:spLocks noChangeArrowheads="1"/>
            </p:cNvSpPr>
            <p:nvPr/>
          </p:nvSpPr>
          <p:spPr bwMode="auto">
            <a:xfrm>
              <a:off x="609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23" name="Oval 210"/>
            <p:cNvSpPr>
              <a:spLocks noChangeArrowheads="1"/>
            </p:cNvSpPr>
            <p:nvPr/>
          </p:nvSpPr>
          <p:spPr bwMode="auto">
            <a:xfrm>
              <a:off x="6000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24" name="Oval 211"/>
            <p:cNvSpPr>
              <a:spLocks noChangeArrowheads="1"/>
            </p:cNvSpPr>
            <p:nvPr/>
          </p:nvSpPr>
          <p:spPr bwMode="auto">
            <a:xfrm>
              <a:off x="5712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25" name="Oval 212"/>
            <p:cNvSpPr>
              <a:spLocks noChangeArrowheads="1"/>
            </p:cNvSpPr>
            <p:nvPr/>
          </p:nvSpPr>
          <p:spPr bwMode="auto">
            <a:xfrm>
              <a:off x="5808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26" name="Oval 213"/>
            <p:cNvSpPr>
              <a:spLocks noChangeArrowheads="1"/>
            </p:cNvSpPr>
            <p:nvPr/>
          </p:nvSpPr>
          <p:spPr bwMode="auto">
            <a:xfrm>
              <a:off x="6096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27" name="Oval 214"/>
            <p:cNvSpPr>
              <a:spLocks noChangeArrowheads="1"/>
            </p:cNvSpPr>
            <p:nvPr/>
          </p:nvSpPr>
          <p:spPr bwMode="auto">
            <a:xfrm>
              <a:off x="614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28" name="Oval 215"/>
            <p:cNvSpPr>
              <a:spLocks noChangeArrowheads="1"/>
            </p:cNvSpPr>
            <p:nvPr/>
          </p:nvSpPr>
          <p:spPr bwMode="auto">
            <a:xfrm>
              <a:off x="5856" y="398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29" name="Oval 216"/>
            <p:cNvSpPr>
              <a:spLocks noChangeArrowheads="1"/>
            </p:cNvSpPr>
            <p:nvPr/>
          </p:nvSpPr>
          <p:spPr bwMode="auto">
            <a:xfrm>
              <a:off x="5952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30" name="Oval 217"/>
            <p:cNvSpPr>
              <a:spLocks noChangeArrowheads="1"/>
            </p:cNvSpPr>
            <p:nvPr/>
          </p:nvSpPr>
          <p:spPr bwMode="auto">
            <a:xfrm>
              <a:off x="600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31" name="Oval 218"/>
            <p:cNvSpPr>
              <a:spLocks noChangeArrowheads="1"/>
            </p:cNvSpPr>
            <p:nvPr/>
          </p:nvSpPr>
          <p:spPr bwMode="auto">
            <a:xfrm>
              <a:off x="5616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32" name="Oval 219"/>
            <p:cNvSpPr>
              <a:spLocks noChangeArrowheads="1"/>
            </p:cNvSpPr>
            <p:nvPr/>
          </p:nvSpPr>
          <p:spPr bwMode="auto">
            <a:xfrm>
              <a:off x="5904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33" name="Oval 220"/>
            <p:cNvSpPr>
              <a:spLocks noChangeArrowheads="1"/>
            </p:cNvSpPr>
            <p:nvPr/>
          </p:nvSpPr>
          <p:spPr bwMode="auto">
            <a:xfrm>
              <a:off x="6096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34" name="Oval 221"/>
            <p:cNvSpPr>
              <a:spLocks noChangeArrowheads="1"/>
            </p:cNvSpPr>
            <p:nvPr/>
          </p:nvSpPr>
          <p:spPr bwMode="auto">
            <a:xfrm>
              <a:off x="6000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35" name="Oval 222"/>
            <p:cNvSpPr>
              <a:spLocks noChangeArrowheads="1"/>
            </p:cNvSpPr>
            <p:nvPr/>
          </p:nvSpPr>
          <p:spPr bwMode="auto">
            <a:xfrm>
              <a:off x="5904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36" name="Oval 223"/>
            <p:cNvSpPr>
              <a:spLocks noChangeArrowheads="1"/>
            </p:cNvSpPr>
            <p:nvPr/>
          </p:nvSpPr>
          <p:spPr bwMode="auto">
            <a:xfrm>
              <a:off x="5712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37" name="Oval 224"/>
            <p:cNvSpPr>
              <a:spLocks noChangeArrowheads="1"/>
            </p:cNvSpPr>
            <p:nvPr/>
          </p:nvSpPr>
          <p:spPr bwMode="auto">
            <a:xfrm>
              <a:off x="5952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38" name="Oval 225"/>
            <p:cNvSpPr>
              <a:spLocks noChangeArrowheads="1"/>
            </p:cNvSpPr>
            <p:nvPr/>
          </p:nvSpPr>
          <p:spPr bwMode="auto">
            <a:xfrm>
              <a:off x="5856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39" name="Oval 226"/>
            <p:cNvSpPr>
              <a:spLocks noChangeArrowheads="1"/>
            </p:cNvSpPr>
            <p:nvPr/>
          </p:nvSpPr>
          <p:spPr bwMode="auto">
            <a:xfrm>
              <a:off x="6096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40" name="Oval 227"/>
            <p:cNvSpPr>
              <a:spLocks noChangeArrowheads="1"/>
            </p:cNvSpPr>
            <p:nvPr/>
          </p:nvSpPr>
          <p:spPr bwMode="auto">
            <a:xfrm>
              <a:off x="6000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41" name="Oval 228"/>
            <p:cNvSpPr>
              <a:spLocks noChangeArrowheads="1"/>
            </p:cNvSpPr>
            <p:nvPr/>
          </p:nvSpPr>
          <p:spPr bwMode="auto">
            <a:xfrm>
              <a:off x="585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42" name="Oval 229"/>
            <p:cNvSpPr>
              <a:spLocks noChangeArrowheads="1"/>
            </p:cNvSpPr>
            <p:nvPr/>
          </p:nvSpPr>
          <p:spPr bwMode="auto">
            <a:xfrm>
              <a:off x="5760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43" name="Oval 365"/>
            <p:cNvSpPr>
              <a:spLocks noChangeArrowheads="1"/>
            </p:cNvSpPr>
            <p:nvPr/>
          </p:nvSpPr>
          <p:spPr bwMode="auto">
            <a:xfrm>
              <a:off x="5712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44" name="Oval 366"/>
            <p:cNvSpPr>
              <a:spLocks noChangeArrowheads="1"/>
            </p:cNvSpPr>
            <p:nvPr/>
          </p:nvSpPr>
          <p:spPr bwMode="auto">
            <a:xfrm>
              <a:off x="5712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245" name="Oval 367"/>
            <p:cNvSpPr>
              <a:spLocks noChangeArrowheads="1"/>
            </p:cNvSpPr>
            <p:nvPr/>
          </p:nvSpPr>
          <p:spPr bwMode="auto">
            <a:xfrm>
              <a:off x="5712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" name="Group 369"/>
          <p:cNvGrpSpPr>
            <a:grpSpLocks/>
          </p:cNvGrpSpPr>
          <p:nvPr/>
        </p:nvGrpSpPr>
        <p:grpSpPr bwMode="auto">
          <a:xfrm>
            <a:off x="5621867" y="4038600"/>
            <a:ext cx="948267" cy="1066800"/>
            <a:chOff x="4128" y="3312"/>
            <a:chExt cx="672" cy="672"/>
          </a:xfrm>
        </p:grpSpPr>
        <p:grpSp>
          <p:nvGrpSpPr>
            <p:cNvPr id="19" name="Group 370"/>
            <p:cNvGrpSpPr>
              <a:grpSpLocks/>
            </p:cNvGrpSpPr>
            <p:nvPr/>
          </p:nvGrpSpPr>
          <p:grpSpPr bwMode="auto">
            <a:xfrm>
              <a:off x="4128" y="3312"/>
              <a:ext cx="672" cy="672"/>
              <a:chOff x="1104" y="2208"/>
              <a:chExt cx="1104" cy="1104"/>
            </a:xfrm>
          </p:grpSpPr>
          <p:sp>
            <p:nvSpPr>
              <p:cNvPr id="74183" name="Oval 371"/>
              <p:cNvSpPr>
                <a:spLocks noChangeArrowheads="1"/>
              </p:cNvSpPr>
              <p:nvPr/>
            </p:nvSpPr>
            <p:spPr bwMode="auto">
              <a:xfrm>
                <a:off x="1128" y="2232"/>
                <a:ext cx="1056" cy="105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184" name="Oval 372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1104" cy="110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4052" name="Oval 373"/>
            <p:cNvSpPr>
              <a:spLocks noChangeArrowheads="1"/>
            </p:cNvSpPr>
            <p:nvPr/>
          </p:nvSpPr>
          <p:spPr bwMode="auto">
            <a:xfrm>
              <a:off x="4320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53" name="Oval 374"/>
            <p:cNvSpPr>
              <a:spLocks noChangeArrowheads="1"/>
            </p:cNvSpPr>
            <p:nvPr/>
          </p:nvSpPr>
          <p:spPr bwMode="auto">
            <a:xfrm>
              <a:off x="4416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54" name="Oval 375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55" name="Oval 376"/>
            <p:cNvSpPr>
              <a:spLocks noChangeArrowheads="1"/>
            </p:cNvSpPr>
            <p:nvPr/>
          </p:nvSpPr>
          <p:spPr bwMode="auto">
            <a:xfrm>
              <a:off x="4608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56" name="Oval 377"/>
            <p:cNvSpPr>
              <a:spLocks noChangeArrowheads="1"/>
            </p:cNvSpPr>
            <p:nvPr/>
          </p:nvSpPr>
          <p:spPr bwMode="auto">
            <a:xfrm>
              <a:off x="4272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57" name="Oval 378"/>
            <p:cNvSpPr>
              <a:spLocks noChangeArrowheads="1"/>
            </p:cNvSpPr>
            <p:nvPr/>
          </p:nvSpPr>
          <p:spPr bwMode="auto">
            <a:xfrm>
              <a:off x="4368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58" name="Oval 379"/>
            <p:cNvSpPr>
              <a:spLocks noChangeArrowheads="1"/>
            </p:cNvSpPr>
            <p:nvPr/>
          </p:nvSpPr>
          <p:spPr bwMode="auto">
            <a:xfrm>
              <a:off x="4464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59" name="Oval 380"/>
            <p:cNvSpPr>
              <a:spLocks noChangeArrowheads="1"/>
            </p:cNvSpPr>
            <p:nvPr/>
          </p:nvSpPr>
          <p:spPr bwMode="auto">
            <a:xfrm>
              <a:off x="456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60" name="Oval 381"/>
            <p:cNvSpPr>
              <a:spLocks noChangeArrowheads="1"/>
            </p:cNvSpPr>
            <p:nvPr/>
          </p:nvSpPr>
          <p:spPr bwMode="auto">
            <a:xfrm>
              <a:off x="4608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61" name="Oval 382"/>
            <p:cNvSpPr>
              <a:spLocks noChangeArrowheads="1"/>
            </p:cNvSpPr>
            <p:nvPr/>
          </p:nvSpPr>
          <p:spPr bwMode="auto">
            <a:xfrm>
              <a:off x="4608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62" name="Oval 383"/>
            <p:cNvSpPr>
              <a:spLocks noChangeArrowheads="1"/>
            </p:cNvSpPr>
            <p:nvPr/>
          </p:nvSpPr>
          <p:spPr bwMode="auto">
            <a:xfrm>
              <a:off x="4416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63" name="Oval 384"/>
            <p:cNvSpPr>
              <a:spLocks noChangeArrowheads="1"/>
            </p:cNvSpPr>
            <p:nvPr/>
          </p:nvSpPr>
          <p:spPr bwMode="auto">
            <a:xfrm>
              <a:off x="4224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64" name="Oval 385"/>
            <p:cNvSpPr>
              <a:spLocks noChangeArrowheads="1"/>
            </p:cNvSpPr>
            <p:nvPr/>
          </p:nvSpPr>
          <p:spPr bwMode="auto">
            <a:xfrm>
              <a:off x="4320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65" name="Oval 386"/>
            <p:cNvSpPr>
              <a:spLocks noChangeArrowheads="1"/>
            </p:cNvSpPr>
            <p:nvPr/>
          </p:nvSpPr>
          <p:spPr bwMode="auto">
            <a:xfrm>
              <a:off x="4416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66" name="Oval 387"/>
            <p:cNvSpPr>
              <a:spLocks noChangeArrowheads="1"/>
            </p:cNvSpPr>
            <p:nvPr/>
          </p:nvSpPr>
          <p:spPr bwMode="auto">
            <a:xfrm>
              <a:off x="4560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67" name="Oval 388"/>
            <p:cNvSpPr>
              <a:spLocks noChangeArrowheads="1"/>
            </p:cNvSpPr>
            <p:nvPr/>
          </p:nvSpPr>
          <p:spPr bwMode="auto">
            <a:xfrm>
              <a:off x="4608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68" name="Oval 389"/>
            <p:cNvSpPr>
              <a:spLocks noChangeArrowheads="1"/>
            </p:cNvSpPr>
            <p:nvPr/>
          </p:nvSpPr>
          <p:spPr bwMode="auto">
            <a:xfrm>
              <a:off x="470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69" name="Oval 390"/>
            <p:cNvSpPr>
              <a:spLocks noChangeArrowheads="1"/>
            </p:cNvSpPr>
            <p:nvPr/>
          </p:nvSpPr>
          <p:spPr bwMode="auto">
            <a:xfrm>
              <a:off x="470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70" name="Oval 391"/>
            <p:cNvSpPr>
              <a:spLocks noChangeArrowheads="1"/>
            </p:cNvSpPr>
            <p:nvPr/>
          </p:nvSpPr>
          <p:spPr bwMode="auto">
            <a:xfrm>
              <a:off x="4512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71" name="Oval 392"/>
            <p:cNvSpPr>
              <a:spLocks noChangeArrowheads="1"/>
            </p:cNvSpPr>
            <p:nvPr/>
          </p:nvSpPr>
          <p:spPr bwMode="auto">
            <a:xfrm>
              <a:off x="4320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72" name="Oval 393"/>
            <p:cNvSpPr>
              <a:spLocks noChangeArrowheads="1"/>
            </p:cNvSpPr>
            <p:nvPr/>
          </p:nvSpPr>
          <p:spPr bwMode="auto">
            <a:xfrm>
              <a:off x="422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73" name="Oval 394"/>
            <p:cNvSpPr>
              <a:spLocks noChangeArrowheads="1"/>
            </p:cNvSpPr>
            <p:nvPr/>
          </p:nvSpPr>
          <p:spPr bwMode="auto">
            <a:xfrm>
              <a:off x="4512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74" name="Oval 395"/>
            <p:cNvSpPr>
              <a:spLocks noChangeArrowheads="1"/>
            </p:cNvSpPr>
            <p:nvPr/>
          </p:nvSpPr>
          <p:spPr bwMode="auto">
            <a:xfrm>
              <a:off x="4608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75" name="Oval 396"/>
            <p:cNvSpPr>
              <a:spLocks noChangeArrowheads="1"/>
            </p:cNvSpPr>
            <p:nvPr/>
          </p:nvSpPr>
          <p:spPr bwMode="auto">
            <a:xfrm>
              <a:off x="4416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76" name="Oval 397"/>
            <p:cNvSpPr>
              <a:spLocks noChangeArrowheads="1"/>
            </p:cNvSpPr>
            <p:nvPr/>
          </p:nvSpPr>
          <p:spPr bwMode="auto">
            <a:xfrm>
              <a:off x="4224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77" name="Oval 398"/>
            <p:cNvSpPr>
              <a:spLocks noChangeArrowheads="1"/>
            </p:cNvSpPr>
            <p:nvPr/>
          </p:nvSpPr>
          <p:spPr bwMode="auto">
            <a:xfrm>
              <a:off x="4464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78" name="Oval 399"/>
            <p:cNvSpPr>
              <a:spLocks noChangeArrowheads="1"/>
            </p:cNvSpPr>
            <p:nvPr/>
          </p:nvSpPr>
          <p:spPr bwMode="auto">
            <a:xfrm>
              <a:off x="4512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79" name="Oval 400"/>
            <p:cNvSpPr>
              <a:spLocks noChangeArrowheads="1"/>
            </p:cNvSpPr>
            <p:nvPr/>
          </p:nvSpPr>
          <p:spPr bwMode="auto">
            <a:xfrm>
              <a:off x="4416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80" name="Oval 401"/>
            <p:cNvSpPr>
              <a:spLocks noChangeArrowheads="1"/>
            </p:cNvSpPr>
            <p:nvPr/>
          </p:nvSpPr>
          <p:spPr bwMode="auto">
            <a:xfrm>
              <a:off x="4320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81" name="Oval 402"/>
            <p:cNvSpPr>
              <a:spLocks noChangeArrowheads="1"/>
            </p:cNvSpPr>
            <p:nvPr/>
          </p:nvSpPr>
          <p:spPr bwMode="auto">
            <a:xfrm>
              <a:off x="4368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82" name="Oval 403"/>
            <p:cNvSpPr>
              <a:spLocks noChangeArrowheads="1"/>
            </p:cNvSpPr>
            <p:nvPr/>
          </p:nvSpPr>
          <p:spPr bwMode="auto">
            <a:xfrm>
              <a:off x="4320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83" name="Oval 404"/>
            <p:cNvSpPr>
              <a:spLocks noChangeArrowheads="1"/>
            </p:cNvSpPr>
            <p:nvPr/>
          </p:nvSpPr>
          <p:spPr bwMode="auto">
            <a:xfrm>
              <a:off x="4464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84" name="Oval 405"/>
            <p:cNvSpPr>
              <a:spLocks noChangeArrowheads="1"/>
            </p:cNvSpPr>
            <p:nvPr/>
          </p:nvSpPr>
          <p:spPr bwMode="auto">
            <a:xfrm>
              <a:off x="4656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85" name="Oval 406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86" name="Oval 407"/>
            <p:cNvSpPr>
              <a:spLocks noChangeArrowheads="1"/>
            </p:cNvSpPr>
            <p:nvPr/>
          </p:nvSpPr>
          <p:spPr bwMode="auto">
            <a:xfrm>
              <a:off x="4464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87" name="Oval 408"/>
            <p:cNvSpPr>
              <a:spLocks noChangeArrowheads="1"/>
            </p:cNvSpPr>
            <p:nvPr/>
          </p:nvSpPr>
          <p:spPr bwMode="auto">
            <a:xfrm>
              <a:off x="4176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88" name="Oval 409"/>
            <p:cNvSpPr>
              <a:spLocks noChangeArrowheads="1"/>
            </p:cNvSpPr>
            <p:nvPr/>
          </p:nvSpPr>
          <p:spPr bwMode="auto">
            <a:xfrm>
              <a:off x="465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89" name="Oval 410"/>
            <p:cNvSpPr>
              <a:spLocks noChangeArrowheads="1"/>
            </p:cNvSpPr>
            <p:nvPr/>
          </p:nvSpPr>
          <p:spPr bwMode="auto">
            <a:xfrm>
              <a:off x="4560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90" name="Oval 411"/>
            <p:cNvSpPr>
              <a:spLocks noChangeArrowheads="1"/>
            </p:cNvSpPr>
            <p:nvPr/>
          </p:nvSpPr>
          <p:spPr bwMode="auto">
            <a:xfrm>
              <a:off x="4272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91" name="Oval 412"/>
            <p:cNvSpPr>
              <a:spLocks noChangeArrowheads="1"/>
            </p:cNvSpPr>
            <p:nvPr/>
          </p:nvSpPr>
          <p:spPr bwMode="auto">
            <a:xfrm>
              <a:off x="4368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92" name="Oval 413"/>
            <p:cNvSpPr>
              <a:spLocks noChangeArrowheads="1"/>
            </p:cNvSpPr>
            <p:nvPr/>
          </p:nvSpPr>
          <p:spPr bwMode="auto">
            <a:xfrm>
              <a:off x="4656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93" name="Oval 414"/>
            <p:cNvSpPr>
              <a:spLocks noChangeArrowheads="1"/>
            </p:cNvSpPr>
            <p:nvPr/>
          </p:nvSpPr>
          <p:spPr bwMode="auto">
            <a:xfrm>
              <a:off x="4704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94" name="Oval 415"/>
            <p:cNvSpPr>
              <a:spLocks noChangeArrowheads="1"/>
            </p:cNvSpPr>
            <p:nvPr/>
          </p:nvSpPr>
          <p:spPr bwMode="auto">
            <a:xfrm>
              <a:off x="4416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95" name="Oval 416"/>
            <p:cNvSpPr>
              <a:spLocks noChangeArrowheads="1"/>
            </p:cNvSpPr>
            <p:nvPr/>
          </p:nvSpPr>
          <p:spPr bwMode="auto">
            <a:xfrm>
              <a:off x="4512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96" name="Oval 417"/>
            <p:cNvSpPr>
              <a:spLocks noChangeArrowheads="1"/>
            </p:cNvSpPr>
            <p:nvPr/>
          </p:nvSpPr>
          <p:spPr bwMode="auto">
            <a:xfrm>
              <a:off x="4560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97" name="Oval 418"/>
            <p:cNvSpPr>
              <a:spLocks noChangeArrowheads="1"/>
            </p:cNvSpPr>
            <p:nvPr/>
          </p:nvSpPr>
          <p:spPr bwMode="auto">
            <a:xfrm>
              <a:off x="4176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98" name="Oval 419"/>
            <p:cNvSpPr>
              <a:spLocks noChangeArrowheads="1"/>
            </p:cNvSpPr>
            <p:nvPr/>
          </p:nvSpPr>
          <p:spPr bwMode="auto">
            <a:xfrm>
              <a:off x="446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099" name="Oval 420"/>
            <p:cNvSpPr>
              <a:spLocks noChangeArrowheads="1"/>
            </p:cNvSpPr>
            <p:nvPr/>
          </p:nvSpPr>
          <p:spPr bwMode="auto">
            <a:xfrm>
              <a:off x="465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00" name="Oval 421"/>
            <p:cNvSpPr>
              <a:spLocks noChangeArrowheads="1"/>
            </p:cNvSpPr>
            <p:nvPr/>
          </p:nvSpPr>
          <p:spPr bwMode="auto">
            <a:xfrm>
              <a:off x="4560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01" name="Oval 422"/>
            <p:cNvSpPr>
              <a:spLocks noChangeArrowheads="1"/>
            </p:cNvSpPr>
            <p:nvPr/>
          </p:nvSpPr>
          <p:spPr bwMode="auto">
            <a:xfrm>
              <a:off x="4464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02" name="Oval 423"/>
            <p:cNvSpPr>
              <a:spLocks noChangeArrowheads="1"/>
            </p:cNvSpPr>
            <p:nvPr/>
          </p:nvSpPr>
          <p:spPr bwMode="auto">
            <a:xfrm>
              <a:off x="4272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03" name="Oval 424"/>
            <p:cNvSpPr>
              <a:spLocks noChangeArrowheads="1"/>
            </p:cNvSpPr>
            <p:nvPr/>
          </p:nvSpPr>
          <p:spPr bwMode="auto">
            <a:xfrm>
              <a:off x="4512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04" name="Oval 425"/>
            <p:cNvSpPr>
              <a:spLocks noChangeArrowheads="1"/>
            </p:cNvSpPr>
            <p:nvPr/>
          </p:nvSpPr>
          <p:spPr bwMode="auto">
            <a:xfrm>
              <a:off x="4416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05" name="Oval 426"/>
            <p:cNvSpPr>
              <a:spLocks noChangeArrowheads="1"/>
            </p:cNvSpPr>
            <p:nvPr/>
          </p:nvSpPr>
          <p:spPr bwMode="auto">
            <a:xfrm>
              <a:off x="4656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06" name="Oval 427"/>
            <p:cNvSpPr>
              <a:spLocks noChangeArrowheads="1"/>
            </p:cNvSpPr>
            <p:nvPr/>
          </p:nvSpPr>
          <p:spPr bwMode="auto">
            <a:xfrm>
              <a:off x="4560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07" name="Oval 428"/>
            <p:cNvSpPr>
              <a:spLocks noChangeArrowheads="1"/>
            </p:cNvSpPr>
            <p:nvPr/>
          </p:nvSpPr>
          <p:spPr bwMode="auto">
            <a:xfrm>
              <a:off x="441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08" name="Oval 429"/>
            <p:cNvSpPr>
              <a:spLocks noChangeArrowheads="1"/>
            </p:cNvSpPr>
            <p:nvPr/>
          </p:nvSpPr>
          <p:spPr bwMode="auto">
            <a:xfrm>
              <a:off x="432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109" name="Oval 430"/>
            <p:cNvSpPr>
              <a:spLocks noChangeArrowheads="1"/>
            </p:cNvSpPr>
            <p:nvPr/>
          </p:nvSpPr>
          <p:spPr bwMode="auto">
            <a:xfrm>
              <a:off x="4272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10" name="Oval 431"/>
            <p:cNvSpPr>
              <a:spLocks noChangeArrowheads="1"/>
            </p:cNvSpPr>
            <p:nvPr/>
          </p:nvSpPr>
          <p:spPr bwMode="auto">
            <a:xfrm>
              <a:off x="4368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11" name="Oval 432"/>
            <p:cNvSpPr>
              <a:spLocks noChangeArrowheads="1"/>
            </p:cNvSpPr>
            <p:nvPr/>
          </p:nvSpPr>
          <p:spPr bwMode="auto">
            <a:xfrm>
              <a:off x="4368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12" name="Oval 433"/>
            <p:cNvSpPr>
              <a:spLocks noChangeArrowheads="1"/>
            </p:cNvSpPr>
            <p:nvPr/>
          </p:nvSpPr>
          <p:spPr bwMode="auto">
            <a:xfrm>
              <a:off x="427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13" name="Oval 434"/>
            <p:cNvSpPr>
              <a:spLocks noChangeArrowheads="1"/>
            </p:cNvSpPr>
            <p:nvPr/>
          </p:nvSpPr>
          <p:spPr bwMode="auto">
            <a:xfrm>
              <a:off x="4704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14" name="Oval 435"/>
            <p:cNvSpPr>
              <a:spLocks noChangeArrowheads="1"/>
            </p:cNvSpPr>
            <p:nvPr/>
          </p:nvSpPr>
          <p:spPr bwMode="auto">
            <a:xfrm>
              <a:off x="4272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15" name="Oval 436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16" name="Oval 437"/>
            <p:cNvSpPr>
              <a:spLocks noChangeArrowheads="1"/>
            </p:cNvSpPr>
            <p:nvPr/>
          </p:nvSpPr>
          <p:spPr bwMode="auto">
            <a:xfrm>
              <a:off x="4512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17" name="Oval 438"/>
            <p:cNvSpPr>
              <a:spLocks noChangeArrowheads="1"/>
            </p:cNvSpPr>
            <p:nvPr/>
          </p:nvSpPr>
          <p:spPr bwMode="auto">
            <a:xfrm>
              <a:off x="4560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18" name="Oval 439"/>
            <p:cNvSpPr>
              <a:spLocks noChangeArrowheads="1"/>
            </p:cNvSpPr>
            <p:nvPr/>
          </p:nvSpPr>
          <p:spPr bwMode="auto">
            <a:xfrm>
              <a:off x="4608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19" name="Oval 440"/>
            <p:cNvSpPr>
              <a:spLocks noChangeArrowheads="1"/>
            </p:cNvSpPr>
            <p:nvPr/>
          </p:nvSpPr>
          <p:spPr bwMode="auto">
            <a:xfrm>
              <a:off x="4608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20" name="Oval 441"/>
            <p:cNvSpPr>
              <a:spLocks noChangeArrowheads="1"/>
            </p:cNvSpPr>
            <p:nvPr/>
          </p:nvSpPr>
          <p:spPr bwMode="auto">
            <a:xfrm>
              <a:off x="4224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21" name="Oval 442"/>
            <p:cNvSpPr>
              <a:spLocks noChangeArrowheads="1"/>
            </p:cNvSpPr>
            <p:nvPr/>
          </p:nvSpPr>
          <p:spPr bwMode="auto">
            <a:xfrm>
              <a:off x="4608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22" name="Oval 443"/>
            <p:cNvSpPr>
              <a:spLocks noChangeArrowheads="1"/>
            </p:cNvSpPr>
            <p:nvPr/>
          </p:nvSpPr>
          <p:spPr bwMode="auto">
            <a:xfrm>
              <a:off x="4368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23" name="Oval 444"/>
            <p:cNvSpPr>
              <a:spLocks noChangeArrowheads="1"/>
            </p:cNvSpPr>
            <p:nvPr/>
          </p:nvSpPr>
          <p:spPr bwMode="auto">
            <a:xfrm>
              <a:off x="4368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24" name="Oval 445"/>
            <p:cNvSpPr>
              <a:spLocks noChangeArrowheads="1"/>
            </p:cNvSpPr>
            <p:nvPr/>
          </p:nvSpPr>
          <p:spPr bwMode="auto">
            <a:xfrm>
              <a:off x="4416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25" name="Oval 446"/>
            <p:cNvSpPr>
              <a:spLocks noChangeArrowheads="1"/>
            </p:cNvSpPr>
            <p:nvPr/>
          </p:nvSpPr>
          <p:spPr bwMode="auto">
            <a:xfrm>
              <a:off x="4704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26" name="Oval 447"/>
            <p:cNvSpPr>
              <a:spLocks noChangeArrowheads="1"/>
            </p:cNvSpPr>
            <p:nvPr/>
          </p:nvSpPr>
          <p:spPr bwMode="auto">
            <a:xfrm>
              <a:off x="4608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27" name="Oval 448"/>
            <p:cNvSpPr>
              <a:spLocks noChangeArrowheads="1"/>
            </p:cNvSpPr>
            <p:nvPr/>
          </p:nvSpPr>
          <p:spPr bwMode="auto">
            <a:xfrm>
              <a:off x="4656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28" name="Oval 449"/>
            <p:cNvSpPr>
              <a:spLocks noChangeArrowheads="1"/>
            </p:cNvSpPr>
            <p:nvPr/>
          </p:nvSpPr>
          <p:spPr bwMode="auto">
            <a:xfrm>
              <a:off x="4416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29" name="Oval 450"/>
            <p:cNvSpPr>
              <a:spLocks noChangeArrowheads="1"/>
            </p:cNvSpPr>
            <p:nvPr/>
          </p:nvSpPr>
          <p:spPr bwMode="auto">
            <a:xfrm>
              <a:off x="446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30" name="Oval 451"/>
            <p:cNvSpPr>
              <a:spLocks noChangeArrowheads="1"/>
            </p:cNvSpPr>
            <p:nvPr/>
          </p:nvSpPr>
          <p:spPr bwMode="auto">
            <a:xfrm>
              <a:off x="4368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31" name="Oval 452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32" name="Oval 453"/>
            <p:cNvSpPr>
              <a:spLocks noChangeArrowheads="1"/>
            </p:cNvSpPr>
            <p:nvPr/>
          </p:nvSpPr>
          <p:spPr bwMode="auto">
            <a:xfrm>
              <a:off x="4560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33" name="Oval 454"/>
            <p:cNvSpPr>
              <a:spLocks noChangeArrowheads="1"/>
            </p:cNvSpPr>
            <p:nvPr/>
          </p:nvSpPr>
          <p:spPr bwMode="auto">
            <a:xfrm>
              <a:off x="4608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34" name="Oval 455"/>
            <p:cNvSpPr>
              <a:spLocks noChangeArrowheads="1"/>
            </p:cNvSpPr>
            <p:nvPr/>
          </p:nvSpPr>
          <p:spPr bwMode="auto">
            <a:xfrm>
              <a:off x="4656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35" name="Oval 456"/>
            <p:cNvSpPr>
              <a:spLocks noChangeArrowheads="1"/>
            </p:cNvSpPr>
            <p:nvPr/>
          </p:nvSpPr>
          <p:spPr bwMode="auto">
            <a:xfrm>
              <a:off x="4512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36" name="Oval 457"/>
            <p:cNvSpPr>
              <a:spLocks noChangeArrowheads="1"/>
            </p:cNvSpPr>
            <p:nvPr/>
          </p:nvSpPr>
          <p:spPr bwMode="auto">
            <a:xfrm>
              <a:off x="446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37" name="Oval 458"/>
            <p:cNvSpPr>
              <a:spLocks noChangeArrowheads="1"/>
            </p:cNvSpPr>
            <p:nvPr/>
          </p:nvSpPr>
          <p:spPr bwMode="auto">
            <a:xfrm>
              <a:off x="4560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38" name="Oval 459"/>
            <p:cNvSpPr>
              <a:spLocks noChangeArrowheads="1"/>
            </p:cNvSpPr>
            <p:nvPr/>
          </p:nvSpPr>
          <p:spPr bwMode="auto">
            <a:xfrm>
              <a:off x="470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39" name="Oval 460"/>
            <p:cNvSpPr>
              <a:spLocks noChangeArrowheads="1"/>
            </p:cNvSpPr>
            <p:nvPr/>
          </p:nvSpPr>
          <p:spPr bwMode="auto">
            <a:xfrm>
              <a:off x="441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40" name="Oval 461"/>
            <p:cNvSpPr>
              <a:spLocks noChangeArrowheads="1"/>
            </p:cNvSpPr>
            <p:nvPr/>
          </p:nvSpPr>
          <p:spPr bwMode="auto">
            <a:xfrm>
              <a:off x="4320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41" name="Oval 462"/>
            <p:cNvSpPr>
              <a:spLocks noChangeArrowheads="1"/>
            </p:cNvSpPr>
            <p:nvPr/>
          </p:nvSpPr>
          <p:spPr bwMode="auto">
            <a:xfrm>
              <a:off x="4320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42" name="Oval 463"/>
            <p:cNvSpPr>
              <a:spLocks noChangeArrowheads="1"/>
            </p:cNvSpPr>
            <p:nvPr/>
          </p:nvSpPr>
          <p:spPr bwMode="auto">
            <a:xfrm>
              <a:off x="4272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43" name="Oval 464"/>
            <p:cNvSpPr>
              <a:spLocks noChangeArrowheads="1"/>
            </p:cNvSpPr>
            <p:nvPr/>
          </p:nvSpPr>
          <p:spPr bwMode="auto">
            <a:xfrm>
              <a:off x="422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44" name="Oval 465"/>
            <p:cNvSpPr>
              <a:spLocks noChangeArrowheads="1"/>
            </p:cNvSpPr>
            <p:nvPr/>
          </p:nvSpPr>
          <p:spPr bwMode="auto">
            <a:xfrm>
              <a:off x="417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45" name="Oval 466"/>
            <p:cNvSpPr>
              <a:spLocks noChangeArrowheads="1"/>
            </p:cNvSpPr>
            <p:nvPr/>
          </p:nvSpPr>
          <p:spPr bwMode="auto">
            <a:xfrm>
              <a:off x="422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46" name="Oval 467"/>
            <p:cNvSpPr>
              <a:spLocks noChangeArrowheads="1"/>
            </p:cNvSpPr>
            <p:nvPr/>
          </p:nvSpPr>
          <p:spPr bwMode="auto">
            <a:xfrm>
              <a:off x="4512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47" name="Oval 468"/>
            <p:cNvSpPr>
              <a:spLocks noChangeArrowheads="1"/>
            </p:cNvSpPr>
            <p:nvPr/>
          </p:nvSpPr>
          <p:spPr bwMode="auto">
            <a:xfrm>
              <a:off x="4464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48" name="Oval 469"/>
            <p:cNvSpPr>
              <a:spLocks noChangeArrowheads="1"/>
            </p:cNvSpPr>
            <p:nvPr/>
          </p:nvSpPr>
          <p:spPr bwMode="auto">
            <a:xfrm>
              <a:off x="4608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49" name="Oval 470"/>
            <p:cNvSpPr>
              <a:spLocks noChangeArrowheads="1"/>
            </p:cNvSpPr>
            <p:nvPr/>
          </p:nvSpPr>
          <p:spPr bwMode="auto">
            <a:xfrm>
              <a:off x="4512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50" name="Oval 471"/>
            <p:cNvSpPr>
              <a:spLocks noChangeArrowheads="1"/>
            </p:cNvSpPr>
            <p:nvPr/>
          </p:nvSpPr>
          <p:spPr bwMode="auto">
            <a:xfrm>
              <a:off x="4464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51" name="Oval 472"/>
            <p:cNvSpPr>
              <a:spLocks noChangeArrowheads="1"/>
            </p:cNvSpPr>
            <p:nvPr/>
          </p:nvSpPr>
          <p:spPr bwMode="auto">
            <a:xfrm>
              <a:off x="4368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52" name="Oval 473"/>
            <p:cNvSpPr>
              <a:spLocks noChangeArrowheads="1"/>
            </p:cNvSpPr>
            <p:nvPr/>
          </p:nvSpPr>
          <p:spPr bwMode="auto">
            <a:xfrm>
              <a:off x="4368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53" name="Oval 474"/>
            <p:cNvSpPr>
              <a:spLocks noChangeArrowheads="1"/>
            </p:cNvSpPr>
            <p:nvPr/>
          </p:nvSpPr>
          <p:spPr bwMode="auto">
            <a:xfrm>
              <a:off x="4560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54" name="Oval 475"/>
            <p:cNvSpPr>
              <a:spLocks noChangeArrowheads="1"/>
            </p:cNvSpPr>
            <p:nvPr/>
          </p:nvSpPr>
          <p:spPr bwMode="auto">
            <a:xfrm>
              <a:off x="4656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55" name="Oval 476"/>
            <p:cNvSpPr>
              <a:spLocks noChangeArrowheads="1"/>
            </p:cNvSpPr>
            <p:nvPr/>
          </p:nvSpPr>
          <p:spPr bwMode="auto">
            <a:xfrm>
              <a:off x="4560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56" name="Oval 477"/>
            <p:cNvSpPr>
              <a:spLocks noChangeArrowheads="1"/>
            </p:cNvSpPr>
            <p:nvPr/>
          </p:nvSpPr>
          <p:spPr bwMode="auto">
            <a:xfrm>
              <a:off x="4320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57" name="Oval 478"/>
            <p:cNvSpPr>
              <a:spLocks noChangeArrowheads="1"/>
            </p:cNvSpPr>
            <p:nvPr/>
          </p:nvSpPr>
          <p:spPr bwMode="auto">
            <a:xfrm>
              <a:off x="4272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58" name="Oval 479"/>
            <p:cNvSpPr>
              <a:spLocks noChangeArrowheads="1"/>
            </p:cNvSpPr>
            <p:nvPr/>
          </p:nvSpPr>
          <p:spPr bwMode="auto">
            <a:xfrm>
              <a:off x="4224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59" name="Oval 480"/>
            <p:cNvSpPr>
              <a:spLocks noChangeArrowheads="1"/>
            </p:cNvSpPr>
            <p:nvPr/>
          </p:nvSpPr>
          <p:spPr bwMode="auto">
            <a:xfrm>
              <a:off x="417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60" name="Oval 481"/>
            <p:cNvSpPr>
              <a:spLocks noChangeArrowheads="1"/>
            </p:cNvSpPr>
            <p:nvPr/>
          </p:nvSpPr>
          <p:spPr bwMode="auto">
            <a:xfrm>
              <a:off x="4320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61" name="Oval 482"/>
            <p:cNvSpPr>
              <a:spLocks noChangeArrowheads="1"/>
            </p:cNvSpPr>
            <p:nvPr/>
          </p:nvSpPr>
          <p:spPr bwMode="auto">
            <a:xfrm>
              <a:off x="4512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62" name="Oval 483"/>
            <p:cNvSpPr>
              <a:spLocks noChangeArrowheads="1"/>
            </p:cNvSpPr>
            <p:nvPr/>
          </p:nvSpPr>
          <p:spPr bwMode="auto">
            <a:xfrm>
              <a:off x="432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63" name="Oval 484"/>
            <p:cNvSpPr>
              <a:spLocks noChangeArrowheads="1"/>
            </p:cNvSpPr>
            <p:nvPr/>
          </p:nvSpPr>
          <p:spPr bwMode="auto">
            <a:xfrm>
              <a:off x="4368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64" name="Oval 485"/>
            <p:cNvSpPr>
              <a:spLocks noChangeArrowheads="1"/>
            </p:cNvSpPr>
            <p:nvPr/>
          </p:nvSpPr>
          <p:spPr bwMode="auto">
            <a:xfrm>
              <a:off x="4656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65" name="Oval 486"/>
            <p:cNvSpPr>
              <a:spLocks noChangeArrowheads="1"/>
            </p:cNvSpPr>
            <p:nvPr/>
          </p:nvSpPr>
          <p:spPr bwMode="auto">
            <a:xfrm>
              <a:off x="4560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66" name="Oval 487"/>
            <p:cNvSpPr>
              <a:spLocks noChangeArrowheads="1"/>
            </p:cNvSpPr>
            <p:nvPr/>
          </p:nvSpPr>
          <p:spPr bwMode="auto">
            <a:xfrm>
              <a:off x="4464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67" name="Oval 488"/>
            <p:cNvSpPr>
              <a:spLocks noChangeArrowheads="1"/>
            </p:cNvSpPr>
            <p:nvPr/>
          </p:nvSpPr>
          <p:spPr bwMode="auto">
            <a:xfrm>
              <a:off x="4512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68" name="Oval 489"/>
            <p:cNvSpPr>
              <a:spLocks noChangeArrowheads="1"/>
            </p:cNvSpPr>
            <p:nvPr/>
          </p:nvSpPr>
          <p:spPr bwMode="auto">
            <a:xfrm>
              <a:off x="4320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69" name="Oval 490"/>
            <p:cNvSpPr>
              <a:spLocks noChangeArrowheads="1"/>
            </p:cNvSpPr>
            <p:nvPr/>
          </p:nvSpPr>
          <p:spPr bwMode="auto">
            <a:xfrm>
              <a:off x="4272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70" name="Oval 491"/>
            <p:cNvSpPr>
              <a:spLocks noChangeArrowheads="1"/>
            </p:cNvSpPr>
            <p:nvPr/>
          </p:nvSpPr>
          <p:spPr bwMode="auto">
            <a:xfrm>
              <a:off x="4176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71" name="Oval 492"/>
            <p:cNvSpPr>
              <a:spLocks noChangeArrowheads="1"/>
            </p:cNvSpPr>
            <p:nvPr/>
          </p:nvSpPr>
          <p:spPr bwMode="auto">
            <a:xfrm>
              <a:off x="4176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72" name="Oval 493"/>
            <p:cNvSpPr>
              <a:spLocks noChangeArrowheads="1"/>
            </p:cNvSpPr>
            <p:nvPr/>
          </p:nvSpPr>
          <p:spPr bwMode="auto">
            <a:xfrm>
              <a:off x="4416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73" name="Oval 494"/>
            <p:cNvSpPr>
              <a:spLocks noChangeArrowheads="1"/>
            </p:cNvSpPr>
            <p:nvPr/>
          </p:nvSpPr>
          <p:spPr bwMode="auto">
            <a:xfrm>
              <a:off x="4464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74" name="Oval 495"/>
            <p:cNvSpPr>
              <a:spLocks noChangeArrowheads="1"/>
            </p:cNvSpPr>
            <p:nvPr/>
          </p:nvSpPr>
          <p:spPr bwMode="auto">
            <a:xfrm>
              <a:off x="4512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75" name="Oval 496"/>
            <p:cNvSpPr>
              <a:spLocks noChangeArrowheads="1"/>
            </p:cNvSpPr>
            <p:nvPr/>
          </p:nvSpPr>
          <p:spPr bwMode="auto">
            <a:xfrm>
              <a:off x="4560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76" name="Oval 497"/>
            <p:cNvSpPr>
              <a:spLocks noChangeArrowheads="1"/>
            </p:cNvSpPr>
            <p:nvPr/>
          </p:nvSpPr>
          <p:spPr bwMode="auto">
            <a:xfrm>
              <a:off x="4368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77" name="Oval 498"/>
            <p:cNvSpPr>
              <a:spLocks noChangeArrowheads="1"/>
            </p:cNvSpPr>
            <p:nvPr/>
          </p:nvSpPr>
          <p:spPr bwMode="auto">
            <a:xfrm>
              <a:off x="4224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78" name="Oval 499"/>
            <p:cNvSpPr>
              <a:spLocks noChangeArrowheads="1"/>
            </p:cNvSpPr>
            <p:nvPr/>
          </p:nvSpPr>
          <p:spPr bwMode="auto">
            <a:xfrm>
              <a:off x="4272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79" name="Oval 500"/>
            <p:cNvSpPr>
              <a:spLocks noChangeArrowheads="1"/>
            </p:cNvSpPr>
            <p:nvPr/>
          </p:nvSpPr>
          <p:spPr bwMode="auto">
            <a:xfrm>
              <a:off x="4320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80" name="Oval 501"/>
            <p:cNvSpPr>
              <a:spLocks noChangeArrowheads="1"/>
            </p:cNvSpPr>
            <p:nvPr/>
          </p:nvSpPr>
          <p:spPr bwMode="auto">
            <a:xfrm>
              <a:off x="4752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81" name="Oval 502"/>
            <p:cNvSpPr>
              <a:spLocks noChangeArrowheads="1"/>
            </p:cNvSpPr>
            <p:nvPr/>
          </p:nvSpPr>
          <p:spPr bwMode="auto">
            <a:xfrm>
              <a:off x="475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182" name="Oval 503"/>
            <p:cNvSpPr>
              <a:spLocks noChangeArrowheads="1"/>
            </p:cNvSpPr>
            <p:nvPr/>
          </p:nvSpPr>
          <p:spPr bwMode="auto">
            <a:xfrm>
              <a:off x="470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20" name="Group 504"/>
          <p:cNvGrpSpPr>
            <a:grpSpLocks/>
          </p:cNvGrpSpPr>
          <p:nvPr/>
        </p:nvGrpSpPr>
        <p:grpSpPr bwMode="auto">
          <a:xfrm>
            <a:off x="5621867" y="2819400"/>
            <a:ext cx="948267" cy="1066800"/>
            <a:chOff x="4128" y="3312"/>
            <a:chExt cx="672" cy="672"/>
          </a:xfrm>
        </p:grpSpPr>
        <p:grpSp>
          <p:nvGrpSpPr>
            <p:cNvPr id="21" name="Group 505"/>
            <p:cNvGrpSpPr>
              <a:grpSpLocks/>
            </p:cNvGrpSpPr>
            <p:nvPr/>
          </p:nvGrpSpPr>
          <p:grpSpPr bwMode="auto">
            <a:xfrm>
              <a:off x="4128" y="3312"/>
              <a:ext cx="672" cy="672"/>
              <a:chOff x="1104" y="2208"/>
              <a:chExt cx="1104" cy="1104"/>
            </a:xfrm>
          </p:grpSpPr>
          <p:sp>
            <p:nvSpPr>
              <p:cNvPr id="74049" name="Oval 506"/>
              <p:cNvSpPr>
                <a:spLocks noChangeArrowheads="1"/>
              </p:cNvSpPr>
              <p:nvPr/>
            </p:nvSpPr>
            <p:spPr bwMode="auto">
              <a:xfrm>
                <a:off x="1128" y="2232"/>
                <a:ext cx="1056" cy="105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050" name="Oval 507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1104" cy="110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3918" name="Oval 508"/>
            <p:cNvSpPr>
              <a:spLocks noChangeArrowheads="1"/>
            </p:cNvSpPr>
            <p:nvPr/>
          </p:nvSpPr>
          <p:spPr bwMode="auto">
            <a:xfrm>
              <a:off x="4320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19" name="Oval 509"/>
            <p:cNvSpPr>
              <a:spLocks noChangeArrowheads="1"/>
            </p:cNvSpPr>
            <p:nvPr/>
          </p:nvSpPr>
          <p:spPr bwMode="auto">
            <a:xfrm>
              <a:off x="4416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20" name="Oval 510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21" name="Oval 511"/>
            <p:cNvSpPr>
              <a:spLocks noChangeArrowheads="1"/>
            </p:cNvSpPr>
            <p:nvPr/>
          </p:nvSpPr>
          <p:spPr bwMode="auto">
            <a:xfrm>
              <a:off x="4608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22" name="Oval 512"/>
            <p:cNvSpPr>
              <a:spLocks noChangeArrowheads="1"/>
            </p:cNvSpPr>
            <p:nvPr/>
          </p:nvSpPr>
          <p:spPr bwMode="auto">
            <a:xfrm>
              <a:off x="4272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23" name="Oval 513"/>
            <p:cNvSpPr>
              <a:spLocks noChangeArrowheads="1"/>
            </p:cNvSpPr>
            <p:nvPr/>
          </p:nvSpPr>
          <p:spPr bwMode="auto">
            <a:xfrm>
              <a:off x="4368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24" name="Oval 514"/>
            <p:cNvSpPr>
              <a:spLocks noChangeArrowheads="1"/>
            </p:cNvSpPr>
            <p:nvPr/>
          </p:nvSpPr>
          <p:spPr bwMode="auto">
            <a:xfrm>
              <a:off x="4464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25" name="Oval 515"/>
            <p:cNvSpPr>
              <a:spLocks noChangeArrowheads="1"/>
            </p:cNvSpPr>
            <p:nvPr/>
          </p:nvSpPr>
          <p:spPr bwMode="auto">
            <a:xfrm>
              <a:off x="456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26" name="Oval 516"/>
            <p:cNvSpPr>
              <a:spLocks noChangeArrowheads="1"/>
            </p:cNvSpPr>
            <p:nvPr/>
          </p:nvSpPr>
          <p:spPr bwMode="auto">
            <a:xfrm>
              <a:off x="4608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27" name="Oval 517"/>
            <p:cNvSpPr>
              <a:spLocks noChangeArrowheads="1"/>
            </p:cNvSpPr>
            <p:nvPr/>
          </p:nvSpPr>
          <p:spPr bwMode="auto">
            <a:xfrm>
              <a:off x="4608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28" name="Oval 518"/>
            <p:cNvSpPr>
              <a:spLocks noChangeArrowheads="1"/>
            </p:cNvSpPr>
            <p:nvPr/>
          </p:nvSpPr>
          <p:spPr bwMode="auto">
            <a:xfrm>
              <a:off x="4416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29" name="Oval 519"/>
            <p:cNvSpPr>
              <a:spLocks noChangeArrowheads="1"/>
            </p:cNvSpPr>
            <p:nvPr/>
          </p:nvSpPr>
          <p:spPr bwMode="auto">
            <a:xfrm>
              <a:off x="4224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30" name="Oval 520"/>
            <p:cNvSpPr>
              <a:spLocks noChangeArrowheads="1"/>
            </p:cNvSpPr>
            <p:nvPr/>
          </p:nvSpPr>
          <p:spPr bwMode="auto">
            <a:xfrm>
              <a:off x="4320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31" name="Oval 521"/>
            <p:cNvSpPr>
              <a:spLocks noChangeArrowheads="1"/>
            </p:cNvSpPr>
            <p:nvPr/>
          </p:nvSpPr>
          <p:spPr bwMode="auto">
            <a:xfrm>
              <a:off x="4416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32" name="Oval 522"/>
            <p:cNvSpPr>
              <a:spLocks noChangeArrowheads="1"/>
            </p:cNvSpPr>
            <p:nvPr/>
          </p:nvSpPr>
          <p:spPr bwMode="auto">
            <a:xfrm>
              <a:off x="4560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33" name="Oval 523"/>
            <p:cNvSpPr>
              <a:spLocks noChangeArrowheads="1"/>
            </p:cNvSpPr>
            <p:nvPr/>
          </p:nvSpPr>
          <p:spPr bwMode="auto">
            <a:xfrm>
              <a:off x="4608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34" name="Oval 524"/>
            <p:cNvSpPr>
              <a:spLocks noChangeArrowheads="1"/>
            </p:cNvSpPr>
            <p:nvPr/>
          </p:nvSpPr>
          <p:spPr bwMode="auto">
            <a:xfrm>
              <a:off x="470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35" name="Oval 525"/>
            <p:cNvSpPr>
              <a:spLocks noChangeArrowheads="1"/>
            </p:cNvSpPr>
            <p:nvPr/>
          </p:nvSpPr>
          <p:spPr bwMode="auto">
            <a:xfrm>
              <a:off x="470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36" name="Oval 526"/>
            <p:cNvSpPr>
              <a:spLocks noChangeArrowheads="1"/>
            </p:cNvSpPr>
            <p:nvPr/>
          </p:nvSpPr>
          <p:spPr bwMode="auto">
            <a:xfrm>
              <a:off x="4512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37" name="Oval 527"/>
            <p:cNvSpPr>
              <a:spLocks noChangeArrowheads="1"/>
            </p:cNvSpPr>
            <p:nvPr/>
          </p:nvSpPr>
          <p:spPr bwMode="auto">
            <a:xfrm>
              <a:off x="4320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38" name="Oval 528"/>
            <p:cNvSpPr>
              <a:spLocks noChangeArrowheads="1"/>
            </p:cNvSpPr>
            <p:nvPr/>
          </p:nvSpPr>
          <p:spPr bwMode="auto">
            <a:xfrm>
              <a:off x="422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39" name="Oval 529"/>
            <p:cNvSpPr>
              <a:spLocks noChangeArrowheads="1"/>
            </p:cNvSpPr>
            <p:nvPr/>
          </p:nvSpPr>
          <p:spPr bwMode="auto">
            <a:xfrm>
              <a:off x="4512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40" name="Oval 530"/>
            <p:cNvSpPr>
              <a:spLocks noChangeArrowheads="1"/>
            </p:cNvSpPr>
            <p:nvPr/>
          </p:nvSpPr>
          <p:spPr bwMode="auto">
            <a:xfrm>
              <a:off x="4608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41" name="Oval 531"/>
            <p:cNvSpPr>
              <a:spLocks noChangeArrowheads="1"/>
            </p:cNvSpPr>
            <p:nvPr/>
          </p:nvSpPr>
          <p:spPr bwMode="auto">
            <a:xfrm>
              <a:off x="4416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42" name="Oval 532"/>
            <p:cNvSpPr>
              <a:spLocks noChangeArrowheads="1"/>
            </p:cNvSpPr>
            <p:nvPr/>
          </p:nvSpPr>
          <p:spPr bwMode="auto">
            <a:xfrm>
              <a:off x="4224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43" name="Oval 533"/>
            <p:cNvSpPr>
              <a:spLocks noChangeArrowheads="1"/>
            </p:cNvSpPr>
            <p:nvPr/>
          </p:nvSpPr>
          <p:spPr bwMode="auto">
            <a:xfrm>
              <a:off x="4464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44" name="Oval 534"/>
            <p:cNvSpPr>
              <a:spLocks noChangeArrowheads="1"/>
            </p:cNvSpPr>
            <p:nvPr/>
          </p:nvSpPr>
          <p:spPr bwMode="auto">
            <a:xfrm>
              <a:off x="4512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45" name="Oval 535"/>
            <p:cNvSpPr>
              <a:spLocks noChangeArrowheads="1"/>
            </p:cNvSpPr>
            <p:nvPr/>
          </p:nvSpPr>
          <p:spPr bwMode="auto">
            <a:xfrm>
              <a:off x="4416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46" name="Oval 536"/>
            <p:cNvSpPr>
              <a:spLocks noChangeArrowheads="1"/>
            </p:cNvSpPr>
            <p:nvPr/>
          </p:nvSpPr>
          <p:spPr bwMode="auto">
            <a:xfrm>
              <a:off x="4320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47" name="Oval 537"/>
            <p:cNvSpPr>
              <a:spLocks noChangeArrowheads="1"/>
            </p:cNvSpPr>
            <p:nvPr/>
          </p:nvSpPr>
          <p:spPr bwMode="auto">
            <a:xfrm>
              <a:off x="4368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48" name="Oval 538"/>
            <p:cNvSpPr>
              <a:spLocks noChangeArrowheads="1"/>
            </p:cNvSpPr>
            <p:nvPr/>
          </p:nvSpPr>
          <p:spPr bwMode="auto">
            <a:xfrm>
              <a:off x="4320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49" name="Oval 539"/>
            <p:cNvSpPr>
              <a:spLocks noChangeArrowheads="1"/>
            </p:cNvSpPr>
            <p:nvPr/>
          </p:nvSpPr>
          <p:spPr bwMode="auto">
            <a:xfrm>
              <a:off x="4464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50" name="Oval 540"/>
            <p:cNvSpPr>
              <a:spLocks noChangeArrowheads="1"/>
            </p:cNvSpPr>
            <p:nvPr/>
          </p:nvSpPr>
          <p:spPr bwMode="auto">
            <a:xfrm>
              <a:off x="4656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51" name="Oval 541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52" name="Oval 542"/>
            <p:cNvSpPr>
              <a:spLocks noChangeArrowheads="1"/>
            </p:cNvSpPr>
            <p:nvPr/>
          </p:nvSpPr>
          <p:spPr bwMode="auto">
            <a:xfrm>
              <a:off x="4464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53" name="Oval 543"/>
            <p:cNvSpPr>
              <a:spLocks noChangeArrowheads="1"/>
            </p:cNvSpPr>
            <p:nvPr/>
          </p:nvSpPr>
          <p:spPr bwMode="auto">
            <a:xfrm>
              <a:off x="4176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54" name="Oval 544"/>
            <p:cNvSpPr>
              <a:spLocks noChangeArrowheads="1"/>
            </p:cNvSpPr>
            <p:nvPr/>
          </p:nvSpPr>
          <p:spPr bwMode="auto">
            <a:xfrm>
              <a:off x="465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55" name="Oval 545"/>
            <p:cNvSpPr>
              <a:spLocks noChangeArrowheads="1"/>
            </p:cNvSpPr>
            <p:nvPr/>
          </p:nvSpPr>
          <p:spPr bwMode="auto">
            <a:xfrm>
              <a:off x="4560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56" name="Oval 546"/>
            <p:cNvSpPr>
              <a:spLocks noChangeArrowheads="1"/>
            </p:cNvSpPr>
            <p:nvPr/>
          </p:nvSpPr>
          <p:spPr bwMode="auto">
            <a:xfrm>
              <a:off x="4272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57" name="Oval 547"/>
            <p:cNvSpPr>
              <a:spLocks noChangeArrowheads="1"/>
            </p:cNvSpPr>
            <p:nvPr/>
          </p:nvSpPr>
          <p:spPr bwMode="auto">
            <a:xfrm>
              <a:off x="4368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58" name="Oval 548"/>
            <p:cNvSpPr>
              <a:spLocks noChangeArrowheads="1"/>
            </p:cNvSpPr>
            <p:nvPr/>
          </p:nvSpPr>
          <p:spPr bwMode="auto">
            <a:xfrm>
              <a:off x="4656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59" name="Oval 549"/>
            <p:cNvSpPr>
              <a:spLocks noChangeArrowheads="1"/>
            </p:cNvSpPr>
            <p:nvPr/>
          </p:nvSpPr>
          <p:spPr bwMode="auto">
            <a:xfrm>
              <a:off x="4704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60" name="Oval 550"/>
            <p:cNvSpPr>
              <a:spLocks noChangeArrowheads="1"/>
            </p:cNvSpPr>
            <p:nvPr/>
          </p:nvSpPr>
          <p:spPr bwMode="auto">
            <a:xfrm>
              <a:off x="4416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61" name="Oval 551"/>
            <p:cNvSpPr>
              <a:spLocks noChangeArrowheads="1"/>
            </p:cNvSpPr>
            <p:nvPr/>
          </p:nvSpPr>
          <p:spPr bwMode="auto">
            <a:xfrm>
              <a:off x="4512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62" name="Oval 552"/>
            <p:cNvSpPr>
              <a:spLocks noChangeArrowheads="1"/>
            </p:cNvSpPr>
            <p:nvPr/>
          </p:nvSpPr>
          <p:spPr bwMode="auto">
            <a:xfrm>
              <a:off x="4560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63" name="Oval 553"/>
            <p:cNvSpPr>
              <a:spLocks noChangeArrowheads="1"/>
            </p:cNvSpPr>
            <p:nvPr/>
          </p:nvSpPr>
          <p:spPr bwMode="auto">
            <a:xfrm>
              <a:off x="4176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64" name="Oval 554"/>
            <p:cNvSpPr>
              <a:spLocks noChangeArrowheads="1"/>
            </p:cNvSpPr>
            <p:nvPr/>
          </p:nvSpPr>
          <p:spPr bwMode="auto">
            <a:xfrm>
              <a:off x="446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65" name="Oval 555"/>
            <p:cNvSpPr>
              <a:spLocks noChangeArrowheads="1"/>
            </p:cNvSpPr>
            <p:nvPr/>
          </p:nvSpPr>
          <p:spPr bwMode="auto">
            <a:xfrm>
              <a:off x="465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66" name="Oval 556"/>
            <p:cNvSpPr>
              <a:spLocks noChangeArrowheads="1"/>
            </p:cNvSpPr>
            <p:nvPr/>
          </p:nvSpPr>
          <p:spPr bwMode="auto">
            <a:xfrm>
              <a:off x="4560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67" name="Oval 557"/>
            <p:cNvSpPr>
              <a:spLocks noChangeArrowheads="1"/>
            </p:cNvSpPr>
            <p:nvPr/>
          </p:nvSpPr>
          <p:spPr bwMode="auto">
            <a:xfrm>
              <a:off x="4464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68" name="Oval 558"/>
            <p:cNvSpPr>
              <a:spLocks noChangeArrowheads="1"/>
            </p:cNvSpPr>
            <p:nvPr/>
          </p:nvSpPr>
          <p:spPr bwMode="auto">
            <a:xfrm>
              <a:off x="4272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69" name="Oval 559"/>
            <p:cNvSpPr>
              <a:spLocks noChangeArrowheads="1"/>
            </p:cNvSpPr>
            <p:nvPr/>
          </p:nvSpPr>
          <p:spPr bwMode="auto">
            <a:xfrm>
              <a:off x="4512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70" name="Oval 560"/>
            <p:cNvSpPr>
              <a:spLocks noChangeArrowheads="1"/>
            </p:cNvSpPr>
            <p:nvPr/>
          </p:nvSpPr>
          <p:spPr bwMode="auto">
            <a:xfrm>
              <a:off x="4416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71" name="Oval 561"/>
            <p:cNvSpPr>
              <a:spLocks noChangeArrowheads="1"/>
            </p:cNvSpPr>
            <p:nvPr/>
          </p:nvSpPr>
          <p:spPr bwMode="auto">
            <a:xfrm>
              <a:off x="4656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72" name="Oval 562"/>
            <p:cNvSpPr>
              <a:spLocks noChangeArrowheads="1"/>
            </p:cNvSpPr>
            <p:nvPr/>
          </p:nvSpPr>
          <p:spPr bwMode="auto">
            <a:xfrm>
              <a:off x="4560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73" name="Oval 563"/>
            <p:cNvSpPr>
              <a:spLocks noChangeArrowheads="1"/>
            </p:cNvSpPr>
            <p:nvPr/>
          </p:nvSpPr>
          <p:spPr bwMode="auto">
            <a:xfrm>
              <a:off x="441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74" name="Oval 564"/>
            <p:cNvSpPr>
              <a:spLocks noChangeArrowheads="1"/>
            </p:cNvSpPr>
            <p:nvPr/>
          </p:nvSpPr>
          <p:spPr bwMode="auto">
            <a:xfrm>
              <a:off x="432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75" name="Oval 565"/>
            <p:cNvSpPr>
              <a:spLocks noChangeArrowheads="1"/>
            </p:cNvSpPr>
            <p:nvPr/>
          </p:nvSpPr>
          <p:spPr bwMode="auto">
            <a:xfrm>
              <a:off x="4272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76" name="Oval 566"/>
            <p:cNvSpPr>
              <a:spLocks noChangeArrowheads="1"/>
            </p:cNvSpPr>
            <p:nvPr/>
          </p:nvSpPr>
          <p:spPr bwMode="auto">
            <a:xfrm>
              <a:off x="4368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77" name="Oval 567"/>
            <p:cNvSpPr>
              <a:spLocks noChangeArrowheads="1"/>
            </p:cNvSpPr>
            <p:nvPr/>
          </p:nvSpPr>
          <p:spPr bwMode="auto">
            <a:xfrm>
              <a:off x="4368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78" name="Oval 568"/>
            <p:cNvSpPr>
              <a:spLocks noChangeArrowheads="1"/>
            </p:cNvSpPr>
            <p:nvPr/>
          </p:nvSpPr>
          <p:spPr bwMode="auto">
            <a:xfrm>
              <a:off x="427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79" name="Oval 569"/>
            <p:cNvSpPr>
              <a:spLocks noChangeArrowheads="1"/>
            </p:cNvSpPr>
            <p:nvPr/>
          </p:nvSpPr>
          <p:spPr bwMode="auto">
            <a:xfrm>
              <a:off x="4704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80" name="Oval 570"/>
            <p:cNvSpPr>
              <a:spLocks noChangeArrowheads="1"/>
            </p:cNvSpPr>
            <p:nvPr/>
          </p:nvSpPr>
          <p:spPr bwMode="auto">
            <a:xfrm>
              <a:off x="4272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81" name="Oval 571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82" name="Oval 572"/>
            <p:cNvSpPr>
              <a:spLocks noChangeArrowheads="1"/>
            </p:cNvSpPr>
            <p:nvPr/>
          </p:nvSpPr>
          <p:spPr bwMode="auto">
            <a:xfrm>
              <a:off x="4512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83" name="Oval 573"/>
            <p:cNvSpPr>
              <a:spLocks noChangeArrowheads="1"/>
            </p:cNvSpPr>
            <p:nvPr/>
          </p:nvSpPr>
          <p:spPr bwMode="auto">
            <a:xfrm>
              <a:off x="4560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84" name="Oval 574"/>
            <p:cNvSpPr>
              <a:spLocks noChangeArrowheads="1"/>
            </p:cNvSpPr>
            <p:nvPr/>
          </p:nvSpPr>
          <p:spPr bwMode="auto">
            <a:xfrm>
              <a:off x="4608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85" name="Oval 575"/>
            <p:cNvSpPr>
              <a:spLocks noChangeArrowheads="1"/>
            </p:cNvSpPr>
            <p:nvPr/>
          </p:nvSpPr>
          <p:spPr bwMode="auto">
            <a:xfrm>
              <a:off x="4608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86" name="Oval 576"/>
            <p:cNvSpPr>
              <a:spLocks noChangeArrowheads="1"/>
            </p:cNvSpPr>
            <p:nvPr/>
          </p:nvSpPr>
          <p:spPr bwMode="auto">
            <a:xfrm>
              <a:off x="4224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87" name="Oval 577"/>
            <p:cNvSpPr>
              <a:spLocks noChangeArrowheads="1"/>
            </p:cNvSpPr>
            <p:nvPr/>
          </p:nvSpPr>
          <p:spPr bwMode="auto">
            <a:xfrm>
              <a:off x="4608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88" name="Oval 578"/>
            <p:cNvSpPr>
              <a:spLocks noChangeArrowheads="1"/>
            </p:cNvSpPr>
            <p:nvPr/>
          </p:nvSpPr>
          <p:spPr bwMode="auto">
            <a:xfrm>
              <a:off x="4368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89" name="Oval 579"/>
            <p:cNvSpPr>
              <a:spLocks noChangeArrowheads="1"/>
            </p:cNvSpPr>
            <p:nvPr/>
          </p:nvSpPr>
          <p:spPr bwMode="auto">
            <a:xfrm>
              <a:off x="4368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90" name="Oval 580"/>
            <p:cNvSpPr>
              <a:spLocks noChangeArrowheads="1"/>
            </p:cNvSpPr>
            <p:nvPr/>
          </p:nvSpPr>
          <p:spPr bwMode="auto">
            <a:xfrm>
              <a:off x="4416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91" name="Oval 581"/>
            <p:cNvSpPr>
              <a:spLocks noChangeArrowheads="1"/>
            </p:cNvSpPr>
            <p:nvPr/>
          </p:nvSpPr>
          <p:spPr bwMode="auto">
            <a:xfrm>
              <a:off x="4704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92" name="Oval 582"/>
            <p:cNvSpPr>
              <a:spLocks noChangeArrowheads="1"/>
            </p:cNvSpPr>
            <p:nvPr/>
          </p:nvSpPr>
          <p:spPr bwMode="auto">
            <a:xfrm>
              <a:off x="4608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93" name="Oval 583"/>
            <p:cNvSpPr>
              <a:spLocks noChangeArrowheads="1"/>
            </p:cNvSpPr>
            <p:nvPr/>
          </p:nvSpPr>
          <p:spPr bwMode="auto">
            <a:xfrm>
              <a:off x="4656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94" name="Oval 584"/>
            <p:cNvSpPr>
              <a:spLocks noChangeArrowheads="1"/>
            </p:cNvSpPr>
            <p:nvPr/>
          </p:nvSpPr>
          <p:spPr bwMode="auto">
            <a:xfrm>
              <a:off x="4416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95" name="Oval 585"/>
            <p:cNvSpPr>
              <a:spLocks noChangeArrowheads="1"/>
            </p:cNvSpPr>
            <p:nvPr/>
          </p:nvSpPr>
          <p:spPr bwMode="auto">
            <a:xfrm>
              <a:off x="446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96" name="Oval 586"/>
            <p:cNvSpPr>
              <a:spLocks noChangeArrowheads="1"/>
            </p:cNvSpPr>
            <p:nvPr/>
          </p:nvSpPr>
          <p:spPr bwMode="auto">
            <a:xfrm>
              <a:off x="4368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97" name="Oval 587"/>
            <p:cNvSpPr>
              <a:spLocks noChangeArrowheads="1"/>
            </p:cNvSpPr>
            <p:nvPr/>
          </p:nvSpPr>
          <p:spPr bwMode="auto">
            <a:xfrm>
              <a:off x="45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98" name="Oval 588"/>
            <p:cNvSpPr>
              <a:spLocks noChangeArrowheads="1"/>
            </p:cNvSpPr>
            <p:nvPr/>
          </p:nvSpPr>
          <p:spPr bwMode="auto">
            <a:xfrm>
              <a:off x="4560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999" name="Oval 589"/>
            <p:cNvSpPr>
              <a:spLocks noChangeArrowheads="1"/>
            </p:cNvSpPr>
            <p:nvPr/>
          </p:nvSpPr>
          <p:spPr bwMode="auto">
            <a:xfrm>
              <a:off x="4608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00" name="Oval 590"/>
            <p:cNvSpPr>
              <a:spLocks noChangeArrowheads="1"/>
            </p:cNvSpPr>
            <p:nvPr/>
          </p:nvSpPr>
          <p:spPr bwMode="auto">
            <a:xfrm>
              <a:off x="4656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01" name="Oval 591"/>
            <p:cNvSpPr>
              <a:spLocks noChangeArrowheads="1"/>
            </p:cNvSpPr>
            <p:nvPr/>
          </p:nvSpPr>
          <p:spPr bwMode="auto">
            <a:xfrm>
              <a:off x="4512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02" name="Oval 592"/>
            <p:cNvSpPr>
              <a:spLocks noChangeArrowheads="1"/>
            </p:cNvSpPr>
            <p:nvPr/>
          </p:nvSpPr>
          <p:spPr bwMode="auto">
            <a:xfrm>
              <a:off x="446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03" name="Oval 593"/>
            <p:cNvSpPr>
              <a:spLocks noChangeArrowheads="1"/>
            </p:cNvSpPr>
            <p:nvPr/>
          </p:nvSpPr>
          <p:spPr bwMode="auto">
            <a:xfrm>
              <a:off x="4560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04" name="Oval 594"/>
            <p:cNvSpPr>
              <a:spLocks noChangeArrowheads="1"/>
            </p:cNvSpPr>
            <p:nvPr/>
          </p:nvSpPr>
          <p:spPr bwMode="auto">
            <a:xfrm>
              <a:off x="470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05" name="Oval 595"/>
            <p:cNvSpPr>
              <a:spLocks noChangeArrowheads="1"/>
            </p:cNvSpPr>
            <p:nvPr/>
          </p:nvSpPr>
          <p:spPr bwMode="auto">
            <a:xfrm>
              <a:off x="441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06" name="Oval 596"/>
            <p:cNvSpPr>
              <a:spLocks noChangeArrowheads="1"/>
            </p:cNvSpPr>
            <p:nvPr/>
          </p:nvSpPr>
          <p:spPr bwMode="auto">
            <a:xfrm>
              <a:off x="4320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07" name="Oval 597"/>
            <p:cNvSpPr>
              <a:spLocks noChangeArrowheads="1"/>
            </p:cNvSpPr>
            <p:nvPr/>
          </p:nvSpPr>
          <p:spPr bwMode="auto">
            <a:xfrm>
              <a:off x="4320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08" name="Oval 598"/>
            <p:cNvSpPr>
              <a:spLocks noChangeArrowheads="1"/>
            </p:cNvSpPr>
            <p:nvPr/>
          </p:nvSpPr>
          <p:spPr bwMode="auto">
            <a:xfrm>
              <a:off x="4272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09" name="Oval 599"/>
            <p:cNvSpPr>
              <a:spLocks noChangeArrowheads="1"/>
            </p:cNvSpPr>
            <p:nvPr/>
          </p:nvSpPr>
          <p:spPr bwMode="auto">
            <a:xfrm>
              <a:off x="422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10" name="Oval 600"/>
            <p:cNvSpPr>
              <a:spLocks noChangeArrowheads="1"/>
            </p:cNvSpPr>
            <p:nvPr/>
          </p:nvSpPr>
          <p:spPr bwMode="auto">
            <a:xfrm>
              <a:off x="417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11" name="Oval 601"/>
            <p:cNvSpPr>
              <a:spLocks noChangeArrowheads="1"/>
            </p:cNvSpPr>
            <p:nvPr/>
          </p:nvSpPr>
          <p:spPr bwMode="auto">
            <a:xfrm>
              <a:off x="422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12" name="Oval 602"/>
            <p:cNvSpPr>
              <a:spLocks noChangeArrowheads="1"/>
            </p:cNvSpPr>
            <p:nvPr/>
          </p:nvSpPr>
          <p:spPr bwMode="auto">
            <a:xfrm>
              <a:off x="4512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13" name="Oval 603"/>
            <p:cNvSpPr>
              <a:spLocks noChangeArrowheads="1"/>
            </p:cNvSpPr>
            <p:nvPr/>
          </p:nvSpPr>
          <p:spPr bwMode="auto">
            <a:xfrm>
              <a:off x="4464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14" name="Oval 604"/>
            <p:cNvSpPr>
              <a:spLocks noChangeArrowheads="1"/>
            </p:cNvSpPr>
            <p:nvPr/>
          </p:nvSpPr>
          <p:spPr bwMode="auto">
            <a:xfrm>
              <a:off x="4608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15" name="Oval 605"/>
            <p:cNvSpPr>
              <a:spLocks noChangeArrowheads="1"/>
            </p:cNvSpPr>
            <p:nvPr/>
          </p:nvSpPr>
          <p:spPr bwMode="auto">
            <a:xfrm>
              <a:off x="4512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16" name="Oval 606"/>
            <p:cNvSpPr>
              <a:spLocks noChangeArrowheads="1"/>
            </p:cNvSpPr>
            <p:nvPr/>
          </p:nvSpPr>
          <p:spPr bwMode="auto">
            <a:xfrm>
              <a:off x="4464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17" name="Oval 607"/>
            <p:cNvSpPr>
              <a:spLocks noChangeArrowheads="1"/>
            </p:cNvSpPr>
            <p:nvPr/>
          </p:nvSpPr>
          <p:spPr bwMode="auto">
            <a:xfrm>
              <a:off x="4368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18" name="Oval 608"/>
            <p:cNvSpPr>
              <a:spLocks noChangeArrowheads="1"/>
            </p:cNvSpPr>
            <p:nvPr/>
          </p:nvSpPr>
          <p:spPr bwMode="auto">
            <a:xfrm>
              <a:off x="4368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19" name="Oval 609"/>
            <p:cNvSpPr>
              <a:spLocks noChangeArrowheads="1"/>
            </p:cNvSpPr>
            <p:nvPr/>
          </p:nvSpPr>
          <p:spPr bwMode="auto">
            <a:xfrm>
              <a:off x="4560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20" name="Oval 610"/>
            <p:cNvSpPr>
              <a:spLocks noChangeArrowheads="1"/>
            </p:cNvSpPr>
            <p:nvPr/>
          </p:nvSpPr>
          <p:spPr bwMode="auto">
            <a:xfrm>
              <a:off x="4656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21" name="Oval 611"/>
            <p:cNvSpPr>
              <a:spLocks noChangeArrowheads="1"/>
            </p:cNvSpPr>
            <p:nvPr/>
          </p:nvSpPr>
          <p:spPr bwMode="auto">
            <a:xfrm>
              <a:off x="4560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22" name="Oval 612"/>
            <p:cNvSpPr>
              <a:spLocks noChangeArrowheads="1"/>
            </p:cNvSpPr>
            <p:nvPr/>
          </p:nvSpPr>
          <p:spPr bwMode="auto">
            <a:xfrm>
              <a:off x="4320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23" name="Oval 613"/>
            <p:cNvSpPr>
              <a:spLocks noChangeArrowheads="1"/>
            </p:cNvSpPr>
            <p:nvPr/>
          </p:nvSpPr>
          <p:spPr bwMode="auto">
            <a:xfrm>
              <a:off x="4272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24" name="Oval 614"/>
            <p:cNvSpPr>
              <a:spLocks noChangeArrowheads="1"/>
            </p:cNvSpPr>
            <p:nvPr/>
          </p:nvSpPr>
          <p:spPr bwMode="auto">
            <a:xfrm>
              <a:off x="4224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25" name="Oval 615"/>
            <p:cNvSpPr>
              <a:spLocks noChangeArrowheads="1"/>
            </p:cNvSpPr>
            <p:nvPr/>
          </p:nvSpPr>
          <p:spPr bwMode="auto">
            <a:xfrm>
              <a:off x="417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26" name="Oval 616"/>
            <p:cNvSpPr>
              <a:spLocks noChangeArrowheads="1"/>
            </p:cNvSpPr>
            <p:nvPr/>
          </p:nvSpPr>
          <p:spPr bwMode="auto">
            <a:xfrm>
              <a:off x="4320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27" name="Oval 617"/>
            <p:cNvSpPr>
              <a:spLocks noChangeArrowheads="1"/>
            </p:cNvSpPr>
            <p:nvPr/>
          </p:nvSpPr>
          <p:spPr bwMode="auto">
            <a:xfrm>
              <a:off x="4512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28" name="Oval 618"/>
            <p:cNvSpPr>
              <a:spLocks noChangeArrowheads="1"/>
            </p:cNvSpPr>
            <p:nvPr/>
          </p:nvSpPr>
          <p:spPr bwMode="auto">
            <a:xfrm>
              <a:off x="432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29" name="Oval 619"/>
            <p:cNvSpPr>
              <a:spLocks noChangeArrowheads="1"/>
            </p:cNvSpPr>
            <p:nvPr/>
          </p:nvSpPr>
          <p:spPr bwMode="auto">
            <a:xfrm>
              <a:off x="4368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30" name="Oval 620"/>
            <p:cNvSpPr>
              <a:spLocks noChangeArrowheads="1"/>
            </p:cNvSpPr>
            <p:nvPr/>
          </p:nvSpPr>
          <p:spPr bwMode="auto">
            <a:xfrm>
              <a:off x="4656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31" name="Oval 621"/>
            <p:cNvSpPr>
              <a:spLocks noChangeArrowheads="1"/>
            </p:cNvSpPr>
            <p:nvPr/>
          </p:nvSpPr>
          <p:spPr bwMode="auto">
            <a:xfrm>
              <a:off x="4560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32" name="Oval 622"/>
            <p:cNvSpPr>
              <a:spLocks noChangeArrowheads="1"/>
            </p:cNvSpPr>
            <p:nvPr/>
          </p:nvSpPr>
          <p:spPr bwMode="auto">
            <a:xfrm>
              <a:off x="4464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33" name="Oval 623"/>
            <p:cNvSpPr>
              <a:spLocks noChangeArrowheads="1"/>
            </p:cNvSpPr>
            <p:nvPr/>
          </p:nvSpPr>
          <p:spPr bwMode="auto">
            <a:xfrm>
              <a:off x="4512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34" name="Oval 624"/>
            <p:cNvSpPr>
              <a:spLocks noChangeArrowheads="1"/>
            </p:cNvSpPr>
            <p:nvPr/>
          </p:nvSpPr>
          <p:spPr bwMode="auto">
            <a:xfrm>
              <a:off x="4320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35" name="Oval 625"/>
            <p:cNvSpPr>
              <a:spLocks noChangeArrowheads="1"/>
            </p:cNvSpPr>
            <p:nvPr/>
          </p:nvSpPr>
          <p:spPr bwMode="auto">
            <a:xfrm>
              <a:off x="4272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36" name="Oval 626"/>
            <p:cNvSpPr>
              <a:spLocks noChangeArrowheads="1"/>
            </p:cNvSpPr>
            <p:nvPr/>
          </p:nvSpPr>
          <p:spPr bwMode="auto">
            <a:xfrm>
              <a:off x="4176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37" name="Oval 627"/>
            <p:cNvSpPr>
              <a:spLocks noChangeArrowheads="1"/>
            </p:cNvSpPr>
            <p:nvPr/>
          </p:nvSpPr>
          <p:spPr bwMode="auto">
            <a:xfrm>
              <a:off x="4176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38" name="Oval 628"/>
            <p:cNvSpPr>
              <a:spLocks noChangeArrowheads="1"/>
            </p:cNvSpPr>
            <p:nvPr/>
          </p:nvSpPr>
          <p:spPr bwMode="auto">
            <a:xfrm>
              <a:off x="4416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39" name="Oval 629"/>
            <p:cNvSpPr>
              <a:spLocks noChangeArrowheads="1"/>
            </p:cNvSpPr>
            <p:nvPr/>
          </p:nvSpPr>
          <p:spPr bwMode="auto">
            <a:xfrm>
              <a:off x="4464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40" name="Oval 630"/>
            <p:cNvSpPr>
              <a:spLocks noChangeArrowheads="1"/>
            </p:cNvSpPr>
            <p:nvPr/>
          </p:nvSpPr>
          <p:spPr bwMode="auto">
            <a:xfrm>
              <a:off x="4512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41" name="Oval 631"/>
            <p:cNvSpPr>
              <a:spLocks noChangeArrowheads="1"/>
            </p:cNvSpPr>
            <p:nvPr/>
          </p:nvSpPr>
          <p:spPr bwMode="auto">
            <a:xfrm>
              <a:off x="4560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42" name="Oval 632"/>
            <p:cNvSpPr>
              <a:spLocks noChangeArrowheads="1"/>
            </p:cNvSpPr>
            <p:nvPr/>
          </p:nvSpPr>
          <p:spPr bwMode="auto">
            <a:xfrm>
              <a:off x="4368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43" name="Oval 633"/>
            <p:cNvSpPr>
              <a:spLocks noChangeArrowheads="1"/>
            </p:cNvSpPr>
            <p:nvPr/>
          </p:nvSpPr>
          <p:spPr bwMode="auto">
            <a:xfrm>
              <a:off x="4224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44" name="Oval 634"/>
            <p:cNvSpPr>
              <a:spLocks noChangeArrowheads="1"/>
            </p:cNvSpPr>
            <p:nvPr/>
          </p:nvSpPr>
          <p:spPr bwMode="auto">
            <a:xfrm>
              <a:off x="4272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45" name="Oval 635"/>
            <p:cNvSpPr>
              <a:spLocks noChangeArrowheads="1"/>
            </p:cNvSpPr>
            <p:nvPr/>
          </p:nvSpPr>
          <p:spPr bwMode="auto">
            <a:xfrm>
              <a:off x="4320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46" name="Oval 636"/>
            <p:cNvSpPr>
              <a:spLocks noChangeArrowheads="1"/>
            </p:cNvSpPr>
            <p:nvPr/>
          </p:nvSpPr>
          <p:spPr bwMode="auto">
            <a:xfrm>
              <a:off x="4752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47" name="Oval 637"/>
            <p:cNvSpPr>
              <a:spLocks noChangeArrowheads="1"/>
            </p:cNvSpPr>
            <p:nvPr/>
          </p:nvSpPr>
          <p:spPr bwMode="auto">
            <a:xfrm>
              <a:off x="475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048" name="Oval 638"/>
            <p:cNvSpPr>
              <a:spLocks noChangeArrowheads="1"/>
            </p:cNvSpPr>
            <p:nvPr/>
          </p:nvSpPr>
          <p:spPr bwMode="auto">
            <a:xfrm>
              <a:off x="470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sp>
        <p:nvSpPr>
          <p:cNvPr id="73780" name="AutoShape 640"/>
          <p:cNvSpPr>
            <a:spLocks noChangeArrowheads="1"/>
          </p:cNvSpPr>
          <p:nvPr/>
        </p:nvSpPr>
        <p:spPr bwMode="auto">
          <a:xfrm>
            <a:off x="7112000" y="4419600"/>
            <a:ext cx="338667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30033"/>
              </a:gs>
              <a:gs pos="50000">
                <a:srgbClr val="FF00FF"/>
              </a:gs>
              <a:gs pos="100000">
                <a:srgbClr val="3300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2" name="Group 642"/>
          <p:cNvGrpSpPr>
            <a:grpSpLocks/>
          </p:cNvGrpSpPr>
          <p:nvPr/>
        </p:nvGrpSpPr>
        <p:grpSpPr bwMode="auto">
          <a:xfrm>
            <a:off x="6231467" y="4267200"/>
            <a:ext cx="135467" cy="152400"/>
            <a:chOff x="3504" y="3456"/>
            <a:chExt cx="96" cy="96"/>
          </a:xfrm>
        </p:grpSpPr>
        <p:sp>
          <p:nvSpPr>
            <p:cNvPr id="73915" name="Oval 639"/>
            <p:cNvSpPr>
              <a:spLocks noChangeArrowheads="1"/>
            </p:cNvSpPr>
            <p:nvPr/>
          </p:nvSpPr>
          <p:spPr bwMode="auto">
            <a:xfrm>
              <a:off x="3528" y="3480"/>
              <a:ext cx="48" cy="48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16" name="Oval 641"/>
            <p:cNvSpPr>
              <a:spLocks noChangeArrowheads="1"/>
            </p:cNvSpPr>
            <p:nvPr/>
          </p:nvSpPr>
          <p:spPr bwMode="auto">
            <a:xfrm>
              <a:off x="3504" y="3456"/>
              <a:ext cx="96" cy="9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" name="Group 645"/>
          <p:cNvGrpSpPr>
            <a:grpSpLocks/>
          </p:cNvGrpSpPr>
          <p:nvPr/>
        </p:nvGrpSpPr>
        <p:grpSpPr bwMode="auto">
          <a:xfrm>
            <a:off x="7653867" y="4089400"/>
            <a:ext cx="948267" cy="1066800"/>
            <a:chOff x="5568" y="3408"/>
            <a:chExt cx="672" cy="672"/>
          </a:xfrm>
        </p:grpSpPr>
        <p:grpSp>
          <p:nvGrpSpPr>
            <p:cNvPr id="24" name="Group 646"/>
            <p:cNvGrpSpPr>
              <a:grpSpLocks/>
            </p:cNvGrpSpPr>
            <p:nvPr/>
          </p:nvGrpSpPr>
          <p:grpSpPr bwMode="auto">
            <a:xfrm>
              <a:off x="5568" y="3408"/>
              <a:ext cx="672" cy="672"/>
              <a:chOff x="1104" y="2208"/>
              <a:chExt cx="1104" cy="1104"/>
            </a:xfrm>
          </p:grpSpPr>
          <p:sp>
            <p:nvSpPr>
              <p:cNvPr id="73913" name="Oval 647"/>
              <p:cNvSpPr>
                <a:spLocks noChangeArrowheads="1"/>
              </p:cNvSpPr>
              <p:nvPr/>
            </p:nvSpPr>
            <p:spPr bwMode="auto">
              <a:xfrm>
                <a:off x="1128" y="2232"/>
                <a:ext cx="1056" cy="105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914" name="Oval 648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1104" cy="110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3853" name="Oval 649"/>
            <p:cNvSpPr>
              <a:spLocks noChangeArrowheads="1"/>
            </p:cNvSpPr>
            <p:nvPr/>
          </p:nvSpPr>
          <p:spPr bwMode="auto">
            <a:xfrm>
              <a:off x="576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54" name="Oval 650"/>
            <p:cNvSpPr>
              <a:spLocks noChangeArrowheads="1"/>
            </p:cNvSpPr>
            <p:nvPr/>
          </p:nvSpPr>
          <p:spPr bwMode="auto">
            <a:xfrm>
              <a:off x="585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55" name="Oval 651"/>
            <p:cNvSpPr>
              <a:spLocks noChangeArrowheads="1"/>
            </p:cNvSpPr>
            <p:nvPr/>
          </p:nvSpPr>
          <p:spPr bwMode="auto">
            <a:xfrm>
              <a:off x="5952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56" name="Oval 652"/>
            <p:cNvSpPr>
              <a:spLocks noChangeArrowheads="1"/>
            </p:cNvSpPr>
            <p:nvPr/>
          </p:nvSpPr>
          <p:spPr bwMode="auto">
            <a:xfrm>
              <a:off x="6048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57" name="Oval 653"/>
            <p:cNvSpPr>
              <a:spLocks noChangeArrowheads="1"/>
            </p:cNvSpPr>
            <p:nvPr/>
          </p:nvSpPr>
          <p:spPr bwMode="auto">
            <a:xfrm>
              <a:off x="5712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58" name="Oval 654"/>
            <p:cNvSpPr>
              <a:spLocks noChangeArrowheads="1"/>
            </p:cNvSpPr>
            <p:nvPr/>
          </p:nvSpPr>
          <p:spPr bwMode="auto">
            <a:xfrm>
              <a:off x="5808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59" name="Oval 655"/>
            <p:cNvSpPr>
              <a:spLocks noChangeArrowheads="1"/>
            </p:cNvSpPr>
            <p:nvPr/>
          </p:nvSpPr>
          <p:spPr bwMode="auto">
            <a:xfrm>
              <a:off x="5904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3860" name="Oval 656"/>
            <p:cNvSpPr>
              <a:spLocks noChangeArrowheads="1"/>
            </p:cNvSpPr>
            <p:nvPr/>
          </p:nvSpPr>
          <p:spPr bwMode="auto">
            <a:xfrm>
              <a:off x="6000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61" name="Oval 657"/>
            <p:cNvSpPr>
              <a:spLocks noChangeArrowheads="1"/>
            </p:cNvSpPr>
            <p:nvPr/>
          </p:nvSpPr>
          <p:spPr bwMode="auto">
            <a:xfrm>
              <a:off x="6048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62" name="Oval 658"/>
            <p:cNvSpPr>
              <a:spLocks noChangeArrowheads="1"/>
            </p:cNvSpPr>
            <p:nvPr/>
          </p:nvSpPr>
          <p:spPr bwMode="auto">
            <a:xfrm>
              <a:off x="6048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63" name="Oval 659"/>
            <p:cNvSpPr>
              <a:spLocks noChangeArrowheads="1"/>
            </p:cNvSpPr>
            <p:nvPr/>
          </p:nvSpPr>
          <p:spPr bwMode="auto">
            <a:xfrm>
              <a:off x="5856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64" name="Oval 660"/>
            <p:cNvSpPr>
              <a:spLocks noChangeArrowheads="1"/>
            </p:cNvSpPr>
            <p:nvPr/>
          </p:nvSpPr>
          <p:spPr bwMode="auto">
            <a:xfrm>
              <a:off x="566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65" name="Oval 661"/>
            <p:cNvSpPr>
              <a:spLocks noChangeArrowheads="1"/>
            </p:cNvSpPr>
            <p:nvPr/>
          </p:nvSpPr>
          <p:spPr bwMode="auto">
            <a:xfrm>
              <a:off x="5760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66" name="Oval 662"/>
            <p:cNvSpPr>
              <a:spLocks noChangeArrowheads="1"/>
            </p:cNvSpPr>
            <p:nvPr/>
          </p:nvSpPr>
          <p:spPr bwMode="auto">
            <a:xfrm>
              <a:off x="5856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67" name="Oval 663"/>
            <p:cNvSpPr>
              <a:spLocks noChangeArrowheads="1"/>
            </p:cNvSpPr>
            <p:nvPr/>
          </p:nvSpPr>
          <p:spPr bwMode="auto">
            <a:xfrm>
              <a:off x="6000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68" name="Oval 664"/>
            <p:cNvSpPr>
              <a:spLocks noChangeArrowheads="1"/>
            </p:cNvSpPr>
            <p:nvPr/>
          </p:nvSpPr>
          <p:spPr bwMode="auto">
            <a:xfrm>
              <a:off x="6048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69" name="Oval 665"/>
            <p:cNvSpPr>
              <a:spLocks noChangeArrowheads="1"/>
            </p:cNvSpPr>
            <p:nvPr/>
          </p:nvSpPr>
          <p:spPr bwMode="auto">
            <a:xfrm>
              <a:off x="6144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70" name="Oval 666"/>
            <p:cNvSpPr>
              <a:spLocks noChangeArrowheads="1"/>
            </p:cNvSpPr>
            <p:nvPr/>
          </p:nvSpPr>
          <p:spPr bwMode="auto">
            <a:xfrm>
              <a:off x="6144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71" name="Oval 667"/>
            <p:cNvSpPr>
              <a:spLocks noChangeArrowheads="1"/>
            </p:cNvSpPr>
            <p:nvPr/>
          </p:nvSpPr>
          <p:spPr bwMode="auto">
            <a:xfrm>
              <a:off x="5952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72" name="Oval 668"/>
            <p:cNvSpPr>
              <a:spLocks noChangeArrowheads="1"/>
            </p:cNvSpPr>
            <p:nvPr/>
          </p:nvSpPr>
          <p:spPr bwMode="auto">
            <a:xfrm>
              <a:off x="5760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73" name="Oval 669"/>
            <p:cNvSpPr>
              <a:spLocks noChangeArrowheads="1"/>
            </p:cNvSpPr>
            <p:nvPr/>
          </p:nvSpPr>
          <p:spPr bwMode="auto">
            <a:xfrm>
              <a:off x="5664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74" name="Oval 670"/>
            <p:cNvSpPr>
              <a:spLocks noChangeArrowheads="1"/>
            </p:cNvSpPr>
            <p:nvPr/>
          </p:nvSpPr>
          <p:spPr bwMode="auto">
            <a:xfrm>
              <a:off x="5952" y="398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75" name="Oval 671"/>
            <p:cNvSpPr>
              <a:spLocks noChangeArrowheads="1"/>
            </p:cNvSpPr>
            <p:nvPr/>
          </p:nvSpPr>
          <p:spPr bwMode="auto">
            <a:xfrm>
              <a:off x="6048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76" name="Oval 672"/>
            <p:cNvSpPr>
              <a:spLocks noChangeArrowheads="1"/>
            </p:cNvSpPr>
            <p:nvPr/>
          </p:nvSpPr>
          <p:spPr bwMode="auto">
            <a:xfrm>
              <a:off x="5856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77" name="Oval 673"/>
            <p:cNvSpPr>
              <a:spLocks noChangeArrowheads="1"/>
            </p:cNvSpPr>
            <p:nvPr/>
          </p:nvSpPr>
          <p:spPr bwMode="auto">
            <a:xfrm>
              <a:off x="566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78" name="Oval 674"/>
            <p:cNvSpPr>
              <a:spLocks noChangeArrowheads="1"/>
            </p:cNvSpPr>
            <p:nvPr/>
          </p:nvSpPr>
          <p:spPr bwMode="auto">
            <a:xfrm>
              <a:off x="5904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79" name="Oval 675"/>
            <p:cNvSpPr>
              <a:spLocks noChangeArrowheads="1"/>
            </p:cNvSpPr>
            <p:nvPr/>
          </p:nvSpPr>
          <p:spPr bwMode="auto">
            <a:xfrm>
              <a:off x="5952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80" name="Oval 676"/>
            <p:cNvSpPr>
              <a:spLocks noChangeArrowheads="1"/>
            </p:cNvSpPr>
            <p:nvPr/>
          </p:nvSpPr>
          <p:spPr bwMode="auto">
            <a:xfrm>
              <a:off x="5856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81" name="Oval 677"/>
            <p:cNvSpPr>
              <a:spLocks noChangeArrowheads="1"/>
            </p:cNvSpPr>
            <p:nvPr/>
          </p:nvSpPr>
          <p:spPr bwMode="auto">
            <a:xfrm>
              <a:off x="5760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82" name="Oval 678"/>
            <p:cNvSpPr>
              <a:spLocks noChangeArrowheads="1"/>
            </p:cNvSpPr>
            <p:nvPr/>
          </p:nvSpPr>
          <p:spPr bwMode="auto">
            <a:xfrm>
              <a:off x="5808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83" name="Oval 679"/>
            <p:cNvSpPr>
              <a:spLocks noChangeArrowheads="1"/>
            </p:cNvSpPr>
            <p:nvPr/>
          </p:nvSpPr>
          <p:spPr bwMode="auto">
            <a:xfrm>
              <a:off x="5760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84" name="Oval 680"/>
            <p:cNvSpPr>
              <a:spLocks noChangeArrowheads="1"/>
            </p:cNvSpPr>
            <p:nvPr/>
          </p:nvSpPr>
          <p:spPr bwMode="auto">
            <a:xfrm>
              <a:off x="5904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85" name="Oval 681"/>
            <p:cNvSpPr>
              <a:spLocks noChangeArrowheads="1"/>
            </p:cNvSpPr>
            <p:nvPr/>
          </p:nvSpPr>
          <p:spPr bwMode="auto">
            <a:xfrm>
              <a:off x="6096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86" name="Oval 682"/>
            <p:cNvSpPr>
              <a:spLocks noChangeArrowheads="1"/>
            </p:cNvSpPr>
            <p:nvPr/>
          </p:nvSpPr>
          <p:spPr bwMode="auto">
            <a:xfrm>
              <a:off x="5952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87" name="Oval 683"/>
            <p:cNvSpPr>
              <a:spLocks noChangeArrowheads="1"/>
            </p:cNvSpPr>
            <p:nvPr/>
          </p:nvSpPr>
          <p:spPr bwMode="auto">
            <a:xfrm>
              <a:off x="5904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88" name="Oval 684"/>
            <p:cNvSpPr>
              <a:spLocks noChangeArrowheads="1"/>
            </p:cNvSpPr>
            <p:nvPr/>
          </p:nvSpPr>
          <p:spPr bwMode="auto">
            <a:xfrm>
              <a:off x="5616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89" name="Oval 685"/>
            <p:cNvSpPr>
              <a:spLocks noChangeArrowheads="1"/>
            </p:cNvSpPr>
            <p:nvPr/>
          </p:nvSpPr>
          <p:spPr bwMode="auto">
            <a:xfrm>
              <a:off x="609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90" name="Oval 686"/>
            <p:cNvSpPr>
              <a:spLocks noChangeArrowheads="1"/>
            </p:cNvSpPr>
            <p:nvPr/>
          </p:nvSpPr>
          <p:spPr bwMode="auto">
            <a:xfrm>
              <a:off x="6000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91" name="Oval 687"/>
            <p:cNvSpPr>
              <a:spLocks noChangeArrowheads="1"/>
            </p:cNvSpPr>
            <p:nvPr/>
          </p:nvSpPr>
          <p:spPr bwMode="auto">
            <a:xfrm>
              <a:off x="5712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92" name="Oval 688"/>
            <p:cNvSpPr>
              <a:spLocks noChangeArrowheads="1"/>
            </p:cNvSpPr>
            <p:nvPr/>
          </p:nvSpPr>
          <p:spPr bwMode="auto">
            <a:xfrm>
              <a:off x="5808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93" name="Oval 689"/>
            <p:cNvSpPr>
              <a:spLocks noChangeArrowheads="1"/>
            </p:cNvSpPr>
            <p:nvPr/>
          </p:nvSpPr>
          <p:spPr bwMode="auto">
            <a:xfrm>
              <a:off x="6096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94" name="Oval 690"/>
            <p:cNvSpPr>
              <a:spLocks noChangeArrowheads="1"/>
            </p:cNvSpPr>
            <p:nvPr/>
          </p:nvSpPr>
          <p:spPr bwMode="auto">
            <a:xfrm>
              <a:off x="6144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95" name="Oval 691"/>
            <p:cNvSpPr>
              <a:spLocks noChangeArrowheads="1"/>
            </p:cNvSpPr>
            <p:nvPr/>
          </p:nvSpPr>
          <p:spPr bwMode="auto">
            <a:xfrm>
              <a:off x="5856" y="398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96" name="Oval 692"/>
            <p:cNvSpPr>
              <a:spLocks noChangeArrowheads="1"/>
            </p:cNvSpPr>
            <p:nvPr/>
          </p:nvSpPr>
          <p:spPr bwMode="auto">
            <a:xfrm>
              <a:off x="5952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97" name="Oval 693"/>
            <p:cNvSpPr>
              <a:spLocks noChangeArrowheads="1"/>
            </p:cNvSpPr>
            <p:nvPr/>
          </p:nvSpPr>
          <p:spPr bwMode="auto">
            <a:xfrm>
              <a:off x="6000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98" name="Oval 694"/>
            <p:cNvSpPr>
              <a:spLocks noChangeArrowheads="1"/>
            </p:cNvSpPr>
            <p:nvPr/>
          </p:nvSpPr>
          <p:spPr bwMode="auto">
            <a:xfrm>
              <a:off x="5616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99" name="Oval 695"/>
            <p:cNvSpPr>
              <a:spLocks noChangeArrowheads="1"/>
            </p:cNvSpPr>
            <p:nvPr/>
          </p:nvSpPr>
          <p:spPr bwMode="auto">
            <a:xfrm>
              <a:off x="5904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00" name="Oval 696"/>
            <p:cNvSpPr>
              <a:spLocks noChangeArrowheads="1"/>
            </p:cNvSpPr>
            <p:nvPr/>
          </p:nvSpPr>
          <p:spPr bwMode="auto">
            <a:xfrm>
              <a:off x="6096" y="384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01" name="Oval 697"/>
            <p:cNvSpPr>
              <a:spLocks noChangeArrowheads="1"/>
            </p:cNvSpPr>
            <p:nvPr/>
          </p:nvSpPr>
          <p:spPr bwMode="auto">
            <a:xfrm>
              <a:off x="6000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02" name="Oval 698"/>
            <p:cNvSpPr>
              <a:spLocks noChangeArrowheads="1"/>
            </p:cNvSpPr>
            <p:nvPr/>
          </p:nvSpPr>
          <p:spPr bwMode="auto">
            <a:xfrm>
              <a:off x="5904" y="393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03" name="Oval 699"/>
            <p:cNvSpPr>
              <a:spLocks noChangeArrowheads="1"/>
            </p:cNvSpPr>
            <p:nvPr/>
          </p:nvSpPr>
          <p:spPr bwMode="auto">
            <a:xfrm>
              <a:off x="5712" y="355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04" name="Oval 700"/>
            <p:cNvSpPr>
              <a:spLocks noChangeArrowheads="1"/>
            </p:cNvSpPr>
            <p:nvPr/>
          </p:nvSpPr>
          <p:spPr bwMode="auto">
            <a:xfrm>
              <a:off x="5952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05" name="Oval 701"/>
            <p:cNvSpPr>
              <a:spLocks noChangeArrowheads="1"/>
            </p:cNvSpPr>
            <p:nvPr/>
          </p:nvSpPr>
          <p:spPr bwMode="auto">
            <a:xfrm>
              <a:off x="5856" y="3600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06" name="Oval 702"/>
            <p:cNvSpPr>
              <a:spLocks noChangeArrowheads="1"/>
            </p:cNvSpPr>
            <p:nvPr/>
          </p:nvSpPr>
          <p:spPr bwMode="auto">
            <a:xfrm>
              <a:off x="6096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07" name="Oval 703"/>
            <p:cNvSpPr>
              <a:spLocks noChangeArrowheads="1"/>
            </p:cNvSpPr>
            <p:nvPr/>
          </p:nvSpPr>
          <p:spPr bwMode="auto">
            <a:xfrm>
              <a:off x="6000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08" name="Oval 704"/>
            <p:cNvSpPr>
              <a:spLocks noChangeArrowheads="1"/>
            </p:cNvSpPr>
            <p:nvPr/>
          </p:nvSpPr>
          <p:spPr bwMode="auto">
            <a:xfrm>
              <a:off x="5856" y="3744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09" name="Oval 705"/>
            <p:cNvSpPr>
              <a:spLocks noChangeArrowheads="1"/>
            </p:cNvSpPr>
            <p:nvPr/>
          </p:nvSpPr>
          <p:spPr bwMode="auto">
            <a:xfrm>
              <a:off x="5760" y="364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10" name="Oval 706"/>
            <p:cNvSpPr>
              <a:spLocks noChangeArrowheads="1"/>
            </p:cNvSpPr>
            <p:nvPr/>
          </p:nvSpPr>
          <p:spPr bwMode="auto">
            <a:xfrm>
              <a:off x="5712" y="3792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11" name="Oval 707"/>
            <p:cNvSpPr>
              <a:spLocks noChangeArrowheads="1"/>
            </p:cNvSpPr>
            <p:nvPr/>
          </p:nvSpPr>
          <p:spPr bwMode="auto">
            <a:xfrm>
              <a:off x="5712" y="3696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12" name="Oval 708"/>
            <p:cNvSpPr>
              <a:spLocks noChangeArrowheads="1"/>
            </p:cNvSpPr>
            <p:nvPr/>
          </p:nvSpPr>
          <p:spPr bwMode="auto">
            <a:xfrm>
              <a:off x="5712" y="3888"/>
              <a:ext cx="48" cy="48"/>
            </a:xfrm>
            <a:prstGeom prst="ellipse">
              <a:avLst/>
            </a:prstGeom>
            <a:gradFill rotWithShape="0">
              <a:gsLst>
                <a:gs pos="0">
                  <a:srgbClr val="CCFF33"/>
                </a:gs>
                <a:gs pos="100000">
                  <a:srgbClr val="303C0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" name="Group 710"/>
          <p:cNvGrpSpPr>
            <a:grpSpLocks/>
          </p:cNvGrpSpPr>
          <p:nvPr/>
        </p:nvGrpSpPr>
        <p:grpSpPr bwMode="auto">
          <a:xfrm>
            <a:off x="7653867" y="2895600"/>
            <a:ext cx="948267" cy="1066800"/>
            <a:chOff x="1104" y="2208"/>
            <a:chExt cx="1104" cy="1104"/>
          </a:xfrm>
        </p:grpSpPr>
        <p:sp>
          <p:nvSpPr>
            <p:cNvPr id="73850" name="Oval 711"/>
            <p:cNvSpPr>
              <a:spLocks noChangeArrowheads="1"/>
            </p:cNvSpPr>
            <p:nvPr/>
          </p:nvSpPr>
          <p:spPr bwMode="auto">
            <a:xfrm>
              <a:off x="1128" y="2232"/>
              <a:ext cx="1056" cy="105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51" name="Oval 712"/>
            <p:cNvSpPr>
              <a:spLocks noChangeArrowheads="1"/>
            </p:cNvSpPr>
            <p:nvPr/>
          </p:nvSpPr>
          <p:spPr bwMode="auto">
            <a:xfrm>
              <a:off x="1104" y="2208"/>
              <a:ext cx="1104" cy="110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3784" name="Oval 713"/>
          <p:cNvSpPr>
            <a:spLocks noChangeArrowheads="1"/>
          </p:cNvSpPr>
          <p:nvPr/>
        </p:nvSpPr>
        <p:spPr bwMode="auto">
          <a:xfrm>
            <a:off x="7924800" y="31242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85" name="Oval 714"/>
          <p:cNvSpPr>
            <a:spLocks noChangeArrowheads="1"/>
          </p:cNvSpPr>
          <p:nvPr/>
        </p:nvSpPr>
        <p:spPr bwMode="auto">
          <a:xfrm>
            <a:off x="8060267" y="32766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86" name="Oval 715"/>
          <p:cNvSpPr>
            <a:spLocks noChangeArrowheads="1"/>
          </p:cNvSpPr>
          <p:nvPr/>
        </p:nvSpPr>
        <p:spPr bwMode="auto">
          <a:xfrm>
            <a:off x="8195734" y="3429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87" name="Oval 716"/>
          <p:cNvSpPr>
            <a:spLocks noChangeArrowheads="1"/>
          </p:cNvSpPr>
          <p:nvPr/>
        </p:nvSpPr>
        <p:spPr bwMode="auto">
          <a:xfrm>
            <a:off x="8331200" y="3581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88" name="Oval 717"/>
          <p:cNvSpPr>
            <a:spLocks noChangeArrowheads="1"/>
          </p:cNvSpPr>
          <p:nvPr/>
        </p:nvSpPr>
        <p:spPr bwMode="auto">
          <a:xfrm>
            <a:off x="7857067" y="32766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89" name="Oval 718"/>
          <p:cNvSpPr>
            <a:spLocks noChangeArrowheads="1"/>
          </p:cNvSpPr>
          <p:nvPr/>
        </p:nvSpPr>
        <p:spPr bwMode="auto">
          <a:xfrm>
            <a:off x="7992534" y="3352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90" name="Oval 719"/>
          <p:cNvSpPr>
            <a:spLocks noChangeArrowheads="1"/>
          </p:cNvSpPr>
          <p:nvPr/>
        </p:nvSpPr>
        <p:spPr bwMode="auto">
          <a:xfrm>
            <a:off x="8128000" y="31242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73791" name="Oval 720"/>
          <p:cNvSpPr>
            <a:spLocks noChangeArrowheads="1"/>
          </p:cNvSpPr>
          <p:nvPr/>
        </p:nvSpPr>
        <p:spPr bwMode="auto">
          <a:xfrm>
            <a:off x="8263467" y="32766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92" name="Oval 721"/>
          <p:cNvSpPr>
            <a:spLocks noChangeArrowheads="1"/>
          </p:cNvSpPr>
          <p:nvPr/>
        </p:nvSpPr>
        <p:spPr bwMode="auto">
          <a:xfrm>
            <a:off x="8331200" y="3429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93" name="Oval 722"/>
          <p:cNvSpPr>
            <a:spLocks noChangeArrowheads="1"/>
          </p:cNvSpPr>
          <p:nvPr/>
        </p:nvSpPr>
        <p:spPr bwMode="auto">
          <a:xfrm>
            <a:off x="8331200" y="32766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94" name="Oval 723"/>
          <p:cNvSpPr>
            <a:spLocks noChangeArrowheads="1"/>
          </p:cNvSpPr>
          <p:nvPr/>
        </p:nvSpPr>
        <p:spPr bwMode="auto">
          <a:xfrm>
            <a:off x="8060267" y="35052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95" name="Oval 724"/>
          <p:cNvSpPr>
            <a:spLocks noChangeArrowheads="1"/>
          </p:cNvSpPr>
          <p:nvPr/>
        </p:nvSpPr>
        <p:spPr bwMode="auto">
          <a:xfrm>
            <a:off x="7789334" y="3429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96" name="Oval 725"/>
          <p:cNvSpPr>
            <a:spLocks noChangeArrowheads="1"/>
          </p:cNvSpPr>
          <p:nvPr/>
        </p:nvSpPr>
        <p:spPr bwMode="auto">
          <a:xfrm>
            <a:off x="7924800" y="3581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97" name="Oval 726"/>
          <p:cNvSpPr>
            <a:spLocks noChangeArrowheads="1"/>
          </p:cNvSpPr>
          <p:nvPr/>
        </p:nvSpPr>
        <p:spPr bwMode="auto">
          <a:xfrm>
            <a:off x="8060267" y="3733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98" name="Oval 727"/>
          <p:cNvSpPr>
            <a:spLocks noChangeArrowheads="1"/>
          </p:cNvSpPr>
          <p:nvPr/>
        </p:nvSpPr>
        <p:spPr bwMode="auto">
          <a:xfrm>
            <a:off x="8263467" y="3048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99" name="Oval 728"/>
          <p:cNvSpPr>
            <a:spLocks noChangeArrowheads="1"/>
          </p:cNvSpPr>
          <p:nvPr/>
        </p:nvSpPr>
        <p:spPr bwMode="auto">
          <a:xfrm>
            <a:off x="8331200" y="31242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00" name="Oval 729"/>
          <p:cNvSpPr>
            <a:spLocks noChangeArrowheads="1"/>
          </p:cNvSpPr>
          <p:nvPr/>
        </p:nvSpPr>
        <p:spPr bwMode="auto">
          <a:xfrm>
            <a:off x="8466667" y="3352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01" name="Oval 730"/>
          <p:cNvSpPr>
            <a:spLocks noChangeArrowheads="1"/>
          </p:cNvSpPr>
          <p:nvPr/>
        </p:nvSpPr>
        <p:spPr bwMode="auto">
          <a:xfrm>
            <a:off x="8466667" y="35052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02" name="Oval 731"/>
          <p:cNvSpPr>
            <a:spLocks noChangeArrowheads="1"/>
          </p:cNvSpPr>
          <p:nvPr/>
        </p:nvSpPr>
        <p:spPr bwMode="auto">
          <a:xfrm>
            <a:off x="8195734" y="36576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03" name="Oval 732"/>
          <p:cNvSpPr>
            <a:spLocks noChangeArrowheads="1"/>
          </p:cNvSpPr>
          <p:nvPr/>
        </p:nvSpPr>
        <p:spPr bwMode="auto">
          <a:xfrm>
            <a:off x="7924800" y="3733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04" name="Oval 733"/>
          <p:cNvSpPr>
            <a:spLocks noChangeArrowheads="1"/>
          </p:cNvSpPr>
          <p:nvPr/>
        </p:nvSpPr>
        <p:spPr bwMode="auto">
          <a:xfrm>
            <a:off x="7789334" y="3581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05" name="Oval 734"/>
          <p:cNvSpPr>
            <a:spLocks noChangeArrowheads="1"/>
          </p:cNvSpPr>
          <p:nvPr/>
        </p:nvSpPr>
        <p:spPr bwMode="auto">
          <a:xfrm>
            <a:off x="8195734" y="3810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06" name="Oval 735"/>
          <p:cNvSpPr>
            <a:spLocks noChangeArrowheads="1"/>
          </p:cNvSpPr>
          <p:nvPr/>
        </p:nvSpPr>
        <p:spPr bwMode="auto">
          <a:xfrm>
            <a:off x="8331200" y="3733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07" name="Oval 736"/>
          <p:cNvSpPr>
            <a:spLocks noChangeArrowheads="1"/>
          </p:cNvSpPr>
          <p:nvPr/>
        </p:nvSpPr>
        <p:spPr bwMode="auto">
          <a:xfrm>
            <a:off x="8060267" y="3048000"/>
            <a:ext cx="67733" cy="762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4400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08" name="Oval 737"/>
          <p:cNvSpPr>
            <a:spLocks noChangeArrowheads="1"/>
          </p:cNvSpPr>
          <p:nvPr/>
        </p:nvSpPr>
        <p:spPr bwMode="auto">
          <a:xfrm>
            <a:off x="7789334" y="3200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09" name="Oval 738"/>
          <p:cNvSpPr>
            <a:spLocks noChangeArrowheads="1"/>
          </p:cNvSpPr>
          <p:nvPr/>
        </p:nvSpPr>
        <p:spPr bwMode="auto">
          <a:xfrm>
            <a:off x="8128000" y="32766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10" name="Oval 739"/>
          <p:cNvSpPr>
            <a:spLocks noChangeArrowheads="1"/>
          </p:cNvSpPr>
          <p:nvPr/>
        </p:nvSpPr>
        <p:spPr bwMode="auto">
          <a:xfrm>
            <a:off x="8195734" y="3581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11" name="Oval 740"/>
          <p:cNvSpPr>
            <a:spLocks noChangeArrowheads="1"/>
          </p:cNvSpPr>
          <p:nvPr/>
        </p:nvSpPr>
        <p:spPr bwMode="auto">
          <a:xfrm>
            <a:off x="8060267" y="36576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12" name="Oval 741"/>
          <p:cNvSpPr>
            <a:spLocks noChangeArrowheads="1"/>
          </p:cNvSpPr>
          <p:nvPr/>
        </p:nvSpPr>
        <p:spPr bwMode="auto">
          <a:xfrm>
            <a:off x="7924800" y="3429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13" name="Oval 742"/>
          <p:cNvSpPr>
            <a:spLocks noChangeArrowheads="1"/>
          </p:cNvSpPr>
          <p:nvPr/>
        </p:nvSpPr>
        <p:spPr bwMode="auto">
          <a:xfrm>
            <a:off x="7992534" y="3200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14" name="Oval 743"/>
          <p:cNvSpPr>
            <a:spLocks noChangeArrowheads="1"/>
          </p:cNvSpPr>
          <p:nvPr/>
        </p:nvSpPr>
        <p:spPr bwMode="auto">
          <a:xfrm>
            <a:off x="7924800" y="3048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15" name="Oval 744"/>
          <p:cNvSpPr>
            <a:spLocks noChangeArrowheads="1"/>
          </p:cNvSpPr>
          <p:nvPr/>
        </p:nvSpPr>
        <p:spPr bwMode="auto">
          <a:xfrm>
            <a:off x="8128000" y="2971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16" name="Oval 745"/>
          <p:cNvSpPr>
            <a:spLocks noChangeArrowheads="1"/>
          </p:cNvSpPr>
          <p:nvPr/>
        </p:nvSpPr>
        <p:spPr bwMode="auto">
          <a:xfrm>
            <a:off x="8398934" y="32766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17" name="Oval 746"/>
          <p:cNvSpPr>
            <a:spLocks noChangeArrowheads="1"/>
          </p:cNvSpPr>
          <p:nvPr/>
        </p:nvSpPr>
        <p:spPr bwMode="auto">
          <a:xfrm>
            <a:off x="8195734" y="3429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18" name="Oval 747"/>
          <p:cNvSpPr>
            <a:spLocks noChangeArrowheads="1"/>
          </p:cNvSpPr>
          <p:nvPr/>
        </p:nvSpPr>
        <p:spPr bwMode="auto">
          <a:xfrm>
            <a:off x="8128000" y="3429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19" name="Oval 748"/>
          <p:cNvSpPr>
            <a:spLocks noChangeArrowheads="1"/>
          </p:cNvSpPr>
          <p:nvPr/>
        </p:nvSpPr>
        <p:spPr bwMode="auto">
          <a:xfrm>
            <a:off x="7721600" y="3352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20" name="Oval 749"/>
          <p:cNvSpPr>
            <a:spLocks noChangeArrowheads="1"/>
          </p:cNvSpPr>
          <p:nvPr/>
        </p:nvSpPr>
        <p:spPr bwMode="auto">
          <a:xfrm>
            <a:off x="8398934" y="3429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21" name="Oval 750"/>
          <p:cNvSpPr>
            <a:spLocks noChangeArrowheads="1"/>
          </p:cNvSpPr>
          <p:nvPr/>
        </p:nvSpPr>
        <p:spPr bwMode="auto">
          <a:xfrm>
            <a:off x="8263467" y="35052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22" name="Oval 751"/>
          <p:cNvSpPr>
            <a:spLocks noChangeArrowheads="1"/>
          </p:cNvSpPr>
          <p:nvPr/>
        </p:nvSpPr>
        <p:spPr bwMode="auto">
          <a:xfrm>
            <a:off x="7857067" y="3733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23" name="Oval 752"/>
          <p:cNvSpPr>
            <a:spLocks noChangeArrowheads="1"/>
          </p:cNvSpPr>
          <p:nvPr/>
        </p:nvSpPr>
        <p:spPr bwMode="auto">
          <a:xfrm>
            <a:off x="7992534" y="3581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24" name="Oval 753"/>
          <p:cNvSpPr>
            <a:spLocks noChangeArrowheads="1"/>
          </p:cNvSpPr>
          <p:nvPr/>
        </p:nvSpPr>
        <p:spPr bwMode="auto">
          <a:xfrm>
            <a:off x="8398934" y="31242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25" name="Oval 754"/>
          <p:cNvSpPr>
            <a:spLocks noChangeArrowheads="1"/>
          </p:cNvSpPr>
          <p:nvPr/>
        </p:nvSpPr>
        <p:spPr bwMode="auto">
          <a:xfrm>
            <a:off x="8466667" y="3200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26" name="Oval 755"/>
          <p:cNvSpPr>
            <a:spLocks noChangeArrowheads="1"/>
          </p:cNvSpPr>
          <p:nvPr/>
        </p:nvSpPr>
        <p:spPr bwMode="auto">
          <a:xfrm>
            <a:off x="8060267" y="3810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27" name="Oval 756"/>
          <p:cNvSpPr>
            <a:spLocks noChangeArrowheads="1"/>
          </p:cNvSpPr>
          <p:nvPr/>
        </p:nvSpPr>
        <p:spPr bwMode="auto">
          <a:xfrm>
            <a:off x="8195734" y="3200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28" name="Oval 757"/>
          <p:cNvSpPr>
            <a:spLocks noChangeArrowheads="1"/>
          </p:cNvSpPr>
          <p:nvPr/>
        </p:nvSpPr>
        <p:spPr bwMode="auto">
          <a:xfrm>
            <a:off x="8263467" y="31242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29" name="Oval 758"/>
          <p:cNvSpPr>
            <a:spLocks noChangeArrowheads="1"/>
          </p:cNvSpPr>
          <p:nvPr/>
        </p:nvSpPr>
        <p:spPr bwMode="auto">
          <a:xfrm>
            <a:off x="7721600" y="35052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30" name="Oval 759"/>
          <p:cNvSpPr>
            <a:spLocks noChangeArrowheads="1"/>
          </p:cNvSpPr>
          <p:nvPr/>
        </p:nvSpPr>
        <p:spPr bwMode="auto">
          <a:xfrm>
            <a:off x="8128000" y="3581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31" name="Oval 760"/>
          <p:cNvSpPr>
            <a:spLocks noChangeArrowheads="1"/>
          </p:cNvSpPr>
          <p:nvPr/>
        </p:nvSpPr>
        <p:spPr bwMode="auto">
          <a:xfrm>
            <a:off x="8398934" y="3581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32" name="Oval 761"/>
          <p:cNvSpPr>
            <a:spLocks noChangeArrowheads="1"/>
          </p:cNvSpPr>
          <p:nvPr/>
        </p:nvSpPr>
        <p:spPr bwMode="auto">
          <a:xfrm>
            <a:off x="8263467" y="3733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33" name="Oval 762"/>
          <p:cNvSpPr>
            <a:spLocks noChangeArrowheads="1"/>
          </p:cNvSpPr>
          <p:nvPr/>
        </p:nvSpPr>
        <p:spPr bwMode="auto">
          <a:xfrm>
            <a:off x="8128000" y="3733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34" name="Oval 763"/>
          <p:cNvSpPr>
            <a:spLocks noChangeArrowheads="1"/>
          </p:cNvSpPr>
          <p:nvPr/>
        </p:nvSpPr>
        <p:spPr bwMode="auto">
          <a:xfrm>
            <a:off x="7857067" y="31242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35" name="Oval 764"/>
          <p:cNvSpPr>
            <a:spLocks noChangeArrowheads="1"/>
          </p:cNvSpPr>
          <p:nvPr/>
        </p:nvSpPr>
        <p:spPr bwMode="auto">
          <a:xfrm>
            <a:off x="8195734" y="3048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36" name="Oval 765"/>
          <p:cNvSpPr>
            <a:spLocks noChangeArrowheads="1"/>
          </p:cNvSpPr>
          <p:nvPr/>
        </p:nvSpPr>
        <p:spPr bwMode="auto">
          <a:xfrm>
            <a:off x="8060267" y="32004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37" name="Oval 766"/>
          <p:cNvSpPr>
            <a:spLocks noChangeArrowheads="1"/>
          </p:cNvSpPr>
          <p:nvPr/>
        </p:nvSpPr>
        <p:spPr bwMode="auto">
          <a:xfrm>
            <a:off x="8398934" y="36576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38" name="Oval 767"/>
          <p:cNvSpPr>
            <a:spLocks noChangeArrowheads="1"/>
          </p:cNvSpPr>
          <p:nvPr/>
        </p:nvSpPr>
        <p:spPr bwMode="auto">
          <a:xfrm>
            <a:off x="8263467" y="3352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39" name="Oval 768"/>
          <p:cNvSpPr>
            <a:spLocks noChangeArrowheads="1"/>
          </p:cNvSpPr>
          <p:nvPr/>
        </p:nvSpPr>
        <p:spPr bwMode="auto">
          <a:xfrm>
            <a:off x="8060267" y="34290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40" name="Oval 769"/>
          <p:cNvSpPr>
            <a:spLocks noChangeArrowheads="1"/>
          </p:cNvSpPr>
          <p:nvPr/>
        </p:nvSpPr>
        <p:spPr bwMode="auto">
          <a:xfrm>
            <a:off x="7924800" y="32766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41" name="Oval 770"/>
          <p:cNvSpPr>
            <a:spLocks noChangeArrowheads="1"/>
          </p:cNvSpPr>
          <p:nvPr/>
        </p:nvSpPr>
        <p:spPr bwMode="auto">
          <a:xfrm>
            <a:off x="7857067" y="35052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42" name="Oval 771"/>
          <p:cNvSpPr>
            <a:spLocks noChangeArrowheads="1"/>
          </p:cNvSpPr>
          <p:nvPr/>
        </p:nvSpPr>
        <p:spPr bwMode="auto">
          <a:xfrm>
            <a:off x="7857067" y="33528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43" name="Oval 772"/>
          <p:cNvSpPr>
            <a:spLocks noChangeArrowheads="1"/>
          </p:cNvSpPr>
          <p:nvPr/>
        </p:nvSpPr>
        <p:spPr bwMode="auto">
          <a:xfrm>
            <a:off x="7857067" y="3657600"/>
            <a:ext cx="67733" cy="762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844" name="Rectangle 774"/>
          <p:cNvSpPr>
            <a:spLocks noChangeArrowheads="1"/>
          </p:cNvSpPr>
          <p:nvPr/>
        </p:nvSpPr>
        <p:spPr bwMode="auto">
          <a:xfrm>
            <a:off x="1964267" y="3124200"/>
            <a:ext cx="3386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Arial" charset="0"/>
                <a:ea typeface="黑体" pitchFamily="49" charset="-122"/>
              </a:rPr>
              <a:t>杂交</a:t>
            </a:r>
          </a:p>
        </p:txBody>
      </p:sp>
      <p:sp>
        <p:nvSpPr>
          <p:cNvPr id="73845" name="Rectangle 775"/>
          <p:cNvSpPr>
            <a:spLocks noChangeArrowheads="1"/>
          </p:cNvSpPr>
          <p:nvPr/>
        </p:nvSpPr>
        <p:spPr bwMode="auto">
          <a:xfrm>
            <a:off x="3793067" y="3138714"/>
            <a:ext cx="3386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Arial" charset="0"/>
                <a:ea typeface="黑体" pitchFamily="49" charset="-122"/>
              </a:rPr>
              <a:t>挖取</a:t>
            </a:r>
          </a:p>
        </p:txBody>
      </p:sp>
      <p:sp>
        <p:nvSpPr>
          <p:cNvPr id="73846" name="Rectangle 776"/>
          <p:cNvSpPr>
            <a:spLocks noChangeArrowheads="1"/>
          </p:cNvSpPr>
          <p:nvPr/>
        </p:nvSpPr>
        <p:spPr bwMode="auto">
          <a:xfrm>
            <a:off x="5012267" y="2485584"/>
            <a:ext cx="3386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铺板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杂交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3848" name="Line 778"/>
          <p:cNvSpPr>
            <a:spLocks noChangeShapeType="1"/>
          </p:cNvSpPr>
          <p:nvPr/>
        </p:nvSpPr>
        <p:spPr bwMode="auto">
          <a:xfrm flipH="1" flipV="1">
            <a:off x="7450667" y="25908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3849" name="Rectangle 779"/>
          <p:cNvSpPr>
            <a:spLocks noChangeArrowheads="1"/>
          </p:cNvSpPr>
          <p:nvPr/>
        </p:nvSpPr>
        <p:spPr bwMode="auto">
          <a:xfrm>
            <a:off x="6028267" y="1905000"/>
            <a:ext cx="221584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目的重组克隆</a:t>
            </a:r>
          </a:p>
        </p:txBody>
      </p:sp>
      <p:sp>
        <p:nvSpPr>
          <p:cNvPr id="679" name="Rectangle 3"/>
          <p:cNvSpPr>
            <a:spLocks noChangeArrowheads="1"/>
          </p:cNvSpPr>
          <p:nvPr/>
        </p:nvSpPr>
        <p:spPr bwMode="auto">
          <a:xfrm>
            <a:off x="406398" y="1143000"/>
            <a:ext cx="740228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从</a:t>
            </a: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基因组文库</a:t>
            </a: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中筛选目的</a:t>
            </a: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基因</a:t>
            </a:r>
            <a:r>
              <a:rPr lang="en-US" altLang="zh-CN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-</a:t>
            </a:r>
            <a:r>
              <a:rPr lang="zh-CN" altLang="en-US" sz="2800" dirty="0" smtClean="0">
                <a:latin typeface="Arial" charset="0"/>
                <a:ea typeface="黑体" pitchFamily="49" charset="-122"/>
              </a:rPr>
              <a:t>菌落原位杂交</a:t>
            </a:r>
            <a:endParaRPr lang="zh-CN" altLang="en-US" sz="2800" dirty="0">
              <a:latin typeface="Arial" charset="0"/>
              <a:ea typeface="黑体" pitchFamily="49" charset="-122"/>
            </a:endParaRPr>
          </a:p>
        </p:txBody>
      </p:sp>
      <p:sp>
        <p:nvSpPr>
          <p:cNvPr id="680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681" name="Rectangle 776"/>
          <p:cNvSpPr>
            <a:spLocks noChangeArrowheads="1"/>
          </p:cNvSpPr>
          <p:nvPr/>
        </p:nvSpPr>
        <p:spPr bwMode="auto">
          <a:xfrm>
            <a:off x="7051487" y="2478330"/>
            <a:ext cx="3386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铺板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杂交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3787104" y="199574"/>
            <a:ext cx="1866900" cy="376238"/>
          </a:xfrm>
          <a:prstGeom prst="rect">
            <a:avLst/>
          </a:prstGeom>
          <a:solidFill>
            <a:srgbClr val="0099CC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生物</a:t>
            </a:r>
            <a:r>
              <a:rPr lang="zh-CN" altLang="en-US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材料</a:t>
            </a:r>
          </a:p>
        </p:txBody>
      </p:sp>
      <p:sp>
        <p:nvSpPr>
          <p:cNvPr id="5124" name="Line 3"/>
          <p:cNvSpPr>
            <a:spLocks noChangeShapeType="1"/>
          </p:cNvSpPr>
          <p:nvPr/>
        </p:nvSpPr>
        <p:spPr bwMode="auto">
          <a:xfrm>
            <a:off x="4719189" y="574451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5" name="Line 4"/>
          <p:cNvSpPr>
            <a:spLocks noChangeShapeType="1"/>
          </p:cNvSpPr>
          <p:nvPr/>
        </p:nvSpPr>
        <p:spPr bwMode="auto">
          <a:xfrm rot="418013" flipH="1">
            <a:off x="3933376" y="645888"/>
            <a:ext cx="785813" cy="274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6" name="Line 5"/>
          <p:cNvSpPr>
            <a:spLocks noChangeShapeType="1"/>
          </p:cNvSpPr>
          <p:nvPr/>
        </p:nvSpPr>
        <p:spPr bwMode="auto">
          <a:xfrm rot="-309645">
            <a:off x="4739826" y="663351"/>
            <a:ext cx="1066800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7" name="Line 6"/>
          <p:cNvSpPr>
            <a:spLocks noChangeShapeType="1"/>
          </p:cNvSpPr>
          <p:nvPr/>
        </p:nvSpPr>
        <p:spPr bwMode="auto">
          <a:xfrm flipH="1">
            <a:off x="5800050" y="902837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8" name="Text Box 7"/>
          <p:cNvSpPr txBox="1">
            <a:spLocks noChangeArrowheads="1"/>
          </p:cNvSpPr>
          <p:nvPr/>
        </p:nvSpPr>
        <p:spPr bwMode="auto">
          <a:xfrm>
            <a:off x="3212651" y="1008746"/>
            <a:ext cx="1031875" cy="346075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DNA</a:t>
            </a:r>
          </a:p>
        </p:txBody>
      </p:sp>
      <p:sp>
        <p:nvSpPr>
          <p:cNvPr id="5129" name="Text Box 8"/>
          <p:cNvSpPr txBox="1">
            <a:spLocks noChangeArrowheads="1"/>
          </p:cNvSpPr>
          <p:nvPr/>
        </p:nvSpPr>
        <p:spPr bwMode="auto">
          <a:xfrm>
            <a:off x="5430840" y="1034146"/>
            <a:ext cx="903287" cy="346075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mRNA</a:t>
            </a:r>
          </a:p>
        </p:txBody>
      </p:sp>
      <p:sp>
        <p:nvSpPr>
          <p:cNvPr id="5130" name="Line 9"/>
          <p:cNvSpPr>
            <a:spLocks noChangeShapeType="1"/>
          </p:cNvSpPr>
          <p:nvPr/>
        </p:nvSpPr>
        <p:spPr bwMode="auto">
          <a:xfrm>
            <a:off x="3803428" y="1365481"/>
            <a:ext cx="25400" cy="503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31" name="Text Box 10"/>
          <p:cNvSpPr txBox="1">
            <a:spLocks noChangeArrowheads="1"/>
          </p:cNvSpPr>
          <p:nvPr/>
        </p:nvSpPr>
        <p:spPr bwMode="auto">
          <a:xfrm>
            <a:off x="2351318" y="1872345"/>
            <a:ext cx="1874157" cy="33855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许多</a:t>
            </a:r>
            <a:r>
              <a:rPr lang="en-US" altLang="zh-CN" sz="1600" b="1" dirty="0" smtClean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DNA</a:t>
            </a:r>
            <a:r>
              <a:rPr lang="zh-CN" altLang="en-US" sz="1600" b="1" dirty="0" smtClean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片段</a:t>
            </a:r>
            <a:endParaRPr lang="en-US" altLang="zh-CN" sz="1600" b="1" dirty="0">
              <a:solidFill>
                <a:srgbClr val="FFFF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132" name="Line 11"/>
          <p:cNvSpPr>
            <a:spLocks noChangeShapeType="1"/>
          </p:cNvSpPr>
          <p:nvPr/>
        </p:nvSpPr>
        <p:spPr bwMode="auto">
          <a:xfrm>
            <a:off x="3803428" y="1365481"/>
            <a:ext cx="930275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33" name="Line 12"/>
          <p:cNvSpPr>
            <a:spLocks noChangeShapeType="1"/>
          </p:cNvSpPr>
          <p:nvPr/>
        </p:nvSpPr>
        <p:spPr bwMode="auto">
          <a:xfrm>
            <a:off x="4733703" y="1581381"/>
            <a:ext cx="23812" cy="3159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34" name="Text Box 13"/>
          <p:cNvSpPr txBox="1">
            <a:spLocks noChangeArrowheads="1"/>
          </p:cNvSpPr>
          <p:nvPr/>
        </p:nvSpPr>
        <p:spPr bwMode="auto">
          <a:xfrm>
            <a:off x="4403503" y="1868718"/>
            <a:ext cx="739775" cy="3460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PCR</a:t>
            </a:r>
          </a:p>
        </p:txBody>
      </p:sp>
      <p:sp>
        <p:nvSpPr>
          <p:cNvPr id="5135" name="Text Box 14"/>
          <p:cNvSpPr txBox="1">
            <a:spLocks noChangeArrowheads="1"/>
          </p:cNvSpPr>
          <p:nvPr/>
        </p:nvSpPr>
        <p:spPr bwMode="auto">
          <a:xfrm>
            <a:off x="5459190" y="1652818"/>
            <a:ext cx="2376488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 dirty="0" err="1" smtClean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cDNA</a:t>
            </a:r>
            <a:r>
              <a:rPr lang="zh-CN" altLang="en-US" sz="1600" b="1" dirty="0" smtClean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zh-CN" altLang="en-US" sz="1600" b="1" dirty="0" smtClean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互补</a:t>
            </a:r>
            <a:r>
              <a:rPr lang="en-US" altLang="zh-CN" sz="1600" b="1" dirty="0" smtClean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DNA)</a:t>
            </a:r>
            <a:endParaRPr lang="zh-CN" altLang="en-US" sz="1600" b="1" dirty="0">
              <a:solidFill>
                <a:srgbClr val="FFFF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137" name="Line 16"/>
          <p:cNvSpPr>
            <a:spLocks noChangeShapeType="1"/>
          </p:cNvSpPr>
          <p:nvPr/>
        </p:nvSpPr>
        <p:spPr bwMode="auto">
          <a:xfrm flipH="1">
            <a:off x="5171853" y="2086206"/>
            <a:ext cx="4746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38" name="Text Box 17"/>
          <p:cNvSpPr txBox="1">
            <a:spLocks noChangeArrowheads="1"/>
          </p:cNvSpPr>
          <p:nvPr/>
        </p:nvSpPr>
        <p:spPr bwMode="auto">
          <a:xfrm>
            <a:off x="3227165" y="2444981"/>
            <a:ext cx="3143250" cy="33855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基因组文库          </a:t>
            </a:r>
            <a:r>
              <a:rPr lang="zh-CN" altLang="en-US" sz="1600" b="1" dirty="0" smtClean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        </a:t>
            </a:r>
            <a:r>
              <a:rPr lang="en-US" altLang="zh-CN" sz="1600" b="1" dirty="0" err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cDNA</a:t>
            </a:r>
            <a:r>
              <a:rPr lang="zh-CN" altLang="en-US" sz="16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文库</a:t>
            </a:r>
            <a:r>
              <a:rPr lang="zh-CN" altLang="en-US" sz="12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          </a:t>
            </a:r>
          </a:p>
        </p:txBody>
      </p:sp>
      <p:sp>
        <p:nvSpPr>
          <p:cNvPr id="5142" name="Text Box 21"/>
          <p:cNvSpPr txBox="1">
            <a:spLocks noChangeArrowheads="1"/>
          </p:cNvSpPr>
          <p:nvPr/>
        </p:nvSpPr>
        <p:spPr bwMode="auto">
          <a:xfrm>
            <a:off x="6622828" y="2444981"/>
            <a:ext cx="1068387" cy="3460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人工合成</a:t>
            </a:r>
          </a:p>
        </p:txBody>
      </p:sp>
      <p:sp>
        <p:nvSpPr>
          <p:cNvPr id="5144" name="Line 23"/>
          <p:cNvSpPr>
            <a:spLocks noChangeShapeType="1"/>
          </p:cNvSpPr>
          <p:nvPr/>
        </p:nvSpPr>
        <p:spPr bwMode="auto">
          <a:xfrm>
            <a:off x="4626659" y="2229081"/>
            <a:ext cx="0" cy="1008062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45" name="Line 24"/>
          <p:cNvSpPr>
            <a:spLocks noChangeShapeType="1"/>
          </p:cNvSpPr>
          <p:nvPr/>
        </p:nvSpPr>
        <p:spPr bwMode="auto">
          <a:xfrm>
            <a:off x="3730403" y="2805343"/>
            <a:ext cx="822325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46" name="Line 25"/>
          <p:cNvSpPr>
            <a:spLocks noChangeShapeType="1"/>
          </p:cNvSpPr>
          <p:nvPr/>
        </p:nvSpPr>
        <p:spPr bwMode="auto">
          <a:xfrm flipV="1">
            <a:off x="4595590" y="2805343"/>
            <a:ext cx="657225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47" name="Line 26"/>
          <p:cNvSpPr>
            <a:spLocks noChangeShapeType="1"/>
          </p:cNvSpPr>
          <p:nvPr/>
        </p:nvSpPr>
        <p:spPr bwMode="auto">
          <a:xfrm rot="21317501" flipH="1">
            <a:off x="4597178" y="2876781"/>
            <a:ext cx="2016125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48" name="Text Box 27"/>
          <p:cNvSpPr txBox="1">
            <a:spLocks noChangeArrowheads="1"/>
          </p:cNvSpPr>
          <p:nvPr/>
        </p:nvSpPr>
        <p:spPr bwMode="auto">
          <a:xfrm>
            <a:off x="3582765" y="3310168"/>
            <a:ext cx="2519363" cy="395288"/>
          </a:xfrm>
          <a:prstGeom prst="rect">
            <a:avLst/>
          </a:prstGeom>
          <a:solidFill>
            <a:srgbClr val="9999FF">
              <a:alpha val="58823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获得目的</a:t>
            </a:r>
            <a:r>
              <a:rPr lang="zh-CN" altLang="en-US" sz="20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基因</a:t>
            </a:r>
          </a:p>
        </p:txBody>
      </p:sp>
      <p:sp>
        <p:nvSpPr>
          <p:cNvPr id="5149" name="Line 28"/>
          <p:cNvSpPr>
            <a:spLocks noChangeShapeType="1"/>
          </p:cNvSpPr>
          <p:nvPr/>
        </p:nvSpPr>
        <p:spPr bwMode="auto">
          <a:xfrm>
            <a:off x="4667028" y="3741968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50" name="Text Box 29"/>
          <p:cNvSpPr txBox="1">
            <a:spLocks noChangeArrowheads="1"/>
          </p:cNvSpPr>
          <p:nvPr/>
        </p:nvSpPr>
        <p:spPr bwMode="auto">
          <a:xfrm>
            <a:off x="3587528" y="4029306"/>
            <a:ext cx="2519362" cy="395287"/>
          </a:xfrm>
          <a:prstGeom prst="rect">
            <a:avLst/>
          </a:prstGeom>
          <a:solidFill>
            <a:srgbClr val="9999FF">
              <a:alpha val="58823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构建表达载体</a:t>
            </a:r>
          </a:p>
        </p:txBody>
      </p:sp>
      <p:sp>
        <p:nvSpPr>
          <p:cNvPr id="5151" name="Text Box 30"/>
          <p:cNvSpPr txBox="1">
            <a:spLocks noChangeArrowheads="1"/>
          </p:cNvSpPr>
          <p:nvPr/>
        </p:nvSpPr>
        <p:spPr bwMode="auto">
          <a:xfrm>
            <a:off x="3587528" y="4750031"/>
            <a:ext cx="2519362" cy="395287"/>
          </a:xfrm>
          <a:prstGeom prst="rect">
            <a:avLst/>
          </a:prstGeom>
          <a:solidFill>
            <a:srgbClr val="9999FF">
              <a:alpha val="58823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导入受体细胞</a:t>
            </a:r>
          </a:p>
        </p:txBody>
      </p:sp>
      <p:sp>
        <p:nvSpPr>
          <p:cNvPr id="5152" name="Text Box 31"/>
          <p:cNvSpPr txBox="1">
            <a:spLocks noChangeArrowheads="1"/>
          </p:cNvSpPr>
          <p:nvPr/>
        </p:nvSpPr>
        <p:spPr bwMode="auto">
          <a:xfrm>
            <a:off x="3587528" y="5469168"/>
            <a:ext cx="2519362" cy="395288"/>
          </a:xfrm>
          <a:prstGeom prst="rect">
            <a:avLst/>
          </a:prstGeom>
          <a:solidFill>
            <a:srgbClr val="9999FF">
              <a:alpha val="58823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获得转基因</a:t>
            </a:r>
            <a:r>
              <a:rPr lang="zh-CN" altLang="en-US" sz="20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生物</a:t>
            </a:r>
          </a:p>
        </p:txBody>
      </p:sp>
      <p:sp>
        <p:nvSpPr>
          <p:cNvPr id="5153" name="Text Box 32"/>
          <p:cNvSpPr txBox="1">
            <a:spLocks noChangeArrowheads="1"/>
          </p:cNvSpPr>
          <p:nvPr/>
        </p:nvSpPr>
        <p:spPr bwMode="auto">
          <a:xfrm>
            <a:off x="3587528" y="6189893"/>
            <a:ext cx="2519362" cy="395288"/>
          </a:xfrm>
          <a:prstGeom prst="rect">
            <a:avLst/>
          </a:prstGeom>
          <a:solidFill>
            <a:srgbClr val="9999FF">
              <a:alpha val="58823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基因表达与性能鉴定</a:t>
            </a:r>
            <a:endParaRPr lang="zh-CN" altLang="en-US" sz="2000" b="1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154" name="Line 33"/>
          <p:cNvSpPr>
            <a:spLocks noChangeShapeType="1"/>
          </p:cNvSpPr>
          <p:nvPr/>
        </p:nvSpPr>
        <p:spPr bwMode="auto">
          <a:xfrm>
            <a:off x="4667028" y="4461106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55" name="Line 34"/>
          <p:cNvSpPr>
            <a:spLocks noChangeShapeType="1"/>
          </p:cNvSpPr>
          <p:nvPr/>
        </p:nvSpPr>
        <p:spPr bwMode="auto">
          <a:xfrm>
            <a:off x="4667028" y="5181831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56" name="Line 35"/>
          <p:cNvSpPr>
            <a:spLocks noChangeShapeType="1"/>
          </p:cNvSpPr>
          <p:nvPr/>
        </p:nvSpPr>
        <p:spPr bwMode="auto">
          <a:xfrm>
            <a:off x="4667028" y="5902556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57" name="Text Box 36"/>
          <p:cNvSpPr txBox="1">
            <a:spLocks noChangeAspect="1" noChangeArrowheads="1"/>
          </p:cNvSpPr>
          <p:nvPr/>
        </p:nvSpPr>
        <p:spPr bwMode="auto">
          <a:xfrm>
            <a:off x="2061940" y="3339196"/>
            <a:ext cx="1312863" cy="3365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ctr"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第一步</a:t>
            </a:r>
          </a:p>
        </p:txBody>
      </p:sp>
      <p:sp>
        <p:nvSpPr>
          <p:cNvPr id="5158" name="Text Box 37"/>
          <p:cNvSpPr txBox="1">
            <a:spLocks noChangeAspect="1" noChangeArrowheads="1"/>
          </p:cNvSpPr>
          <p:nvPr/>
        </p:nvSpPr>
        <p:spPr bwMode="auto">
          <a:xfrm>
            <a:off x="2074640" y="4044275"/>
            <a:ext cx="1312863" cy="3365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ctr"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第二步</a:t>
            </a:r>
          </a:p>
        </p:txBody>
      </p:sp>
      <p:sp>
        <p:nvSpPr>
          <p:cNvPr id="5159" name="Text Box 38"/>
          <p:cNvSpPr txBox="1">
            <a:spLocks noChangeAspect="1" noChangeArrowheads="1"/>
          </p:cNvSpPr>
          <p:nvPr/>
        </p:nvSpPr>
        <p:spPr bwMode="auto">
          <a:xfrm>
            <a:off x="2074640" y="4779059"/>
            <a:ext cx="1312863" cy="3365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ctr"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第三步</a:t>
            </a:r>
          </a:p>
        </p:txBody>
      </p:sp>
      <p:sp>
        <p:nvSpPr>
          <p:cNvPr id="5160" name="Text Box 39"/>
          <p:cNvSpPr txBox="1">
            <a:spLocks noChangeAspect="1" noChangeArrowheads="1"/>
          </p:cNvSpPr>
          <p:nvPr/>
        </p:nvSpPr>
        <p:spPr bwMode="auto">
          <a:xfrm>
            <a:off x="2074640" y="6217789"/>
            <a:ext cx="1312863" cy="3365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ctr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第五步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161" name="Line 41"/>
          <p:cNvSpPr>
            <a:spLocks noChangeShapeType="1"/>
          </p:cNvSpPr>
          <p:nvPr/>
        </p:nvSpPr>
        <p:spPr bwMode="auto">
          <a:xfrm flipH="1">
            <a:off x="3514503" y="2229081"/>
            <a:ext cx="0" cy="2174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Line 42"/>
          <p:cNvSpPr>
            <a:spLocks noChangeShapeType="1"/>
          </p:cNvSpPr>
          <p:nvPr/>
        </p:nvSpPr>
        <p:spPr bwMode="auto">
          <a:xfrm>
            <a:off x="5819553" y="1365481"/>
            <a:ext cx="0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3" name="Line 43"/>
          <p:cNvSpPr>
            <a:spLocks noChangeShapeType="1"/>
          </p:cNvSpPr>
          <p:nvPr/>
        </p:nvSpPr>
        <p:spPr bwMode="auto">
          <a:xfrm>
            <a:off x="3933376" y="876302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4" name="Line 44"/>
          <p:cNvSpPr>
            <a:spLocks noChangeShapeType="1"/>
          </p:cNvSpPr>
          <p:nvPr/>
        </p:nvSpPr>
        <p:spPr bwMode="auto">
          <a:xfrm>
            <a:off x="5660576" y="2013181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6" name="Text Box 3"/>
          <p:cNvSpPr txBox="1">
            <a:spLocks noChangeArrowheads="1"/>
          </p:cNvSpPr>
          <p:nvPr/>
        </p:nvSpPr>
        <p:spPr bwMode="auto">
          <a:xfrm>
            <a:off x="484812" y="478974"/>
            <a:ext cx="830997" cy="5915479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4200" b="1" dirty="0" smtClean="0">
                <a:solidFill>
                  <a:schemeClr val="tx2">
                    <a:lumMod val="25000"/>
                  </a:schemeClr>
                </a:solidFill>
                <a:latin typeface="隶书" pitchFamily="49" charset="-122"/>
                <a:ea typeface="隶书" pitchFamily="49" charset="-122"/>
              </a:rPr>
              <a:t>基因工程的基本操作流程</a:t>
            </a:r>
            <a:endParaRPr lang="zh-CN" altLang="en-US" sz="4200" b="1" dirty="0">
              <a:solidFill>
                <a:schemeClr val="tx2">
                  <a:lumMod val="25000"/>
                </a:schemeClr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7" name="Text Box 39"/>
          <p:cNvSpPr txBox="1">
            <a:spLocks noChangeAspect="1" noChangeArrowheads="1"/>
          </p:cNvSpPr>
          <p:nvPr/>
        </p:nvSpPr>
        <p:spPr bwMode="auto">
          <a:xfrm>
            <a:off x="2067386" y="5484835"/>
            <a:ext cx="1312863" cy="3365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ctr"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第四步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85698" y="2362200"/>
            <a:ext cx="716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/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工作量较大，需要了解目的基因的背景知识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5698" y="3125114"/>
            <a:ext cx="6705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/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不能获得的最小长度的目的基因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85698" y="3829972"/>
            <a:ext cx="708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/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不能除去真核生物目的基因的内含子结构</a:t>
            </a:r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1030524" y="2442030"/>
            <a:ext cx="275759" cy="283029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</a:endParaRPr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1030524" y="3198594"/>
            <a:ext cx="275759" cy="283029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</a:endParaRP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1030524" y="3897102"/>
            <a:ext cx="275759" cy="283029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80533" y="52614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06399" y="1317168"/>
            <a:ext cx="78667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基于鸟枪法基因组文库筛选</a:t>
            </a: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目的</a:t>
            </a: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基因的局限性：</a:t>
            </a:r>
            <a:endParaRPr lang="zh-CN" altLang="en-US" sz="2800" dirty="0">
              <a:solidFill>
                <a:schemeClr val="accent1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880533" y="562428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基因组文库重组克隆的排序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880533" y="1524000"/>
            <a:ext cx="765386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大型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（包括人的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）的构建在技术上并不十分困难，如果一个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YAC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的插入片段总和为整个基因组的十倍以上时，一般就能从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中调出任何一段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序列。然而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的克隆都是随机序列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，有时需要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将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所有的克隆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排列出天然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染色体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所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表现出的信息顺序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。这项工作的工作量可能远大于基因组文库的构建，属于基因文库的后期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制作。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880533" y="3048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基因组文库重组克隆的排序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880534" y="1589316"/>
            <a:ext cx="797318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将插入单一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YAC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克隆的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片段用限制性内切酶分布均匀地水解成若干片段，末端标记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同位素。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然后再用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Sau3AI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或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Mbo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I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将末端标记的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片段降解成碎片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，跑聚丙烯酰胺凝胶电泳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，每10个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YAC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克隆走在同一块板上，形成10个克隆的特征性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指纹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图谱。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电脑分析指纹图谱，如发现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任何两个克隆</a:t>
            </a:r>
            <a:r>
              <a:rPr lang="en-US" altLang="zh-CN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的指纹图谱有部分相同的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，则其两个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YAC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片段就有互相重叠的可能性，于是这两个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YAC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克隆的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片段在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染色体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上可能是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排列一起的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338666" y="881742"/>
            <a:ext cx="404464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酶切片段末端标记法</a:t>
            </a: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338666" y="188682"/>
            <a:ext cx="42333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酶切片段末端标记法</a:t>
            </a:r>
          </a:p>
        </p:txBody>
      </p:sp>
      <p:sp>
        <p:nvSpPr>
          <p:cNvPr id="77827" name="Rectangle 5"/>
          <p:cNvSpPr>
            <a:spLocks noChangeArrowheads="1"/>
          </p:cNvSpPr>
          <p:nvPr/>
        </p:nvSpPr>
        <p:spPr bwMode="auto">
          <a:xfrm>
            <a:off x="677333" y="1600200"/>
            <a:ext cx="541867" cy="152400"/>
          </a:xfrm>
          <a:prstGeom prst="rect">
            <a:avLst/>
          </a:prstGeom>
          <a:gradFill rotWithShape="0">
            <a:gsLst>
              <a:gs pos="0">
                <a:srgbClr val="442929"/>
              </a:gs>
              <a:gs pos="50000">
                <a:srgbClr val="FF9999"/>
              </a:gs>
              <a:gs pos="100000">
                <a:srgbClr val="44292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28" name="Rectangle 6"/>
          <p:cNvSpPr>
            <a:spLocks noChangeArrowheads="1"/>
          </p:cNvSpPr>
          <p:nvPr/>
        </p:nvSpPr>
        <p:spPr bwMode="auto">
          <a:xfrm>
            <a:off x="1219200" y="1600200"/>
            <a:ext cx="68410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29" name="Rectangle 7"/>
          <p:cNvSpPr>
            <a:spLocks noChangeArrowheads="1"/>
          </p:cNvSpPr>
          <p:nvPr/>
        </p:nvSpPr>
        <p:spPr bwMode="auto">
          <a:xfrm>
            <a:off x="8060267" y="1600200"/>
            <a:ext cx="541867" cy="152400"/>
          </a:xfrm>
          <a:prstGeom prst="rect">
            <a:avLst/>
          </a:prstGeom>
          <a:gradFill rotWithShape="0">
            <a:gsLst>
              <a:gs pos="0">
                <a:srgbClr val="442929"/>
              </a:gs>
              <a:gs pos="50000">
                <a:srgbClr val="FF9999"/>
              </a:gs>
              <a:gs pos="100000">
                <a:srgbClr val="44292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0" name="Line 8"/>
          <p:cNvSpPr>
            <a:spLocks noChangeShapeType="1"/>
          </p:cNvSpPr>
          <p:nvPr/>
        </p:nvSpPr>
        <p:spPr bwMode="auto">
          <a:xfrm>
            <a:off x="1964267" y="144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31" name="Line 9"/>
          <p:cNvSpPr>
            <a:spLocks noChangeShapeType="1"/>
          </p:cNvSpPr>
          <p:nvPr/>
        </p:nvSpPr>
        <p:spPr bwMode="auto">
          <a:xfrm>
            <a:off x="3454400" y="144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32" name="Line 10"/>
          <p:cNvSpPr>
            <a:spLocks noChangeShapeType="1"/>
          </p:cNvSpPr>
          <p:nvPr/>
        </p:nvSpPr>
        <p:spPr bwMode="auto">
          <a:xfrm>
            <a:off x="5825067" y="144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33" name="Rectangle 12"/>
          <p:cNvSpPr>
            <a:spLocks noChangeArrowheads="1"/>
          </p:cNvSpPr>
          <p:nvPr/>
        </p:nvSpPr>
        <p:spPr bwMode="auto">
          <a:xfrm>
            <a:off x="1828800" y="1066801"/>
            <a:ext cx="3706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H</a:t>
            </a:r>
          </a:p>
        </p:txBody>
      </p:sp>
      <p:sp>
        <p:nvSpPr>
          <p:cNvPr id="77834" name="Rectangle 14"/>
          <p:cNvSpPr>
            <a:spLocks noChangeArrowheads="1"/>
          </p:cNvSpPr>
          <p:nvPr/>
        </p:nvSpPr>
        <p:spPr bwMode="auto">
          <a:xfrm>
            <a:off x="3318933" y="1066801"/>
            <a:ext cx="3706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H</a:t>
            </a:r>
          </a:p>
        </p:txBody>
      </p:sp>
      <p:sp>
        <p:nvSpPr>
          <p:cNvPr id="77835" name="Rectangle 15"/>
          <p:cNvSpPr>
            <a:spLocks noChangeArrowheads="1"/>
          </p:cNvSpPr>
          <p:nvPr/>
        </p:nvSpPr>
        <p:spPr bwMode="auto">
          <a:xfrm>
            <a:off x="5689600" y="1066801"/>
            <a:ext cx="3706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H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677333" y="2362200"/>
            <a:ext cx="1286933" cy="152400"/>
            <a:chOff x="480" y="1488"/>
            <a:chExt cx="912" cy="96"/>
          </a:xfrm>
        </p:grpSpPr>
        <p:sp>
          <p:nvSpPr>
            <p:cNvPr id="78046" name="Rectangle 16"/>
            <p:cNvSpPr>
              <a:spLocks noChangeArrowheads="1"/>
            </p:cNvSpPr>
            <p:nvPr/>
          </p:nvSpPr>
          <p:spPr bwMode="auto">
            <a:xfrm>
              <a:off x="480" y="1488"/>
              <a:ext cx="384" cy="96"/>
            </a:xfrm>
            <a:prstGeom prst="rect">
              <a:avLst/>
            </a:prstGeom>
            <a:gradFill rotWithShape="0">
              <a:gsLst>
                <a:gs pos="0">
                  <a:srgbClr val="442929"/>
                </a:gs>
                <a:gs pos="50000">
                  <a:srgbClr val="FF9999"/>
                </a:gs>
                <a:gs pos="100000">
                  <a:srgbClr val="44292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78047" name="Rectangle 17"/>
            <p:cNvSpPr>
              <a:spLocks noChangeArrowheads="1"/>
            </p:cNvSpPr>
            <p:nvPr/>
          </p:nvSpPr>
          <p:spPr bwMode="auto">
            <a:xfrm>
              <a:off x="864" y="1488"/>
              <a:ext cx="528" cy="96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77837" name="Rectangle 19"/>
          <p:cNvSpPr>
            <a:spLocks noChangeArrowheads="1"/>
          </p:cNvSpPr>
          <p:nvPr/>
        </p:nvSpPr>
        <p:spPr bwMode="auto">
          <a:xfrm>
            <a:off x="1964267" y="2933700"/>
            <a:ext cx="1490133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38" name="Rectangle 20"/>
          <p:cNvSpPr>
            <a:spLocks noChangeArrowheads="1"/>
          </p:cNvSpPr>
          <p:nvPr/>
        </p:nvSpPr>
        <p:spPr bwMode="auto">
          <a:xfrm>
            <a:off x="3454400" y="3505200"/>
            <a:ext cx="2370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9" name="Line 21"/>
          <p:cNvSpPr>
            <a:spLocks noChangeShapeType="1"/>
          </p:cNvSpPr>
          <p:nvPr/>
        </p:nvSpPr>
        <p:spPr bwMode="auto">
          <a:xfrm>
            <a:off x="6773333" y="144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40" name="Rectangle 22"/>
          <p:cNvSpPr>
            <a:spLocks noChangeArrowheads="1"/>
          </p:cNvSpPr>
          <p:nvPr/>
        </p:nvSpPr>
        <p:spPr bwMode="auto">
          <a:xfrm>
            <a:off x="6637867" y="1066801"/>
            <a:ext cx="3706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H</a:t>
            </a:r>
          </a:p>
        </p:txBody>
      </p:sp>
      <p:sp>
        <p:nvSpPr>
          <p:cNvPr id="77841" name="Rectangle 23"/>
          <p:cNvSpPr>
            <a:spLocks noChangeArrowheads="1"/>
          </p:cNvSpPr>
          <p:nvPr/>
        </p:nvSpPr>
        <p:spPr bwMode="auto">
          <a:xfrm>
            <a:off x="5825067" y="4076700"/>
            <a:ext cx="9482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6773333" y="4648200"/>
            <a:ext cx="1828800" cy="152400"/>
            <a:chOff x="4800" y="2928"/>
            <a:chExt cx="1296" cy="96"/>
          </a:xfrm>
        </p:grpSpPr>
        <p:sp>
          <p:nvSpPr>
            <p:cNvPr id="78044" name="Rectangle 24"/>
            <p:cNvSpPr>
              <a:spLocks noChangeArrowheads="1"/>
            </p:cNvSpPr>
            <p:nvPr/>
          </p:nvSpPr>
          <p:spPr bwMode="auto">
            <a:xfrm>
              <a:off x="4800" y="2928"/>
              <a:ext cx="912" cy="96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78045" name="Rectangle 25"/>
            <p:cNvSpPr>
              <a:spLocks noChangeArrowheads="1"/>
            </p:cNvSpPr>
            <p:nvPr/>
          </p:nvSpPr>
          <p:spPr bwMode="auto">
            <a:xfrm>
              <a:off x="5712" y="2928"/>
              <a:ext cx="384" cy="96"/>
            </a:xfrm>
            <a:prstGeom prst="rect">
              <a:avLst/>
            </a:prstGeom>
            <a:gradFill rotWithShape="0">
              <a:gsLst>
                <a:gs pos="0">
                  <a:srgbClr val="442929"/>
                </a:gs>
                <a:gs pos="50000">
                  <a:srgbClr val="FF9999"/>
                </a:gs>
                <a:gs pos="100000">
                  <a:srgbClr val="44292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77843" name="Rectangle 28"/>
          <p:cNvSpPr>
            <a:spLocks noChangeArrowheads="1"/>
          </p:cNvSpPr>
          <p:nvPr/>
        </p:nvSpPr>
        <p:spPr bwMode="auto">
          <a:xfrm>
            <a:off x="1896534" y="2362200"/>
            <a:ext cx="67733" cy="1524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44" name="Rectangle 29"/>
          <p:cNvSpPr>
            <a:spLocks noChangeArrowheads="1"/>
          </p:cNvSpPr>
          <p:nvPr/>
        </p:nvSpPr>
        <p:spPr bwMode="auto">
          <a:xfrm>
            <a:off x="1964267" y="2933700"/>
            <a:ext cx="67733" cy="1524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45" name="Rectangle 30"/>
          <p:cNvSpPr>
            <a:spLocks noChangeArrowheads="1"/>
          </p:cNvSpPr>
          <p:nvPr/>
        </p:nvSpPr>
        <p:spPr bwMode="auto">
          <a:xfrm>
            <a:off x="3386667" y="2933700"/>
            <a:ext cx="67733" cy="1524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46" name="Rectangle 31"/>
          <p:cNvSpPr>
            <a:spLocks noChangeArrowheads="1"/>
          </p:cNvSpPr>
          <p:nvPr/>
        </p:nvSpPr>
        <p:spPr bwMode="auto">
          <a:xfrm>
            <a:off x="3454400" y="3505200"/>
            <a:ext cx="67733" cy="1524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47" name="Rectangle 32"/>
          <p:cNvSpPr>
            <a:spLocks noChangeArrowheads="1"/>
          </p:cNvSpPr>
          <p:nvPr/>
        </p:nvSpPr>
        <p:spPr bwMode="auto">
          <a:xfrm>
            <a:off x="5757334" y="3505200"/>
            <a:ext cx="67733" cy="1524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48" name="Rectangle 33"/>
          <p:cNvSpPr>
            <a:spLocks noChangeArrowheads="1"/>
          </p:cNvSpPr>
          <p:nvPr/>
        </p:nvSpPr>
        <p:spPr bwMode="auto">
          <a:xfrm>
            <a:off x="5825067" y="4076700"/>
            <a:ext cx="67733" cy="1524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49" name="Rectangle 34"/>
          <p:cNvSpPr>
            <a:spLocks noChangeArrowheads="1"/>
          </p:cNvSpPr>
          <p:nvPr/>
        </p:nvSpPr>
        <p:spPr bwMode="auto">
          <a:xfrm>
            <a:off x="6705600" y="4076700"/>
            <a:ext cx="67733" cy="1524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rgbClr val="FFFF00"/>
              </a:solidFill>
            </a:endParaRPr>
          </a:p>
        </p:txBody>
      </p:sp>
      <p:sp>
        <p:nvSpPr>
          <p:cNvPr id="77850" name="Rectangle 35"/>
          <p:cNvSpPr>
            <a:spLocks noChangeArrowheads="1"/>
          </p:cNvSpPr>
          <p:nvPr/>
        </p:nvSpPr>
        <p:spPr bwMode="auto">
          <a:xfrm>
            <a:off x="6773334" y="4648200"/>
            <a:ext cx="67733" cy="1524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rgbClr val="FFFF00"/>
              </a:solidFill>
            </a:endParaRPr>
          </a:p>
        </p:txBody>
      </p:sp>
      <p:sp>
        <p:nvSpPr>
          <p:cNvPr id="77851" name="Line 36"/>
          <p:cNvSpPr>
            <a:spLocks noChangeShapeType="1"/>
          </p:cNvSpPr>
          <p:nvPr/>
        </p:nvSpPr>
        <p:spPr bwMode="auto">
          <a:xfrm flipV="1">
            <a:off x="1219200" y="22860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52" name="Line 37"/>
          <p:cNvSpPr>
            <a:spLocks noChangeShapeType="1"/>
          </p:cNvSpPr>
          <p:nvPr/>
        </p:nvSpPr>
        <p:spPr bwMode="auto">
          <a:xfrm flipV="1">
            <a:off x="1422400" y="22860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53" name="Line 38"/>
          <p:cNvSpPr>
            <a:spLocks noChangeShapeType="1"/>
          </p:cNvSpPr>
          <p:nvPr/>
        </p:nvSpPr>
        <p:spPr bwMode="auto">
          <a:xfrm flipV="1">
            <a:off x="1625600" y="22860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54" name="Line 39"/>
          <p:cNvSpPr>
            <a:spLocks noChangeShapeType="1"/>
          </p:cNvSpPr>
          <p:nvPr/>
        </p:nvSpPr>
        <p:spPr bwMode="auto">
          <a:xfrm flipV="1">
            <a:off x="1761066" y="22860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55" name="Rectangle 40"/>
          <p:cNvSpPr>
            <a:spLocks noChangeArrowheads="1"/>
          </p:cNvSpPr>
          <p:nvPr/>
        </p:nvSpPr>
        <p:spPr bwMode="auto">
          <a:xfrm>
            <a:off x="1083733" y="19812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56" name="Rectangle 41"/>
          <p:cNvSpPr>
            <a:spLocks noChangeArrowheads="1"/>
          </p:cNvSpPr>
          <p:nvPr/>
        </p:nvSpPr>
        <p:spPr bwMode="auto">
          <a:xfrm>
            <a:off x="1286933" y="19812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57" name="Rectangle 42"/>
          <p:cNvSpPr>
            <a:spLocks noChangeArrowheads="1"/>
          </p:cNvSpPr>
          <p:nvPr/>
        </p:nvSpPr>
        <p:spPr bwMode="auto">
          <a:xfrm>
            <a:off x="1490133" y="19812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58" name="Rectangle 43"/>
          <p:cNvSpPr>
            <a:spLocks noChangeArrowheads="1"/>
          </p:cNvSpPr>
          <p:nvPr/>
        </p:nvSpPr>
        <p:spPr bwMode="auto">
          <a:xfrm>
            <a:off x="1625600" y="19812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59" name="Line 44"/>
          <p:cNvSpPr>
            <a:spLocks noChangeShapeType="1"/>
          </p:cNvSpPr>
          <p:nvPr/>
        </p:nvSpPr>
        <p:spPr bwMode="auto">
          <a:xfrm flipV="1">
            <a:off x="2099733" y="28194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60" name="Line 45"/>
          <p:cNvSpPr>
            <a:spLocks noChangeShapeType="1"/>
          </p:cNvSpPr>
          <p:nvPr/>
        </p:nvSpPr>
        <p:spPr bwMode="auto">
          <a:xfrm flipV="1">
            <a:off x="2980266" y="28194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61" name="Line 46"/>
          <p:cNvSpPr>
            <a:spLocks noChangeShapeType="1"/>
          </p:cNvSpPr>
          <p:nvPr/>
        </p:nvSpPr>
        <p:spPr bwMode="auto">
          <a:xfrm flipV="1">
            <a:off x="2506133" y="28194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62" name="Line 47"/>
          <p:cNvSpPr>
            <a:spLocks noChangeShapeType="1"/>
          </p:cNvSpPr>
          <p:nvPr/>
        </p:nvSpPr>
        <p:spPr bwMode="auto">
          <a:xfrm flipV="1">
            <a:off x="3318933" y="28194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63" name="Rectangle 52"/>
          <p:cNvSpPr>
            <a:spLocks noChangeArrowheads="1"/>
          </p:cNvSpPr>
          <p:nvPr/>
        </p:nvSpPr>
        <p:spPr bwMode="auto">
          <a:xfrm>
            <a:off x="1964266" y="25146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64" name="Rectangle 53"/>
          <p:cNvSpPr>
            <a:spLocks noChangeArrowheads="1"/>
          </p:cNvSpPr>
          <p:nvPr/>
        </p:nvSpPr>
        <p:spPr bwMode="auto">
          <a:xfrm>
            <a:off x="2370666" y="25146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65" name="Rectangle 54"/>
          <p:cNvSpPr>
            <a:spLocks noChangeArrowheads="1"/>
          </p:cNvSpPr>
          <p:nvPr/>
        </p:nvSpPr>
        <p:spPr bwMode="auto">
          <a:xfrm>
            <a:off x="2844800" y="25146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66" name="Line 55"/>
          <p:cNvSpPr>
            <a:spLocks noChangeShapeType="1"/>
          </p:cNvSpPr>
          <p:nvPr/>
        </p:nvSpPr>
        <p:spPr bwMode="auto">
          <a:xfrm flipV="1">
            <a:off x="2709333" y="28194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67" name="Line 56"/>
          <p:cNvSpPr>
            <a:spLocks noChangeShapeType="1"/>
          </p:cNvSpPr>
          <p:nvPr/>
        </p:nvSpPr>
        <p:spPr bwMode="auto">
          <a:xfrm flipV="1">
            <a:off x="3928533" y="34290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68" name="Line 57"/>
          <p:cNvSpPr>
            <a:spLocks noChangeShapeType="1"/>
          </p:cNvSpPr>
          <p:nvPr/>
        </p:nvSpPr>
        <p:spPr bwMode="auto">
          <a:xfrm flipV="1">
            <a:off x="5012266" y="34290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69" name="Line 58"/>
          <p:cNvSpPr>
            <a:spLocks noChangeShapeType="1"/>
          </p:cNvSpPr>
          <p:nvPr/>
        </p:nvSpPr>
        <p:spPr bwMode="auto">
          <a:xfrm flipV="1">
            <a:off x="4267200" y="34290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70" name="Rectangle 59"/>
          <p:cNvSpPr>
            <a:spLocks noChangeArrowheads="1"/>
          </p:cNvSpPr>
          <p:nvPr/>
        </p:nvSpPr>
        <p:spPr bwMode="auto">
          <a:xfrm>
            <a:off x="3183466" y="25146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71" name="Rectangle 60"/>
          <p:cNvSpPr>
            <a:spLocks noChangeArrowheads="1"/>
          </p:cNvSpPr>
          <p:nvPr/>
        </p:nvSpPr>
        <p:spPr bwMode="auto">
          <a:xfrm>
            <a:off x="2573866" y="25146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72" name="Rectangle 61"/>
          <p:cNvSpPr>
            <a:spLocks noChangeArrowheads="1"/>
          </p:cNvSpPr>
          <p:nvPr/>
        </p:nvSpPr>
        <p:spPr bwMode="auto">
          <a:xfrm>
            <a:off x="3793066" y="31242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73" name="Line 62"/>
          <p:cNvSpPr>
            <a:spLocks noChangeShapeType="1"/>
          </p:cNvSpPr>
          <p:nvPr/>
        </p:nvSpPr>
        <p:spPr bwMode="auto">
          <a:xfrm flipV="1">
            <a:off x="5147733" y="34290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74" name="Line 63"/>
          <p:cNvSpPr>
            <a:spLocks noChangeShapeType="1"/>
          </p:cNvSpPr>
          <p:nvPr/>
        </p:nvSpPr>
        <p:spPr bwMode="auto">
          <a:xfrm flipV="1">
            <a:off x="4944533" y="34290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75" name="Line 64"/>
          <p:cNvSpPr>
            <a:spLocks noChangeShapeType="1"/>
          </p:cNvSpPr>
          <p:nvPr/>
        </p:nvSpPr>
        <p:spPr bwMode="auto">
          <a:xfrm flipV="1">
            <a:off x="6299200" y="39624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76" name="Line 65"/>
          <p:cNvSpPr>
            <a:spLocks noChangeShapeType="1"/>
          </p:cNvSpPr>
          <p:nvPr/>
        </p:nvSpPr>
        <p:spPr bwMode="auto">
          <a:xfrm flipV="1">
            <a:off x="6096000" y="39624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77" name="Line 66"/>
          <p:cNvSpPr>
            <a:spLocks noChangeShapeType="1"/>
          </p:cNvSpPr>
          <p:nvPr/>
        </p:nvSpPr>
        <p:spPr bwMode="auto">
          <a:xfrm flipV="1">
            <a:off x="8060266" y="44958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78" name="Line 67"/>
          <p:cNvSpPr>
            <a:spLocks noChangeShapeType="1"/>
          </p:cNvSpPr>
          <p:nvPr/>
        </p:nvSpPr>
        <p:spPr bwMode="auto">
          <a:xfrm flipV="1">
            <a:off x="7112000" y="44958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79" name="Line 69"/>
          <p:cNvSpPr>
            <a:spLocks noChangeShapeType="1"/>
          </p:cNvSpPr>
          <p:nvPr/>
        </p:nvSpPr>
        <p:spPr bwMode="auto">
          <a:xfrm flipV="1">
            <a:off x="7450666" y="4495800"/>
            <a:ext cx="1412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7880" name="Rectangle 71"/>
          <p:cNvSpPr>
            <a:spLocks noChangeArrowheads="1"/>
          </p:cNvSpPr>
          <p:nvPr/>
        </p:nvSpPr>
        <p:spPr bwMode="auto">
          <a:xfrm>
            <a:off x="4131733" y="31242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81" name="Rectangle 72"/>
          <p:cNvSpPr>
            <a:spLocks noChangeArrowheads="1"/>
          </p:cNvSpPr>
          <p:nvPr/>
        </p:nvSpPr>
        <p:spPr bwMode="auto">
          <a:xfrm>
            <a:off x="4741333" y="31242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82" name="Rectangle 73"/>
          <p:cNvSpPr>
            <a:spLocks noChangeArrowheads="1"/>
          </p:cNvSpPr>
          <p:nvPr/>
        </p:nvSpPr>
        <p:spPr bwMode="auto">
          <a:xfrm>
            <a:off x="4876800" y="31242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83" name="Rectangle 74"/>
          <p:cNvSpPr>
            <a:spLocks noChangeArrowheads="1"/>
          </p:cNvSpPr>
          <p:nvPr/>
        </p:nvSpPr>
        <p:spPr bwMode="auto">
          <a:xfrm>
            <a:off x="5012266" y="31242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84" name="Rectangle 75"/>
          <p:cNvSpPr>
            <a:spLocks noChangeArrowheads="1"/>
          </p:cNvSpPr>
          <p:nvPr/>
        </p:nvSpPr>
        <p:spPr bwMode="auto">
          <a:xfrm>
            <a:off x="5960533" y="36576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85" name="Rectangle 76"/>
          <p:cNvSpPr>
            <a:spLocks noChangeArrowheads="1"/>
          </p:cNvSpPr>
          <p:nvPr/>
        </p:nvSpPr>
        <p:spPr bwMode="auto">
          <a:xfrm>
            <a:off x="6163733" y="36576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86" name="Rectangle 77"/>
          <p:cNvSpPr>
            <a:spLocks noChangeArrowheads="1"/>
          </p:cNvSpPr>
          <p:nvPr/>
        </p:nvSpPr>
        <p:spPr bwMode="auto">
          <a:xfrm>
            <a:off x="6976533" y="41910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87" name="Rectangle 78"/>
          <p:cNvSpPr>
            <a:spLocks noChangeArrowheads="1"/>
          </p:cNvSpPr>
          <p:nvPr/>
        </p:nvSpPr>
        <p:spPr bwMode="auto">
          <a:xfrm>
            <a:off x="7315200" y="41910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88" name="Rectangle 79"/>
          <p:cNvSpPr>
            <a:spLocks noChangeArrowheads="1"/>
          </p:cNvSpPr>
          <p:nvPr/>
        </p:nvSpPr>
        <p:spPr bwMode="auto">
          <a:xfrm>
            <a:off x="7924800" y="419100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FF00"/>
                </a:solidFill>
                <a:latin typeface="Arial" charset="0"/>
                <a:ea typeface="黑体" pitchFamily="49" charset="-122"/>
              </a:rPr>
              <a:t>S</a:t>
            </a:r>
          </a:p>
        </p:txBody>
      </p:sp>
      <p:sp>
        <p:nvSpPr>
          <p:cNvPr id="77889" name="Rectangle 80"/>
          <p:cNvSpPr>
            <a:spLocks noChangeArrowheads="1"/>
          </p:cNvSpPr>
          <p:nvPr/>
        </p:nvSpPr>
        <p:spPr bwMode="auto">
          <a:xfrm>
            <a:off x="677333" y="3581400"/>
            <a:ext cx="2235200" cy="289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90" name="Rectangle 82"/>
          <p:cNvSpPr>
            <a:spLocks noChangeArrowheads="1"/>
          </p:cNvSpPr>
          <p:nvPr/>
        </p:nvSpPr>
        <p:spPr bwMode="auto">
          <a:xfrm>
            <a:off x="812800" y="3733800"/>
            <a:ext cx="135467" cy="76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91" name="Rectangle 83"/>
          <p:cNvSpPr>
            <a:spLocks noChangeArrowheads="1"/>
          </p:cNvSpPr>
          <p:nvPr/>
        </p:nvSpPr>
        <p:spPr bwMode="auto">
          <a:xfrm>
            <a:off x="1016000" y="3733800"/>
            <a:ext cx="135467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92" name="Rectangle 84"/>
          <p:cNvSpPr>
            <a:spLocks noChangeArrowheads="1"/>
          </p:cNvSpPr>
          <p:nvPr/>
        </p:nvSpPr>
        <p:spPr bwMode="auto">
          <a:xfrm>
            <a:off x="1219200" y="3733800"/>
            <a:ext cx="135467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93" name="Rectangle 85"/>
          <p:cNvSpPr>
            <a:spLocks noChangeArrowheads="1"/>
          </p:cNvSpPr>
          <p:nvPr/>
        </p:nvSpPr>
        <p:spPr bwMode="auto">
          <a:xfrm>
            <a:off x="1422400" y="3733800"/>
            <a:ext cx="135467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94" name="Rectangle 86"/>
          <p:cNvSpPr>
            <a:spLocks noChangeArrowheads="1"/>
          </p:cNvSpPr>
          <p:nvPr/>
        </p:nvSpPr>
        <p:spPr bwMode="auto">
          <a:xfrm>
            <a:off x="1625600" y="3733800"/>
            <a:ext cx="135467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95" name="Rectangle 87"/>
          <p:cNvSpPr>
            <a:spLocks noChangeArrowheads="1"/>
          </p:cNvSpPr>
          <p:nvPr/>
        </p:nvSpPr>
        <p:spPr bwMode="auto">
          <a:xfrm>
            <a:off x="1828800" y="3733800"/>
            <a:ext cx="135467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96" name="Rectangle 88"/>
          <p:cNvSpPr>
            <a:spLocks noChangeArrowheads="1"/>
          </p:cNvSpPr>
          <p:nvPr/>
        </p:nvSpPr>
        <p:spPr bwMode="auto">
          <a:xfrm>
            <a:off x="2032000" y="3733800"/>
            <a:ext cx="135467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97" name="Rectangle 89"/>
          <p:cNvSpPr>
            <a:spLocks noChangeArrowheads="1"/>
          </p:cNvSpPr>
          <p:nvPr/>
        </p:nvSpPr>
        <p:spPr bwMode="auto">
          <a:xfrm>
            <a:off x="2235200" y="3733800"/>
            <a:ext cx="135467" cy="76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98" name="Rectangle 90"/>
          <p:cNvSpPr>
            <a:spLocks noChangeArrowheads="1"/>
          </p:cNvSpPr>
          <p:nvPr/>
        </p:nvSpPr>
        <p:spPr bwMode="auto">
          <a:xfrm>
            <a:off x="2438400" y="3733800"/>
            <a:ext cx="135467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99" name="Rectangle 91"/>
          <p:cNvSpPr>
            <a:spLocks noChangeArrowheads="1"/>
          </p:cNvSpPr>
          <p:nvPr/>
        </p:nvSpPr>
        <p:spPr bwMode="auto">
          <a:xfrm>
            <a:off x="2641600" y="3733800"/>
            <a:ext cx="135467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00" name="Line 92"/>
          <p:cNvSpPr>
            <a:spLocks noChangeShapeType="1"/>
          </p:cNvSpPr>
          <p:nvPr/>
        </p:nvSpPr>
        <p:spPr bwMode="auto">
          <a:xfrm>
            <a:off x="812800" y="3962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01" name="Line 93"/>
          <p:cNvSpPr>
            <a:spLocks noChangeShapeType="1"/>
          </p:cNvSpPr>
          <p:nvPr/>
        </p:nvSpPr>
        <p:spPr bwMode="auto">
          <a:xfrm>
            <a:off x="812800" y="4038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02" name="Line 94"/>
          <p:cNvSpPr>
            <a:spLocks noChangeShapeType="1"/>
          </p:cNvSpPr>
          <p:nvPr/>
        </p:nvSpPr>
        <p:spPr bwMode="auto">
          <a:xfrm>
            <a:off x="812800" y="4343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03" name="Line 95"/>
          <p:cNvSpPr>
            <a:spLocks noChangeShapeType="1"/>
          </p:cNvSpPr>
          <p:nvPr/>
        </p:nvSpPr>
        <p:spPr bwMode="auto">
          <a:xfrm>
            <a:off x="812800" y="4419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04" name="Line 96"/>
          <p:cNvSpPr>
            <a:spLocks noChangeShapeType="1"/>
          </p:cNvSpPr>
          <p:nvPr/>
        </p:nvSpPr>
        <p:spPr bwMode="auto">
          <a:xfrm>
            <a:off x="812800" y="4495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05" name="Line 97"/>
          <p:cNvSpPr>
            <a:spLocks noChangeShapeType="1"/>
          </p:cNvSpPr>
          <p:nvPr/>
        </p:nvSpPr>
        <p:spPr bwMode="auto">
          <a:xfrm>
            <a:off x="812800" y="4800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06" name="Line 98"/>
          <p:cNvSpPr>
            <a:spLocks noChangeShapeType="1"/>
          </p:cNvSpPr>
          <p:nvPr/>
        </p:nvSpPr>
        <p:spPr bwMode="auto">
          <a:xfrm>
            <a:off x="812800" y="5105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07" name="Line 99"/>
          <p:cNvSpPr>
            <a:spLocks noChangeShapeType="1"/>
          </p:cNvSpPr>
          <p:nvPr/>
        </p:nvSpPr>
        <p:spPr bwMode="auto">
          <a:xfrm>
            <a:off x="812800" y="5562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08" name="Line 100"/>
          <p:cNvSpPr>
            <a:spLocks noChangeShapeType="1"/>
          </p:cNvSpPr>
          <p:nvPr/>
        </p:nvSpPr>
        <p:spPr bwMode="auto">
          <a:xfrm>
            <a:off x="812800" y="5867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09" name="Line 101"/>
          <p:cNvSpPr>
            <a:spLocks noChangeShapeType="1"/>
          </p:cNvSpPr>
          <p:nvPr/>
        </p:nvSpPr>
        <p:spPr bwMode="auto">
          <a:xfrm>
            <a:off x="812800" y="5791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10" name="Line 102"/>
          <p:cNvSpPr>
            <a:spLocks noChangeShapeType="1"/>
          </p:cNvSpPr>
          <p:nvPr/>
        </p:nvSpPr>
        <p:spPr bwMode="auto">
          <a:xfrm>
            <a:off x="812800" y="6324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11" name="Line 103"/>
          <p:cNvSpPr>
            <a:spLocks noChangeShapeType="1"/>
          </p:cNvSpPr>
          <p:nvPr/>
        </p:nvSpPr>
        <p:spPr bwMode="auto">
          <a:xfrm>
            <a:off x="812800" y="4724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12" name="Line 104"/>
          <p:cNvSpPr>
            <a:spLocks noChangeShapeType="1"/>
          </p:cNvSpPr>
          <p:nvPr/>
        </p:nvSpPr>
        <p:spPr bwMode="auto">
          <a:xfrm>
            <a:off x="812800" y="4876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13" name="Line 105"/>
          <p:cNvSpPr>
            <a:spLocks noChangeShapeType="1"/>
          </p:cNvSpPr>
          <p:nvPr/>
        </p:nvSpPr>
        <p:spPr bwMode="auto">
          <a:xfrm>
            <a:off x="1016000" y="4114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14" name="Line 106"/>
          <p:cNvSpPr>
            <a:spLocks noChangeShapeType="1"/>
          </p:cNvSpPr>
          <p:nvPr/>
        </p:nvSpPr>
        <p:spPr bwMode="auto">
          <a:xfrm>
            <a:off x="1016000" y="4191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15" name="Line 107"/>
          <p:cNvSpPr>
            <a:spLocks noChangeShapeType="1"/>
          </p:cNvSpPr>
          <p:nvPr/>
        </p:nvSpPr>
        <p:spPr bwMode="auto">
          <a:xfrm>
            <a:off x="1016000" y="4267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16" name="Line 108"/>
          <p:cNvSpPr>
            <a:spLocks noChangeShapeType="1"/>
          </p:cNvSpPr>
          <p:nvPr/>
        </p:nvSpPr>
        <p:spPr bwMode="auto">
          <a:xfrm>
            <a:off x="1016000" y="4419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17" name="Line 109"/>
          <p:cNvSpPr>
            <a:spLocks noChangeShapeType="1"/>
          </p:cNvSpPr>
          <p:nvPr/>
        </p:nvSpPr>
        <p:spPr bwMode="auto">
          <a:xfrm>
            <a:off x="1016000" y="4648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18" name="Line 110"/>
          <p:cNvSpPr>
            <a:spLocks noChangeShapeType="1"/>
          </p:cNvSpPr>
          <p:nvPr/>
        </p:nvSpPr>
        <p:spPr bwMode="auto">
          <a:xfrm>
            <a:off x="1016000" y="4876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19" name="Line 111"/>
          <p:cNvSpPr>
            <a:spLocks noChangeShapeType="1"/>
          </p:cNvSpPr>
          <p:nvPr/>
        </p:nvSpPr>
        <p:spPr bwMode="auto">
          <a:xfrm>
            <a:off x="1016000" y="5257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20" name="Line 112"/>
          <p:cNvSpPr>
            <a:spLocks noChangeShapeType="1"/>
          </p:cNvSpPr>
          <p:nvPr/>
        </p:nvSpPr>
        <p:spPr bwMode="auto">
          <a:xfrm>
            <a:off x="1016000" y="5715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21" name="Line 113"/>
          <p:cNvSpPr>
            <a:spLocks noChangeShapeType="1"/>
          </p:cNvSpPr>
          <p:nvPr/>
        </p:nvSpPr>
        <p:spPr bwMode="auto">
          <a:xfrm>
            <a:off x="1016000" y="6019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22" name="Line 114"/>
          <p:cNvSpPr>
            <a:spLocks noChangeShapeType="1"/>
          </p:cNvSpPr>
          <p:nvPr/>
        </p:nvSpPr>
        <p:spPr bwMode="auto">
          <a:xfrm>
            <a:off x="1016000" y="5638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23" name="Line 115"/>
          <p:cNvSpPr>
            <a:spLocks noChangeShapeType="1"/>
          </p:cNvSpPr>
          <p:nvPr/>
        </p:nvSpPr>
        <p:spPr bwMode="auto">
          <a:xfrm>
            <a:off x="1016000" y="6096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24" name="Line 116"/>
          <p:cNvSpPr>
            <a:spLocks noChangeShapeType="1"/>
          </p:cNvSpPr>
          <p:nvPr/>
        </p:nvSpPr>
        <p:spPr bwMode="auto">
          <a:xfrm>
            <a:off x="1016000" y="5334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25" name="Line 117"/>
          <p:cNvSpPr>
            <a:spLocks noChangeShapeType="1"/>
          </p:cNvSpPr>
          <p:nvPr/>
        </p:nvSpPr>
        <p:spPr bwMode="auto">
          <a:xfrm>
            <a:off x="1016000" y="5029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26" name="Line 118"/>
          <p:cNvSpPr>
            <a:spLocks noChangeShapeType="1"/>
          </p:cNvSpPr>
          <p:nvPr/>
        </p:nvSpPr>
        <p:spPr bwMode="auto">
          <a:xfrm>
            <a:off x="1219200" y="5410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27" name="Line 119"/>
          <p:cNvSpPr>
            <a:spLocks noChangeShapeType="1"/>
          </p:cNvSpPr>
          <p:nvPr/>
        </p:nvSpPr>
        <p:spPr bwMode="auto">
          <a:xfrm>
            <a:off x="1219200" y="5486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28" name="Line 120"/>
          <p:cNvSpPr>
            <a:spLocks noChangeShapeType="1"/>
          </p:cNvSpPr>
          <p:nvPr/>
        </p:nvSpPr>
        <p:spPr bwMode="auto">
          <a:xfrm>
            <a:off x="1219200" y="4343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29" name="Line 121"/>
          <p:cNvSpPr>
            <a:spLocks noChangeShapeType="1"/>
          </p:cNvSpPr>
          <p:nvPr/>
        </p:nvSpPr>
        <p:spPr bwMode="auto">
          <a:xfrm>
            <a:off x="1219200" y="4419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30" name="Line 122"/>
          <p:cNvSpPr>
            <a:spLocks noChangeShapeType="1"/>
          </p:cNvSpPr>
          <p:nvPr/>
        </p:nvSpPr>
        <p:spPr bwMode="auto">
          <a:xfrm>
            <a:off x="1219200" y="4495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31" name="Line 123"/>
          <p:cNvSpPr>
            <a:spLocks noChangeShapeType="1"/>
          </p:cNvSpPr>
          <p:nvPr/>
        </p:nvSpPr>
        <p:spPr bwMode="auto">
          <a:xfrm>
            <a:off x="1219200" y="4800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32" name="Line 124"/>
          <p:cNvSpPr>
            <a:spLocks noChangeShapeType="1"/>
          </p:cNvSpPr>
          <p:nvPr/>
        </p:nvSpPr>
        <p:spPr bwMode="auto">
          <a:xfrm>
            <a:off x="1219200" y="5105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33" name="Line 125"/>
          <p:cNvSpPr>
            <a:spLocks noChangeShapeType="1"/>
          </p:cNvSpPr>
          <p:nvPr/>
        </p:nvSpPr>
        <p:spPr bwMode="auto">
          <a:xfrm>
            <a:off x="1219200" y="5562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34" name="Line 126"/>
          <p:cNvSpPr>
            <a:spLocks noChangeShapeType="1"/>
          </p:cNvSpPr>
          <p:nvPr/>
        </p:nvSpPr>
        <p:spPr bwMode="auto">
          <a:xfrm>
            <a:off x="1219200" y="5943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35" name="Line 127"/>
          <p:cNvSpPr>
            <a:spLocks noChangeShapeType="1"/>
          </p:cNvSpPr>
          <p:nvPr/>
        </p:nvSpPr>
        <p:spPr bwMode="auto">
          <a:xfrm>
            <a:off x="1219200" y="5791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36" name="Line 128"/>
          <p:cNvSpPr>
            <a:spLocks noChangeShapeType="1"/>
          </p:cNvSpPr>
          <p:nvPr/>
        </p:nvSpPr>
        <p:spPr bwMode="auto">
          <a:xfrm>
            <a:off x="1219200" y="6172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37" name="Line 129"/>
          <p:cNvSpPr>
            <a:spLocks noChangeShapeType="1"/>
          </p:cNvSpPr>
          <p:nvPr/>
        </p:nvSpPr>
        <p:spPr bwMode="auto">
          <a:xfrm>
            <a:off x="1219200" y="4724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38" name="Line 130"/>
          <p:cNvSpPr>
            <a:spLocks noChangeShapeType="1"/>
          </p:cNvSpPr>
          <p:nvPr/>
        </p:nvSpPr>
        <p:spPr bwMode="auto">
          <a:xfrm>
            <a:off x="1219200" y="4876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39" name="Line 131"/>
          <p:cNvSpPr>
            <a:spLocks noChangeShapeType="1"/>
          </p:cNvSpPr>
          <p:nvPr/>
        </p:nvSpPr>
        <p:spPr bwMode="auto">
          <a:xfrm>
            <a:off x="1422400" y="4267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40" name="Line 132"/>
          <p:cNvSpPr>
            <a:spLocks noChangeShapeType="1"/>
          </p:cNvSpPr>
          <p:nvPr/>
        </p:nvSpPr>
        <p:spPr bwMode="auto">
          <a:xfrm>
            <a:off x="1422400" y="4038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41" name="Line 133"/>
          <p:cNvSpPr>
            <a:spLocks noChangeShapeType="1"/>
          </p:cNvSpPr>
          <p:nvPr/>
        </p:nvSpPr>
        <p:spPr bwMode="auto">
          <a:xfrm>
            <a:off x="1422400" y="5334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42" name="Line 134"/>
          <p:cNvSpPr>
            <a:spLocks noChangeShapeType="1"/>
          </p:cNvSpPr>
          <p:nvPr/>
        </p:nvSpPr>
        <p:spPr bwMode="auto">
          <a:xfrm>
            <a:off x="1422400" y="5715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43" name="Line 135"/>
          <p:cNvSpPr>
            <a:spLocks noChangeShapeType="1"/>
          </p:cNvSpPr>
          <p:nvPr/>
        </p:nvSpPr>
        <p:spPr bwMode="auto">
          <a:xfrm>
            <a:off x="1422400" y="4495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44" name="Line 136"/>
          <p:cNvSpPr>
            <a:spLocks noChangeShapeType="1"/>
          </p:cNvSpPr>
          <p:nvPr/>
        </p:nvSpPr>
        <p:spPr bwMode="auto">
          <a:xfrm>
            <a:off x="1422400" y="4648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45" name="Line 137"/>
          <p:cNvSpPr>
            <a:spLocks noChangeShapeType="1"/>
          </p:cNvSpPr>
          <p:nvPr/>
        </p:nvSpPr>
        <p:spPr bwMode="auto">
          <a:xfrm>
            <a:off x="1422400" y="5181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46" name="Line 138"/>
          <p:cNvSpPr>
            <a:spLocks noChangeShapeType="1"/>
          </p:cNvSpPr>
          <p:nvPr/>
        </p:nvSpPr>
        <p:spPr bwMode="auto">
          <a:xfrm>
            <a:off x="1422400" y="5562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47" name="Line 139"/>
          <p:cNvSpPr>
            <a:spLocks noChangeShapeType="1"/>
          </p:cNvSpPr>
          <p:nvPr/>
        </p:nvSpPr>
        <p:spPr bwMode="auto">
          <a:xfrm>
            <a:off x="1422400" y="6096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48" name="Line 140"/>
          <p:cNvSpPr>
            <a:spLocks noChangeShapeType="1"/>
          </p:cNvSpPr>
          <p:nvPr/>
        </p:nvSpPr>
        <p:spPr bwMode="auto">
          <a:xfrm>
            <a:off x="1422400" y="5791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49" name="Line 141"/>
          <p:cNvSpPr>
            <a:spLocks noChangeShapeType="1"/>
          </p:cNvSpPr>
          <p:nvPr/>
        </p:nvSpPr>
        <p:spPr bwMode="auto">
          <a:xfrm>
            <a:off x="1422400" y="6248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50" name="Line 142"/>
          <p:cNvSpPr>
            <a:spLocks noChangeShapeType="1"/>
          </p:cNvSpPr>
          <p:nvPr/>
        </p:nvSpPr>
        <p:spPr bwMode="auto">
          <a:xfrm>
            <a:off x="1422400" y="5029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51" name="Line 143"/>
          <p:cNvSpPr>
            <a:spLocks noChangeShapeType="1"/>
          </p:cNvSpPr>
          <p:nvPr/>
        </p:nvSpPr>
        <p:spPr bwMode="auto">
          <a:xfrm>
            <a:off x="1422400" y="4953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52" name="Line 144"/>
          <p:cNvSpPr>
            <a:spLocks noChangeShapeType="1"/>
          </p:cNvSpPr>
          <p:nvPr/>
        </p:nvSpPr>
        <p:spPr bwMode="auto">
          <a:xfrm>
            <a:off x="1625600" y="3886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53" name="Line 145"/>
          <p:cNvSpPr>
            <a:spLocks noChangeShapeType="1"/>
          </p:cNvSpPr>
          <p:nvPr/>
        </p:nvSpPr>
        <p:spPr bwMode="auto">
          <a:xfrm>
            <a:off x="1625600" y="4114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54" name="Line 146"/>
          <p:cNvSpPr>
            <a:spLocks noChangeShapeType="1"/>
          </p:cNvSpPr>
          <p:nvPr/>
        </p:nvSpPr>
        <p:spPr bwMode="auto">
          <a:xfrm>
            <a:off x="1625600" y="4343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55" name="Line 147"/>
          <p:cNvSpPr>
            <a:spLocks noChangeShapeType="1"/>
          </p:cNvSpPr>
          <p:nvPr/>
        </p:nvSpPr>
        <p:spPr bwMode="auto">
          <a:xfrm>
            <a:off x="1625600" y="4191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56" name="Line 148"/>
          <p:cNvSpPr>
            <a:spLocks noChangeShapeType="1"/>
          </p:cNvSpPr>
          <p:nvPr/>
        </p:nvSpPr>
        <p:spPr bwMode="auto">
          <a:xfrm>
            <a:off x="1625600" y="4495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57" name="Line 149"/>
          <p:cNvSpPr>
            <a:spLocks noChangeShapeType="1"/>
          </p:cNvSpPr>
          <p:nvPr/>
        </p:nvSpPr>
        <p:spPr bwMode="auto">
          <a:xfrm>
            <a:off x="1625600" y="4572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58" name="Line 150"/>
          <p:cNvSpPr>
            <a:spLocks noChangeShapeType="1"/>
          </p:cNvSpPr>
          <p:nvPr/>
        </p:nvSpPr>
        <p:spPr bwMode="auto">
          <a:xfrm>
            <a:off x="1625600" y="5105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59" name="Line 151"/>
          <p:cNvSpPr>
            <a:spLocks noChangeShapeType="1"/>
          </p:cNvSpPr>
          <p:nvPr/>
        </p:nvSpPr>
        <p:spPr bwMode="auto">
          <a:xfrm>
            <a:off x="1625600" y="5486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60" name="Line 152"/>
          <p:cNvSpPr>
            <a:spLocks noChangeShapeType="1"/>
          </p:cNvSpPr>
          <p:nvPr/>
        </p:nvSpPr>
        <p:spPr bwMode="auto">
          <a:xfrm>
            <a:off x="1625600" y="5867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61" name="Line 153"/>
          <p:cNvSpPr>
            <a:spLocks noChangeShapeType="1"/>
          </p:cNvSpPr>
          <p:nvPr/>
        </p:nvSpPr>
        <p:spPr bwMode="auto">
          <a:xfrm>
            <a:off x="1625600" y="5638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62" name="Line 154"/>
          <p:cNvSpPr>
            <a:spLocks noChangeShapeType="1"/>
          </p:cNvSpPr>
          <p:nvPr/>
        </p:nvSpPr>
        <p:spPr bwMode="auto">
          <a:xfrm>
            <a:off x="1625600" y="6172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63" name="Line 155"/>
          <p:cNvSpPr>
            <a:spLocks noChangeShapeType="1"/>
          </p:cNvSpPr>
          <p:nvPr/>
        </p:nvSpPr>
        <p:spPr bwMode="auto">
          <a:xfrm>
            <a:off x="1625600" y="4724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64" name="Line 156"/>
          <p:cNvSpPr>
            <a:spLocks noChangeShapeType="1"/>
          </p:cNvSpPr>
          <p:nvPr/>
        </p:nvSpPr>
        <p:spPr bwMode="auto">
          <a:xfrm>
            <a:off x="1625600" y="5257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65" name="Line 157"/>
          <p:cNvSpPr>
            <a:spLocks noChangeShapeType="1"/>
          </p:cNvSpPr>
          <p:nvPr/>
        </p:nvSpPr>
        <p:spPr bwMode="auto">
          <a:xfrm>
            <a:off x="1828800" y="4191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66" name="Line 158"/>
          <p:cNvSpPr>
            <a:spLocks noChangeShapeType="1"/>
          </p:cNvSpPr>
          <p:nvPr/>
        </p:nvSpPr>
        <p:spPr bwMode="auto">
          <a:xfrm>
            <a:off x="1828800" y="4038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67" name="Line 160"/>
          <p:cNvSpPr>
            <a:spLocks noChangeShapeType="1"/>
          </p:cNvSpPr>
          <p:nvPr/>
        </p:nvSpPr>
        <p:spPr bwMode="auto">
          <a:xfrm>
            <a:off x="1828800" y="4419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68" name="Line 161"/>
          <p:cNvSpPr>
            <a:spLocks noChangeShapeType="1"/>
          </p:cNvSpPr>
          <p:nvPr/>
        </p:nvSpPr>
        <p:spPr bwMode="auto">
          <a:xfrm>
            <a:off x="1828800" y="4648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69" name="Line 162"/>
          <p:cNvSpPr>
            <a:spLocks noChangeShapeType="1"/>
          </p:cNvSpPr>
          <p:nvPr/>
        </p:nvSpPr>
        <p:spPr bwMode="auto">
          <a:xfrm>
            <a:off x="1828800" y="4800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70" name="Line 163"/>
          <p:cNvSpPr>
            <a:spLocks noChangeShapeType="1"/>
          </p:cNvSpPr>
          <p:nvPr/>
        </p:nvSpPr>
        <p:spPr bwMode="auto">
          <a:xfrm>
            <a:off x="1828800" y="5029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71" name="Line 164"/>
          <p:cNvSpPr>
            <a:spLocks noChangeShapeType="1"/>
          </p:cNvSpPr>
          <p:nvPr/>
        </p:nvSpPr>
        <p:spPr bwMode="auto">
          <a:xfrm>
            <a:off x="1828800" y="5410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72" name="Line 165"/>
          <p:cNvSpPr>
            <a:spLocks noChangeShapeType="1"/>
          </p:cNvSpPr>
          <p:nvPr/>
        </p:nvSpPr>
        <p:spPr bwMode="auto">
          <a:xfrm>
            <a:off x="1828800" y="5867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73" name="Line 166"/>
          <p:cNvSpPr>
            <a:spLocks noChangeShapeType="1"/>
          </p:cNvSpPr>
          <p:nvPr/>
        </p:nvSpPr>
        <p:spPr bwMode="auto">
          <a:xfrm>
            <a:off x="1828800" y="5943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74" name="Line 167"/>
          <p:cNvSpPr>
            <a:spLocks noChangeShapeType="1"/>
          </p:cNvSpPr>
          <p:nvPr/>
        </p:nvSpPr>
        <p:spPr bwMode="auto">
          <a:xfrm>
            <a:off x="1828800" y="6248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75" name="Line 168"/>
          <p:cNvSpPr>
            <a:spLocks noChangeShapeType="1"/>
          </p:cNvSpPr>
          <p:nvPr/>
        </p:nvSpPr>
        <p:spPr bwMode="auto">
          <a:xfrm>
            <a:off x="1828800" y="4953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76" name="Line 169"/>
          <p:cNvSpPr>
            <a:spLocks noChangeShapeType="1"/>
          </p:cNvSpPr>
          <p:nvPr/>
        </p:nvSpPr>
        <p:spPr bwMode="auto">
          <a:xfrm>
            <a:off x="1828800" y="4876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77" name="Line 170"/>
          <p:cNvSpPr>
            <a:spLocks noChangeShapeType="1"/>
          </p:cNvSpPr>
          <p:nvPr/>
        </p:nvSpPr>
        <p:spPr bwMode="auto">
          <a:xfrm>
            <a:off x="2032000" y="4038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78" name="Line 171"/>
          <p:cNvSpPr>
            <a:spLocks noChangeShapeType="1"/>
          </p:cNvSpPr>
          <p:nvPr/>
        </p:nvSpPr>
        <p:spPr bwMode="auto">
          <a:xfrm>
            <a:off x="2032000" y="4114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79" name="Line 172"/>
          <p:cNvSpPr>
            <a:spLocks noChangeShapeType="1"/>
          </p:cNvSpPr>
          <p:nvPr/>
        </p:nvSpPr>
        <p:spPr bwMode="auto">
          <a:xfrm>
            <a:off x="2032000" y="4724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80" name="Line 173"/>
          <p:cNvSpPr>
            <a:spLocks noChangeShapeType="1"/>
          </p:cNvSpPr>
          <p:nvPr/>
        </p:nvSpPr>
        <p:spPr bwMode="auto">
          <a:xfrm>
            <a:off x="2032000" y="4343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81" name="Line 174"/>
          <p:cNvSpPr>
            <a:spLocks noChangeShapeType="1"/>
          </p:cNvSpPr>
          <p:nvPr/>
        </p:nvSpPr>
        <p:spPr bwMode="auto">
          <a:xfrm>
            <a:off x="2032000" y="4572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82" name="Line 175"/>
          <p:cNvSpPr>
            <a:spLocks noChangeShapeType="1"/>
          </p:cNvSpPr>
          <p:nvPr/>
        </p:nvSpPr>
        <p:spPr bwMode="auto">
          <a:xfrm>
            <a:off x="2032000" y="5257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83" name="Line 176"/>
          <p:cNvSpPr>
            <a:spLocks noChangeShapeType="1"/>
          </p:cNvSpPr>
          <p:nvPr/>
        </p:nvSpPr>
        <p:spPr bwMode="auto">
          <a:xfrm>
            <a:off x="2032000" y="5181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84" name="Line 177"/>
          <p:cNvSpPr>
            <a:spLocks noChangeShapeType="1"/>
          </p:cNvSpPr>
          <p:nvPr/>
        </p:nvSpPr>
        <p:spPr bwMode="auto">
          <a:xfrm>
            <a:off x="2032000" y="5638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85" name="Line 178"/>
          <p:cNvSpPr>
            <a:spLocks noChangeShapeType="1"/>
          </p:cNvSpPr>
          <p:nvPr/>
        </p:nvSpPr>
        <p:spPr bwMode="auto">
          <a:xfrm>
            <a:off x="2032000" y="5943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86" name="Line 179"/>
          <p:cNvSpPr>
            <a:spLocks noChangeShapeType="1"/>
          </p:cNvSpPr>
          <p:nvPr/>
        </p:nvSpPr>
        <p:spPr bwMode="auto">
          <a:xfrm>
            <a:off x="2032000" y="5867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87" name="Line 180"/>
          <p:cNvSpPr>
            <a:spLocks noChangeShapeType="1"/>
          </p:cNvSpPr>
          <p:nvPr/>
        </p:nvSpPr>
        <p:spPr bwMode="auto">
          <a:xfrm>
            <a:off x="2032000" y="6096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88" name="Line 182"/>
          <p:cNvSpPr>
            <a:spLocks noChangeShapeType="1"/>
          </p:cNvSpPr>
          <p:nvPr/>
        </p:nvSpPr>
        <p:spPr bwMode="auto">
          <a:xfrm>
            <a:off x="2032000" y="4953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89" name="Line 183"/>
          <p:cNvSpPr>
            <a:spLocks noChangeShapeType="1"/>
          </p:cNvSpPr>
          <p:nvPr/>
        </p:nvSpPr>
        <p:spPr bwMode="auto">
          <a:xfrm>
            <a:off x="2235200" y="3962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90" name="Line 184"/>
          <p:cNvSpPr>
            <a:spLocks noChangeShapeType="1"/>
          </p:cNvSpPr>
          <p:nvPr/>
        </p:nvSpPr>
        <p:spPr bwMode="auto">
          <a:xfrm>
            <a:off x="2235200" y="4038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91" name="Line 185"/>
          <p:cNvSpPr>
            <a:spLocks noChangeShapeType="1"/>
          </p:cNvSpPr>
          <p:nvPr/>
        </p:nvSpPr>
        <p:spPr bwMode="auto">
          <a:xfrm>
            <a:off x="2235200" y="4343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92" name="Line 186"/>
          <p:cNvSpPr>
            <a:spLocks noChangeShapeType="1"/>
          </p:cNvSpPr>
          <p:nvPr/>
        </p:nvSpPr>
        <p:spPr bwMode="auto">
          <a:xfrm>
            <a:off x="2235200" y="4419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93" name="Line 187"/>
          <p:cNvSpPr>
            <a:spLocks noChangeShapeType="1"/>
          </p:cNvSpPr>
          <p:nvPr/>
        </p:nvSpPr>
        <p:spPr bwMode="auto">
          <a:xfrm>
            <a:off x="2235200" y="4495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94" name="Line 188"/>
          <p:cNvSpPr>
            <a:spLocks noChangeShapeType="1"/>
          </p:cNvSpPr>
          <p:nvPr/>
        </p:nvSpPr>
        <p:spPr bwMode="auto">
          <a:xfrm>
            <a:off x="2235200" y="4800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95" name="Line 189"/>
          <p:cNvSpPr>
            <a:spLocks noChangeShapeType="1"/>
          </p:cNvSpPr>
          <p:nvPr/>
        </p:nvSpPr>
        <p:spPr bwMode="auto">
          <a:xfrm>
            <a:off x="2235200" y="5105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96" name="Line 190"/>
          <p:cNvSpPr>
            <a:spLocks noChangeShapeType="1"/>
          </p:cNvSpPr>
          <p:nvPr/>
        </p:nvSpPr>
        <p:spPr bwMode="auto">
          <a:xfrm>
            <a:off x="2235200" y="5562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97" name="Line 191"/>
          <p:cNvSpPr>
            <a:spLocks noChangeShapeType="1"/>
          </p:cNvSpPr>
          <p:nvPr/>
        </p:nvSpPr>
        <p:spPr bwMode="auto">
          <a:xfrm>
            <a:off x="2235200" y="6019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98" name="Line 192"/>
          <p:cNvSpPr>
            <a:spLocks noChangeShapeType="1"/>
          </p:cNvSpPr>
          <p:nvPr/>
        </p:nvSpPr>
        <p:spPr bwMode="auto">
          <a:xfrm>
            <a:off x="2235200" y="6172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7999" name="Line 193"/>
          <p:cNvSpPr>
            <a:spLocks noChangeShapeType="1"/>
          </p:cNvSpPr>
          <p:nvPr/>
        </p:nvSpPr>
        <p:spPr bwMode="auto">
          <a:xfrm>
            <a:off x="2235200" y="6324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00" name="Line 194"/>
          <p:cNvSpPr>
            <a:spLocks noChangeShapeType="1"/>
          </p:cNvSpPr>
          <p:nvPr/>
        </p:nvSpPr>
        <p:spPr bwMode="auto">
          <a:xfrm>
            <a:off x="2235200" y="5486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01" name="Line 195"/>
          <p:cNvSpPr>
            <a:spLocks noChangeShapeType="1"/>
          </p:cNvSpPr>
          <p:nvPr/>
        </p:nvSpPr>
        <p:spPr bwMode="auto">
          <a:xfrm>
            <a:off x="2235200" y="5715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02" name="Line 196"/>
          <p:cNvSpPr>
            <a:spLocks noChangeShapeType="1"/>
          </p:cNvSpPr>
          <p:nvPr/>
        </p:nvSpPr>
        <p:spPr bwMode="auto">
          <a:xfrm>
            <a:off x="2438400" y="3886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03" name="Line 197"/>
          <p:cNvSpPr>
            <a:spLocks noChangeShapeType="1"/>
          </p:cNvSpPr>
          <p:nvPr/>
        </p:nvSpPr>
        <p:spPr bwMode="auto">
          <a:xfrm>
            <a:off x="2438400" y="3962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04" name="Line 198"/>
          <p:cNvSpPr>
            <a:spLocks noChangeShapeType="1"/>
          </p:cNvSpPr>
          <p:nvPr/>
        </p:nvSpPr>
        <p:spPr bwMode="auto">
          <a:xfrm>
            <a:off x="2438400" y="6096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05" name="Line 199"/>
          <p:cNvSpPr>
            <a:spLocks noChangeShapeType="1"/>
          </p:cNvSpPr>
          <p:nvPr/>
        </p:nvSpPr>
        <p:spPr bwMode="auto">
          <a:xfrm>
            <a:off x="2438400" y="5334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06" name="Line 200"/>
          <p:cNvSpPr>
            <a:spLocks noChangeShapeType="1"/>
          </p:cNvSpPr>
          <p:nvPr/>
        </p:nvSpPr>
        <p:spPr bwMode="auto">
          <a:xfrm>
            <a:off x="2438400" y="4495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07" name="Line 201"/>
          <p:cNvSpPr>
            <a:spLocks noChangeShapeType="1"/>
          </p:cNvSpPr>
          <p:nvPr/>
        </p:nvSpPr>
        <p:spPr bwMode="auto">
          <a:xfrm>
            <a:off x="2438400" y="4800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08" name="Line 202"/>
          <p:cNvSpPr>
            <a:spLocks noChangeShapeType="1"/>
          </p:cNvSpPr>
          <p:nvPr/>
        </p:nvSpPr>
        <p:spPr bwMode="auto">
          <a:xfrm>
            <a:off x="2438400" y="5105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09" name="Line 203"/>
          <p:cNvSpPr>
            <a:spLocks noChangeShapeType="1"/>
          </p:cNvSpPr>
          <p:nvPr/>
        </p:nvSpPr>
        <p:spPr bwMode="auto">
          <a:xfrm>
            <a:off x="2438400" y="5562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10" name="Line 204"/>
          <p:cNvSpPr>
            <a:spLocks noChangeShapeType="1"/>
          </p:cNvSpPr>
          <p:nvPr/>
        </p:nvSpPr>
        <p:spPr bwMode="auto">
          <a:xfrm>
            <a:off x="2438400" y="6019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11" name="Line 205"/>
          <p:cNvSpPr>
            <a:spLocks noChangeShapeType="1"/>
          </p:cNvSpPr>
          <p:nvPr/>
        </p:nvSpPr>
        <p:spPr bwMode="auto">
          <a:xfrm>
            <a:off x="2438400" y="5791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12" name="Line 206"/>
          <p:cNvSpPr>
            <a:spLocks noChangeShapeType="1"/>
          </p:cNvSpPr>
          <p:nvPr/>
        </p:nvSpPr>
        <p:spPr bwMode="auto">
          <a:xfrm>
            <a:off x="2438400" y="6172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13" name="Line 207"/>
          <p:cNvSpPr>
            <a:spLocks noChangeShapeType="1"/>
          </p:cNvSpPr>
          <p:nvPr/>
        </p:nvSpPr>
        <p:spPr bwMode="auto">
          <a:xfrm>
            <a:off x="2438400" y="4724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14" name="Line 208"/>
          <p:cNvSpPr>
            <a:spLocks noChangeShapeType="1"/>
          </p:cNvSpPr>
          <p:nvPr/>
        </p:nvSpPr>
        <p:spPr bwMode="auto">
          <a:xfrm>
            <a:off x="2438400" y="4876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15" name="Line 209"/>
          <p:cNvSpPr>
            <a:spLocks noChangeShapeType="1"/>
          </p:cNvSpPr>
          <p:nvPr/>
        </p:nvSpPr>
        <p:spPr bwMode="auto">
          <a:xfrm>
            <a:off x="2641600" y="4572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16" name="Line 210"/>
          <p:cNvSpPr>
            <a:spLocks noChangeShapeType="1"/>
          </p:cNvSpPr>
          <p:nvPr/>
        </p:nvSpPr>
        <p:spPr bwMode="auto">
          <a:xfrm>
            <a:off x="2641600" y="4648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17" name="Line 211"/>
          <p:cNvSpPr>
            <a:spLocks noChangeShapeType="1"/>
          </p:cNvSpPr>
          <p:nvPr/>
        </p:nvSpPr>
        <p:spPr bwMode="auto">
          <a:xfrm>
            <a:off x="2641600" y="49530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18" name="Line 212"/>
          <p:cNvSpPr>
            <a:spLocks noChangeShapeType="1"/>
          </p:cNvSpPr>
          <p:nvPr/>
        </p:nvSpPr>
        <p:spPr bwMode="auto">
          <a:xfrm>
            <a:off x="2641600" y="5943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19" name="Line 213"/>
          <p:cNvSpPr>
            <a:spLocks noChangeShapeType="1"/>
          </p:cNvSpPr>
          <p:nvPr/>
        </p:nvSpPr>
        <p:spPr bwMode="auto">
          <a:xfrm>
            <a:off x="2641600" y="4495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20" name="Line 214"/>
          <p:cNvSpPr>
            <a:spLocks noChangeShapeType="1"/>
          </p:cNvSpPr>
          <p:nvPr/>
        </p:nvSpPr>
        <p:spPr bwMode="auto">
          <a:xfrm>
            <a:off x="2641600" y="4800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21" name="Line 215"/>
          <p:cNvSpPr>
            <a:spLocks noChangeShapeType="1"/>
          </p:cNvSpPr>
          <p:nvPr/>
        </p:nvSpPr>
        <p:spPr bwMode="auto">
          <a:xfrm>
            <a:off x="2641600" y="5105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22" name="Line 216"/>
          <p:cNvSpPr>
            <a:spLocks noChangeShapeType="1"/>
          </p:cNvSpPr>
          <p:nvPr/>
        </p:nvSpPr>
        <p:spPr bwMode="auto">
          <a:xfrm>
            <a:off x="2641600" y="55626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23" name="Line 217"/>
          <p:cNvSpPr>
            <a:spLocks noChangeShapeType="1"/>
          </p:cNvSpPr>
          <p:nvPr/>
        </p:nvSpPr>
        <p:spPr bwMode="auto">
          <a:xfrm>
            <a:off x="2641600" y="5867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24" name="Line 218"/>
          <p:cNvSpPr>
            <a:spLocks noChangeShapeType="1"/>
          </p:cNvSpPr>
          <p:nvPr/>
        </p:nvSpPr>
        <p:spPr bwMode="auto">
          <a:xfrm>
            <a:off x="2641600" y="57912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25" name="Line 220"/>
          <p:cNvSpPr>
            <a:spLocks noChangeShapeType="1"/>
          </p:cNvSpPr>
          <p:nvPr/>
        </p:nvSpPr>
        <p:spPr bwMode="auto">
          <a:xfrm>
            <a:off x="2641600" y="47244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26" name="Line 221"/>
          <p:cNvSpPr>
            <a:spLocks noChangeShapeType="1"/>
          </p:cNvSpPr>
          <p:nvPr/>
        </p:nvSpPr>
        <p:spPr bwMode="auto">
          <a:xfrm>
            <a:off x="2641600" y="4876800"/>
            <a:ext cx="135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27" name="Rectangle 222"/>
          <p:cNvSpPr>
            <a:spLocks noChangeArrowheads="1"/>
          </p:cNvSpPr>
          <p:nvPr/>
        </p:nvSpPr>
        <p:spPr bwMode="auto">
          <a:xfrm>
            <a:off x="5012267" y="4495800"/>
            <a:ext cx="8128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28" name="Rectangle 223"/>
          <p:cNvSpPr>
            <a:spLocks noChangeArrowheads="1"/>
          </p:cNvSpPr>
          <p:nvPr/>
        </p:nvSpPr>
        <p:spPr bwMode="auto">
          <a:xfrm>
            <a:off x="5283200" y="4648200"/>
            <a:ext cx="270933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29" name="Rectangle 226"/>
          <p:cNvSpPr>
            <a:spLocks noChangeArrowheads="1"/>
          </p:cNvSpPr>
          <p:nvPr/>
        </p:nvSpPr>
        <p:spPr bwMode="auto">
          <a:xfrm>
            <a:off x="5283200" y="4953000"/>
            <a:ext cx="270933" cy="76200"/>
          </a:xfrm>
          <a:prstGeom prst="rect">
            <a:avLst/>
          </a:prstGeom>
          <a:gradFill rotWithShape="0">
            <a:gsLst>
              <a:gs pos="0">
                <a:srgbClr val="330000"/>
              </a:gs>
              <a:gs pos="50000">
                <a:srgbClr val="FF0000"/>
              </a:gs>
              <a:gs pos="100000">
                <a:srgbClr val="33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0" name="Rectangle 228"/>
          <p:cNvSpPr>
            <a:spLocks noChangeArrowheads="1"/>
          </p:cNvSpPr>
          <p:nvPr/>
        </p:nvSpPr>
        <p:spPr bwMode="auto">
          <a:xfrm>
            <a:off x="5283200" y="5105400"/>
            <a:ext cx="270933" cy="76200"/>
          </a:xfrm>
          <a:prstGeom prst="rect">
            <a:avLst/>
          </a:prstGeom>
          <a:gradFill rotWithShape="0">
            <a:gsLst>
              <a:gs pos="0">
                <a:srgbClr val="330000"/>
              </a:gs>
              <a:gs pos="50000">
                <a:srgbClr val="FF0000"/>
              </a:gs>
              <a:gs pos="100000">
                <a:srgbClr val="33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1" name="Rectangle 229"/>
          <p:cNvSpPr>
            <a:spLocks noChangeArrowheads="1"/>
          </p:cNvSpPr>
          <p:nvPr/>
        </p:nvSpPr>
        <p:spPr bwMode="auto">
          <a:xfrm>
            <a:off x="5283200" y="5334000"/>
            <a:ext cx="270933" cy="76200"/>
          </a:xfrm>
          <a:prstGeom prst="rect">
            <a:avLst/>
          </a:prstGeom>
          <a:gradFill rotWithShape="0">
            <a:gsLst>
              <a:gs pos="0">
                <a:srgbClr val="330000"/>
              </a:gs>
              <a:gs pos="50000">
                <a:srgbClr val="FF0000"/>
              </a:gs>
              <a:gs pos="100000">
                <a:srgbClr val="33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2" name="Rectangle 230"/>
          <p:cNvSpPr>
            <a:spLocks noChangeArrowheads="1"/>
          </p:cNvSpPr>
          <p:nvPr/>
        </p:nvSpPr>
        <p:spPr bwMode="auto">
          <a:xfrm>
            <a:off x="5283200" y="5410200"/>
            <a:ext cx="270933" cy="76200"/>
          </a:xfrm>
          <a:prstGeom prst="rect">
            <a:avLst/>
          </a:prstGeom>
          <a:gradFill rotWithShape="0">
            <a:gsLst>
              <a:gs pos="0">
                <a:srgbClr val="330000"/>
              </a:gs>
              <a:gs pos="50000">
                <a:srgbClr val="FF0000"/>
              </a:gs>
              <a:gs pos="100000">
                <a:srgbClr val="33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3" name="Rectangle 231"/>
          <p:cNvSpPr>
            <a:spLocks noChangeArrowheads="1"/>
          </p:cNvSpPr>
          <p:nvPr/>
        </p:nvSpPr>
        <p:spPr bwMode="auto">
          <a:xfrm>
            <a:off x="5283200" y="5638800"/>
            <a:ext cx="270933" cy="76200"/>
          </a:xfrm>
          <a:prstGeom prst="rect">
            <a:avLst/>
          </a:prstGeom>
          <a:gradFill rotWithShape="0">
            <a:gsLst>
              <a:gs pos="0">
                <a:srgbClr val="330000"/>
              </a:gs>
              <a:gs pos="50000">
                <a:srgbClr val="FF0000"/>
              </a:gs>
              <a:gs pos="100000">
                <a:srgbClr val="33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4" name="Rectangle 232"/>
          <p:cNvSpPr>
            <a:spLocks noChangeArrowheads="1"/>
          </p:cNvSpPr>
          <p:nvPr/>
        </p:nvSpPr>
        <p:spPr bwMode="auto">
          <a:xfrm>
            <a:off x="5283200" y="5715000"/>
            <a:ext cx="270933" cy="76200"/>
          </a:xfrm>
          <a:prstGeom prst="rect">
            <a:avLst/>
          </a:prstGeom>
          <a:gradFill rotWithShape="0">
            <a:gsLst>
              <a:gs pos="0">
                <a:srgbClr val="330000"/>
              </a:gs>
              <a:gs pos="50000">
                <a:srgbClr val="FF0000"/>
              </a:gs>
              <a:gs pos="100000">
                <a:srgbClr val="33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5" name="Rectangle 233"/>
          <p:cNvSpPr>
            <a:spLocks noChangeArrowheads="1"/>
          </p:cNvSpPr>
          <p:nvPr/>
        </p:nvSpPr>
        <p:spPr bwMode="auto">
          <a:xfrm>
            <a:off x="5283200" y="5943600"/>
            <a:ext cx="270933" cy="76200"/>
          </a:xfrm>
          <a:prstGeom prst="rect">
            <a:avLst/>
          </a:prstGeom>
          <a:gradFill rotWithShape="0">
            <a:gsLst>
              <a:gs pos="0">
                <a:srgbClr val="330000"/>
              </a:gs>
              <a:gs pos="50000">
                <a:srgbClr val="FF0000"/>
              </a:gs>
              <a:gs pos="100000">
                <a:srgbClr val="33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6" name="Rectangle 234"/>
          <p:cNvSpPr>
            <a:spLocks noChangeArrowheads="1"/>
          </p:cNvSpPr>
          <p:nvPr/>
        </p:nvSpPr>
        <p:spPr bwMode="auto">
          <a:xfrm>
            <a:off x="5283200" y="6096000"/>
            <a:ext cx="270933" cy="76200"/>
          </a:xfrm>
          <a:prstGeom prst="rect">
            <a:avLst/>
          </a:prstGeom>
          <a:gradFill rotWithShape="0">
            <a:gsLst>
              <a:gs pos="0">
                <a:srgbClr val="330000"/>
              </a:gs>
              <a:gs pos="50000">
                <a:srgbClr val="FF0000"/>
              </a:gs>
              <a:gs pos="100000">
                <a:srgbClr val="33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8" name="Rectangle 236"/>
          <p:cNvSpPr>
            <a:spLocks noChangeArrowheads="1"/>
          </p:cNvSpPr>
          <p:nvPr/>
        </p:nvSpPr>
        <p:spPr bwMode="auto">
          <a:xfrm>
            <a:off x="5892800" y="5410200"/>
            <a:ext cx="25400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Arial" charset="0"/>
                <a:ea typeface="黑体" pitchFamily="49" charset="-122"/>
              </a:rPr>
              <a:t>单一克隆指纹图谱</a:t>
            </a:r>
          </a:p>
        </p:txBody>
      </p:sp>
      <p:sp>
        <p:nvSpPr>
          <p:cNvPr id="78039" name="Rectangle 238"/>
          <p:cNvSpPr>
            <a:spLocks noChangeArrowheads="1"/>
          </p:cNvSpPr>
          <p:nvPr/>
        </p:nvSpPr>
        <p:spPr bwMode="auto">
          <a:xfrm>
            <a:off x="2980267" y="3962400"/>
            <a:ext cx="20320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Arial" charset="0"/>
                <a:ea typeface="黑体" pitchFamily="49" charset="-122"/>
              </a:rPr>
              <a:t>十克隆指纹图谱</a:t>
            </a:r>
          </a:p>
        </p:txBody>
      </p:sp>
      <p:sp>
        <p:nvSpPr>
          <p:cNvPr id="78040" name="Rectangle 239"/>
          <p:cNvSpPr>
            <a:spLocks noChangeArrowheads="1"/>
          </p:cNvSpPr>
          <p:nvPr/>
        </p:nvSpPr>
        <p:spPr bwMode="auto">
          <a:xfrm>
            <a:off x="7586133" y="2133600"/>
            <a:ext cx="11514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载体</a:t>
            </a:r>
            <a:r>
              <a:rPr lang="en-US" altLang="zh-CN" sz="2000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DNA</a:t>
            </a:r>
          </a:p>
        </p:txBody>
      </p:sp>
      <p:sp>
        <p:nvSpPr>
          <p:cNvPr id="78041" name="Rectangle 240"/>
          <p:cNvSpPr>
            <a:spLocks noChangeArrowheads="1"/>
          </p:cNvSpPr>
          <p:nvPr/>
        </p:nvSpPr>
        <p:spPr bwMode="auto">
          <a:xfrm>
            <a:off x="4402667" y="2133600"/>
            <a:ext cx="11514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克隆</a:t>
            </a:r>
            <a:r>
              <a:rPr lang="en-US" altLang="zh-CN" sz="2000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DNA</a:t>
            </a:r>
          </a:p>
        </p:txBody>
      </p:sp>
      <p:sp>
        <p:nvSpPr>
          <p:cNvPr id="78042" name="Line 241"/>
          <p:cNvSpPr>
            <a:spLocks noChangeShapeType="1"/>
          </p:cNvSpPr>
          <p:nvPr/>
        </p:nvSpPr>
        <p:spPr bwMode="auto">
          <a:xfrm>
            <a:off x="4944533" y="190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043" name="Line 242"/>
          <p:cNvSpPr>
            <a:spLocks noChangeShapeType="1"/>
          </p:cNvSpPr>
          <p:nvPr/>
        </p:nvSpPr>
        <p:spPr bwMode="auto">
          <a:xfrm>
            <a:off x="8331200" y="190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880533" y="37737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基因组文库重组克隆的排序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880533" y="1807026"/>
            <a:ext cx="790061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solidFill>
                  <a:srgbClr val="FF9900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将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若干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YAC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克隆固定在薄膜上，并复制二十份薄膜；合成20种不同序列的短探针，其序列是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随机的。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用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20种探针随机定位杂交（一对一）20份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YAC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薄膜。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如果某两个克隆同时对同一种探针呈现杂交阳性反应，则这两个克隆有可能是相互重叠的。若将杂交阳性结果记为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“1”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，而阴性结果记为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“0”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，可清晰地列成一张表，最终排出上述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YAC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克隆的排列顺序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338667" y="968826"/>
            <a:ext cx="4581676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随机探针联合杂交法</a:t>
            </a: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1123244" y="685800"/>
            <a:ext cx="7721600" cy="1143000"/>
            <a:chOff x="806" y="720"/>
            <a:chExt cx="5472" cy="720"/>
          </a:xfrm>
        </p:grpSpPr>
        <p:sp>
          <p:nvSpPr>
            <p:cNvPr id="79998" name="Rectangle 6"/>
            <p:cNvSpPr>
              <a:spLocks noChangeArrowheads="1"/>
            </p:cNvSpPr>
            <p:nvPr/>
          </p:nvSpPr>
          <p:spPr bwMode="auto">
            <a:xfrm>
              <a:off x="2470" y="720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99" name="Rectangle 7"/>
            <p:cNvSpPr>
              <a:spLocks noChangeArrowheads="1"/>
            </p:cNvSpPr>
            <p:nvPr/>
          </p:nvSpPr>
          <p:spPr bwMode="auto">
            <a:xfrm>
              <a:off x="1915" y="720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000" name="Rectangle 8"/>
            <p:cNvSpPr>
              <a:spLocks noChangeArrowheads="1"/>
            </p:cNvSpPr>
            <p:nvPr/>
          </p:nvSpPr>
          <p:spPr bwMode="auto">
            <a:xfrm>
              <a:off x="3579" y="720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001" name="Rectangle 9"/>
            <p:cNvSpPr>
              <a:spLocks noChangeArrowheads="1"/>
            </p:cNvSpPr>
            <p:nvPr/>
          </p:nvSpPr>
          <p:spPr bwMode="auto">
            <a:xfrm>
              <a:off x="3024" y="720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002" name="Rectangle 10"/>
            <p:cNvSpPr>
              <a:spLocks noChangeArrowheads="1"/>
            </p:cNvSpPr>
            <p:nvPr/>
          </p:nvSpPr>
          <p:spPr bwMode="auto">
            <a:xfrm>
              <a:off x="4688" y="720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003" name="Rectangle 11"/>
            <p:cNvSpPr>
              <a:spLocks noChangeArrowheads="1"/>
            </p:cNvSpPr>
            <p:nvPr/>
          </p:nvSpPr>
          <p:spPr bwMode="auto">
            <a:xfrm>
              <a:off x="4134" y="720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004" name="Rectangle 12"/>
            <p:cNvSpPr>
              <a:spLocks noChangeArrowheads="1"/>
            </p:cNvSpPr>
            <p:nvPr/>
          </p:nvSpPr>
          <p:spPr bwMode="auto">
            <a:xfrm>
              <a:off x="5798" y="720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005" name="Rectangle 13"/>
            <p:cNvSpPr>
              <a:spLocks noChangeArrowheads="1"/>
            </p:cNvSpPr>
            <p:nvPr/>
          </p:nvSpPr>
          <p:spPr bwMode="auto">
            <a:xfrm>
              <a:off x="5243" y="720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006" name="Rectangle 14"/>
            <p:cNvSpPr>
              <a:spLocks noChangeArrowheads="1"/>
            </p:cNvSpPr>
            <p:nvPr/>
          </p:nvSpPr>
          <p:spPr bwMode="auto">
            <a:xfrm>
              <a:off x="1360" y="720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007" name="Rectangle 15"/>
            <p:cNvSpPr>
              <a:spLocks noChangeArrowheads="1"/>
            </p:cNvSpPr>
            <p:nvPr/>
          </p:nvSpPr>
          <p:spPr bwMode="auto">
            <a:xfrm>
              <a:off x="806" y="720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1123244" y="2362200"/>
            <a:ext cx="7721600" cy="1143000"/>
            <a:chOff x="827" y="1776"/>
            <a:chExt cx="5472" cy="720"/>
          </a:xfrm>
        </p:grpSpPr>
        <p:sp>
          <p:nvSpPr>
            <p:cNvPr id="79988" name="Rectangle 16"/>
            <p:cNvSpPr>
              <a:spLocks noChangeArrowheads="1"/>
            </p:cNvSpPr>
            <p:nvPr/>
          </p:nvSpPr>
          <p:spPr bwMode="auto">
            <a:xfrm>
              <a:off x="2491" y="1776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89" name="Rectangle 17"/>
            <p:cNvSpPr>
              <a:spLocks noChangeArrowheads="1"/>
            </p:cNvSpPr>
            <p:nvPr/>
          </p:nvSpPr>
          <p:spPr bwMode="auto">
            <a:xfrm>
              <a:off x="1936" y="1776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90" name="Rectangle 18"/>
            <p:cNvSpPr>
              <a:spLocks noChangeArrowheads="1"/>
            </p:cNvSpPr>
            <p:nvPr/>
          </p:nvSpPr>
          <p:spPr bwMode="auto">
            <a:xfrm>
              <a:off x="3600" y="1776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91" name="Rectangle 19"/>
            <p:cNvSpPr>
              <a:spLocks noChangeArrowheads="1"/>
            </p:cNvSpPr>
            <p:nvPr/>
          </p:nvSpPr>
          <p:spPr bwMode="auto">
            <a:xfrm>
              <a:off x="3045" y="1776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92" name="Rectangle 20"/>
            <p:cNvSpPr>
              <a:spLocks noChangeArrowheads="1"/>
            </p:cNvSpPr>
            <p:nvPr/>
          </p:nvSpPr>
          <p:spPr bwMode="auto">
            <a:xfrm>
              <a:off x="4709" y="1776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93" name="Rectangle 21"/>
            <p:cNvSpPr>
              <a:spLocks noChangeArrowheads="1"/>
            </p:cNvSpPr>
            <p:nvPr/>
          </p:nvSpPr>
          <p:spPr bwMode="auto">
            <a:xfrm>
              <a:off x="4155" y="1776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94" name="Rectangle 22"/>
            <p:cNvSpPr>
              <a:spLocks noChangeArrowheads="1"/>
            </p:cNvSpPr>
            <p:nvPr/>
          </p:nvSpPr>
          <p:spPr bwMode="auto">
            <a:xfrm>
              <a:off x="5819" y="1776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95" name="Rectangle 23"/>
            <p:cNvSpPr>
              <a:spLocks noChangeArrowheads="1"/>
            </p:cNvSpPr>
            <p:nvPr/>
          </p:nvSpPr>
          <p:spPr bwMode="auto">
            <a:xfrm>
              <a:off x="5264" y="1776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96" name="Rectangle 24"/>
            <p:cNvSpPr>
              <a:spLocks noChangeArrowheads="1"/>
            </p:cNvSpPr>
            <p:nvPr/>
          </p:nvSpPr>
          <p:spPr bwMode="auto">
            <a:xfrm>
              <a:off x="1381" y="1776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97" name="Rectangle 25"/>
            <p:cNvSpPr>
              <a:spLocks noChangeArrowheads="1"/>
            </p:cNvSpPr>
            <p:nvPr/>
          </p:nvSpPr>
          <p:spPr bwMode="auto">
            <a:xfrm>
              <a:off x="827" y="1776"/>
              <a:ext cx="480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9876" name="Rectangle 26"/>
          <p:cNvSpPr>
            <a:spLocks noChangeArrowheads="1"/>
          </p:cNvSpPr>
          <p:nvPr/>
        </p:nvSpPr>
        <p:spPr bwMode="auto">
          <a:xfrm>
            <a:off x="324556" y="1447800"/>
            <a:ext cx="677333" cy="1143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7" name="Rectangle 29"/>
          <p:cNvSpPr>
            <a:spLocks noChangeArrowheads="1"/>
          </p:cNvSpPr>
          <p:nvPr/>
        </p:nvSpPr>
        <p:spPr bwMode="auto">
          <a:xfrm>
            <a:off x="1272822" y="228600"/>
            <a:ext cx="4495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01</a:t>
            </a:r>
          </a:p>
        </p:txBody>
      </p:sp>
      <p:sp>
        <p:nvSpPr>
          <p:cNvPr id="79878" name="Rectangle 30"/>
          <p:cNvSpPr>
            <a:spLocks noChangeArrowheads="1"/>
          </p:cNvSpPr>
          <p:nvPr/>
        </p:nvSpPr>
        <p:spPr bwMode="auto">
          <a:xfrm>
            <a:off x="2054578" y="228600"/>
            <a:ext cx="4495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02</a:t>
            </a:r>
          </a:p>
        </p:txBody>
      </p:sp>
      <p:sp>
        <p:nvSpPr>
          <p:cNvPr id="79879" name="Rectangle 31"/>
          <p:cNvSpPr>
            <a:spLocks noChangeArrowheads="1"/>
          </p:cNvSpPr>
          <p:nvPr/>
        </p:nvSpPr>
        <p:spPr bwMode="auto">
          <a:xfrm>
            <a:off x="2837745" y="228600"/>
            <a:ext cx="4495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03</a:t>
            </a:r>
          </a:p>
        </p:txBody>
      </p:sp>
      <p:sp>
        <p:nvSpPr>
          <p:cNvPr id="79880" name="Rectangle 32"/>
          <p:cNvSpPr>
            <a:spLocks noChangeArrowheads="1"/>
          </p:cNvSpPr>
          <p:nvPr/>
        </p:nvSpPr>
        <p:spPr bwMode="auto">
          <a:xfrm>
            <a:off x="3620911" y="228600"/>
            <a:ext cx="4495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04</a:t>
            </a:r>
          </a:p>
        </p:txBody>
      </p:sp>
      <p:sp>
        <p:nvSpPr>
          <p:cNvPr id="79881" name="Rectangle 33"/>
          <p:cNvSpPr>
            <a:spLocks noChangeArrowheads="1"/>
          </p:cNvSpPr>
          <p:nvPr/>
        </p:nvSpPr>
        <p:spPr bwMode="auto">
          <a:xfrm>
            <a:off x="4402667" y="228600"/>
            <a:ext cx="4495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05</a:t>
            </a:r>
          </a:p>
        </p:txBody>
      </p:sp>
      <p:sp>
        <p:nvSpPr>
          <p:cNvPr id="79882" name="Rectangle 34"/>
          <p:cNvSpPr>
            <a:spLocks noChangeArrowheads="1"/>
          </p:cNvSpPr>
          <p:nvPr/>
        </p:nvSpPr>
        <p:spPr bwMode="auto">
          <a:xfrm>
            <a:off x="5185834" y="228600"/>
            <a:ext cx="4495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06</a:t>
            </a:r>
          </a:p>
        </p:txBody>
      </p:sp>
      <p:sp>
        <p:nvSpPr>
          <p:cNvPr id="79883" name="Rectangle 35"/>
          <p:cNvSpPr>
            <a:spLocks noChangeArrowheads="1"/>
          </p:cNvSpPr>
          <p:nvPr/>
        </p:nvSpPr>
        <p:spPr bwMode="auto">
          <a:xfrm>
            <a:off x="5969000" y="228600"/>
            <a:ext cx="4495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07</a:t>
            </a:r>
          </a:p>
        </p:txBody>
      </p:sp>
      <p:sp>
        <p:nvSpPr>
          <p:cNvPr id="79884" name="Rectangle 36"/>
          <p:cNvSpPr>
            <a:spLocks noChangeArrowheads="1"/>
          </p:cNvSpPr>
          <p:nvPr/>
        </p:nvSpPr>
        <p:spPr bwMode="auto">
          <a:xfrm>
            <a:off x="6750756" y="228600"/>
            <a:ext cx="4495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08</a:t>
            </a:r>
          </a:p>
        </p:txBody>
      </p:sp>
      <p:sp>
        <p:nvSpPr>
          <p:cNvPr id="79885" name="Rectangle 37"/>
          <p:cNvSpPr>
            <a:spLocks noChangeArrowheads="1"/>
          </p:cNvSpPr>
          <p:nvPr/>
        </p:nvSpPr>
        <p:spPr bwMode="auto">
          <a:xfrm>
            <a:off x="7533923" y="228600"/>
            <a:ext cx="4495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09</a:t>
            </a:r>
          </a:p>
        </p:txBody>
      </p:sp>
      <p:sp>
        <p:nvSpPr>
          <p:cNvPr id="79886" name="Rectangle 38"/>
          <p:cNvSpPr>
            <a:spLocks noChangeArrowheads="1"/>
          </p:cNvSpPr>
          <p:nvPr/>
        </p:nvSpPr>
        <p:spPr bwMode="auto">
          <a:xfrm>
            <a:off x="8317089" y="228600"/>
            <a:ext cx="4495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10</a:t>
            </a:r>
          </a:p>
        </p:txBody>
      </p:sp>
      <p:sp>
        <p:nvSpPr>
          <p:cNvPr id="79887" name="Rectangle 39"/>
          <p:cNvSpPr>
            <a:spLocks noChangeArrowheads="1"/>
          </p:cNvSpPr>
          <p:nvPr/>
        </p:nvSpPr>
        <p:spPr bwMode="auto">
          <a:xfrm>
            <a:off x="1258710" y="1905000"/>
            <a:ext cx="4926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11</a:t>
            </a:r>
          </a:p>
        </p:txBody>
      </p:sp>
      <p:sp>
        <p:nvSpPr>
          <p:cNvPr id="79888" name="Rectangle 40"/>
          <p:cNvSpPr>
            <a:spLocks noChangeArrowheads="1"/>
          </p:cNvSpPr>
          <p:nvPr/>
        </p:nvSpPr>
        <p:spPr bwMode="auto">
          <a:xfrm>
            <a:off x="2040466" y="1905000"/>
            <a:ext cx="4926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12</a:t>
            </a:r>
          </a:p>
        </p:txBody>
      </p:sp>
      <p:sp>
        <p:nvSpPr>
          <p:cNvPr id="79889" name="Rectangle 41"/>
          <p:cNvSpPr>
            <a:spLocks noChangeArrowheads="1"/>
          </p:cNvSpPr>
          <p:nvPr/>
        </p:nvSpPr>
        <p:spPr bwMode="auto">
          <a:xfrm>
            <a:off x="2823633" y="1905000"/>
            <a:ext cx="4926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13</a:t>
            </a:r>
          </a:p>
        </p:txBody>
      </p:sp>
      <p:sp>
        <p:nvSpPr>
          <p:cNvPr id="79890" name="Rectangle 42"/>
          <p:cNvSpPr>
            <a:spLocks noChangeArrowheads="1"/>
          </p:cNvSpPr>
          <p:nvPr/>
        </p:nvSpPr>
        <p:spPr bwMode="auto">
          <a:xfrm>
            <a:off x="3606799" y="1905000"/>
            <a:ext cx="4926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14</a:t>
            </a:r>
          </a:p>
        </p:txBody>
      </p:sp>
      <p:sp>
        <p:nvSpPr>
          <p:cNvPr id="79891" name="Rectangle 43"/>
          <p:cNvSpPr>
            <a:spLocks noChangeArrowheads="1"/>
          </p:cNvSpPr>
          <p:nvPr/>
        </p:nvSpPr>
        <p:spPr bwMode="auto">
          <a:xfrm>
            <a:off x="4388555" y="1905000"/>
            <a:ext cx="4926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15</a:t>
            </a:r>
          </a:p>
        </p:txBody>
      </p:sp>
      <p:sp>
        <p:nvSpPr>
          <p:cNvPr id="79892" name="Rectangle 44"/>
          <p:cNvSpPr>
            <a:spLocks noChangeArrowheads="1"/>
          </p:cNvSpPr>
          <p:nvPr/>
        </p:nvSpPr>
        <p:spPr bwMode="auto">
          <a:xfrm>
            <a:off x="5171722" y="1905000"/>
            <a:ext cx="4926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16</a:t>
            </a:r>
          </a:p>
        </p:txBody>
      </p:sp>
      <p:sp>
        <p:nvSpPr>
          <p:cNvPr id="79893" name="Rectangle 45"/>
          <p:cNvSpPr>
            <a:spLocks noChangeArrowheads="1"/>
          </p:cNvSpPr>
          <p:nvPr/>
        </p:nvSpPr>
        <p:spPr bwMode="auto">
          <a:xfrm>
            <a:off x="5954888" y="1905000"/>
            <a:ext cx="4926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17</a:t>
            </a:r>
          </a:p>
        </p:txBody>
      </p:sp>
      <p:sp>
        <p:nvSpPr>
          <p:cNvPr id="79894" name="Rectangle 46"/>
          <p:cNvSpPr>
            <a:spLocks noChangeArrowheads="1"/>
          </p:cNvSpPr>
          <p:nvPr/>
        </p:nvSpPr>
        <p:spPr bwMode="auto">
          <a:xfrm>
            <a:off x="6736643" y="1905000"/>
            <a:ext cx="4926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18</a:t>
            </a:r>
          </a:p>
        </p:txBody>
      </p:sp>
      <p:sp>
        <p:nvSpPr>
          <p:cNvPr id="79895" name="Rectangle 47"/>
          <p:cNvSpPr>
            <a:spLocks noChangeArrowheads="1"/>
          </p:cNvSpPr>
          <p:nvPr/>
        </p:nvSpPr>
        <p:spPr bwMode="auto">
          <a:xfrm>
            <a:off x="7519811" y="1905000"/>
            <a:ext cx="4926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19</a:t>
            </a:r>
          </a:p>
        </p:txBody>
      </p:sp>
      <p:sp>
        <p:nvSpPr>
          <p:cNvPr id="79896" name="Rectangle 48"/>
          <p:cNvSpPr>
            <a:spLocks noChangeArrowheads="1"/>
          </p:cNvSpPr>
          <p:nvPr/>
        </p:nvSpPr>
        <p:spPr bwMode="auto">
          <a:xfrm>
            <a:off x="8302977" y="1905000"/>
            <a:ext cx="4926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20</a:t>
            </a:r>
          </a:p>
        </p:txBody>
      </p:sp>
      <p:sp>
        <p:nvSpPr>
          <p:cNvPr id="79897" name="Rectangle 59"/>
          <p:cNvSpPr>
            <a:spLocks noChangeArrowheads="1"/>
          </p:cNvSpPr>
          <p:nvPr/>
        </p:nvSpPr>
        <p:spPr bwMode="auto">
          <a:xfrm>
            <a:off x="281013" y="1447800"/>
            <a:ext cx="198321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Arial" charset="0"/>
                <a:ea typeface="黑体" pitchFamily="49" charset="-122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C</a:t>
            </a:r>
          </a:p>
        </p:txBody>
      </p:sp>
      <p:sp>
        <p:nvSpPr>
          <p:cNvPr id="79898" name="Rectangle 69"/>
          <p:cNvSpPr>
            <a:spLocks noChangeArrowheads="1"/>
          </p:cNvSpPr>
          <p:nvPr/>
        </p:nvSpPr>
        <p:spPr bwMode="auto">
          <a:xfrm>
            <a:off x="281013" y="1752600"/>
            <a:ext cx="146070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D</a:t>
            </a:r>
            <a:r>
              <a:rPr lang="en-US" altLang="zh-CN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</a:t>
            </a:r>
            <a:r>
              <a:rPr lang="en-US" altLang="zh-CN" sz="1800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E</a:t>
            </a:r>
            <a:r>
              <a:rPr lang="en-US" altLang="zh-CN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</a:t>
            </a:r>
            <a:r>
              <a:rPr lang="en-US" altLang="zh-CN" sz="1800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F</a:t>
            </a:r>
          </a:p>
        </p:txBody>
      </p:sp>
      <p:sp>
        <p:nvSpPr>
          <p:cNvPr id="79899" name="Rectangle 70"/>
          <p:cNvSpPr>
            <a:spLocks noChangeArrowheads="1"/>
          </p:cNvSpPr>
          <p:nvPr/>
        </p:nvSpPr>
        <p:spPr bwMode="auto">
          <a:xfrm>
            <a:off x="281013" y="2057400"/>
            <a:ext cx="1025274" cy="1005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G</a:t>
            </a:r>
          </a:p>
        </p:txBody>
      </p:sp>
      <p:sp>
        <p:nvSpPr>
          <p:cNvPr id="79900" name="Oval 71"/>
          <p:cNvSpPr>
            <a:spLocks noChangeArrowheads="1"/>
          </p:cNvSpPr>
          <p:nvPr/>
        </p:nvSpPr>
        <p:spPr bwMode="auto">
          <a:xfrm>
            <a:off x="2017889" y="838200"/>
            <a:ext cx="135467" cy="1524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01" name="Oval 72"/>
          <p:cNvSpPr>
            <a:spLocks noChangeArrowheads="1"/>
          </p:cNvSpPr>
          <p:nvPr/>
        </p:nvSpPr>
        <p:spPr bwMode="auto">
          <a:xfrm>
            <a:off x="2356555" y="838200"/>
            <a:ext cx="135467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02" name="Oval 73"/>
          <p:cNvSpPr>
            <a:spLocks noChangeArrowheads="1"/>
          </p:cNvSpPr>
          <p:nvPr/>
        </p:nvSpPr>
        <p:spPr bwMode="auto">
          <a:xfrm>
            <a:off x="2966155" y="838200"/>
            <a:ext cx="135467" cy="1524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03" name="Oval 74"/>
          <p:cNvSpPr>
            <a:spLocks noChangeArrowheads="1"/>
          </p:cNvSpPr>
          <p:nvPr/>
        </p:nvSpPr>
        <p:spPr bwMode="auto">
          <a:xfrm>
            <a:off x="2966155" y="1143000"/>
            <a:ext cx="135467" cy="152400"/>
          </a:xfrm>
          <a:prstGeom prst="ellipse">
            <a:avLst/>
          </a:prstGeom>
          <a:solidFill>
            <a:srgbClr val="FF99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04" name="Oval 75"/>
          <p:cNvSpPr>
            <a:spLocks noChangeArrowheads="1"/>
          </p:cNvSpPr>
          <p:nvPr/>
        </p:nvSpPr>
        <p:spPr bwMode="auto">
          <a:xfrm>
            <a:off x="3914422" y="1143000"/>
            <a:ext cx="135467" cy="152400"/>
          </a:xfrm>
          <a:prstGeom prst="ellipse">
            <a:avLst/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05" name="Oval 76"/>
          <p:cNvSpPr>
            <a:spLocks noChangeArrowheads="1"/>
          </p:cNvSpPr>
          <p:nvPr/>
        </p:nvSpPr>
        <p:spPr bwMode="auto">
          <a:xfrm>
            <a:off x="4388555" y="1447800"/>
            <a:ext cx="135467" cy="152400"/>
          </a:xfrm>
          <a:prstGeom prst="ellipse">
            <a:avLst/>
          </a:prstGeom>
          <a:solidFill>
            <a:srgbClr val="FF00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06" name="Oval 77"/>
          <p:cNvSpPr>
            <a:spLocks noChangeArrowheads="1"/>
          </p:cNvSpPr>
          <p:nvPr/>
        </p:nvSpPr>
        <p:spPr bwMode="auto">
          <a:xfrm>
            <a:off x="5472289" y="838200"/>
            <a:ext cx="135467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07" name="Oval 78"/>
          <p:cNvSpPr>
            <a:spLocks noChangeArrowheads="1"/>
          </p:cNvSpPr>
          <p:nvPr/>
        </p:nvSpPr>
        <p:spPr bwMode="auto">
          <a:xfrm>
            <a:off x="5472289" y="1143000"/>
            <a:ext cx="135467" cy="152400"/>
          </a:xfrm>
          <a:prstGeom prst="ellipse">
            <a:avLst/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08" name="Oval 79"/>
          <p:cNvSpPr>
            <a:spLocks noChangeArrowheads="1"/>
          </p:cNvSpPr>
          <p:nvPr/>
        </p:nvSpPr>
        <p:spPr bwMode="auto">
          <a:xfrm>
            <a:off x="5946422" y="838200"/>
            <a:ext cx="135467" cy="1524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09" name="Oval 80"/>
          <p:cNvSpPr>
            <a:spLocks noChangeArrowheads="1"/>
          </p:cNvSpPr>
          <p:nvPr/>
        </p:nvSpPr>
        <p:spPr bwMode="auto">
          <a:xfrm>
            <a:off x="5946422" y="1143000"/>
            <a:ext cx="135467" cy="152400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10" name="Oval 81"/>
          <p:cNvSpPr>
            <a:spLocks noChangeArrowheads="1"/>
          </p:cNvSpPr>
          <p:nvPr/>
        </p:nvSpPr>
        <p:spPr bwMode="auto">
          <a:xfrm>
            <a:off x="6894689" y="1143000"/>
            <a:ext cx="135467" cy="152400"/>
          </a:xfrm>
          <a:prstGeom prst="ellipse">
            <a:avLst/>
          </a:prstGeom>
          <a:solidFill>
            <a:srgbClr val="FF99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11" name="Oval 82"/>
          <p:cNvSpPr>
            <a:spLocks noChangeArrowheads="1"/>
          </p:cNvSpPr>
          <p:nvPr/>
        </p:nvSpPr>
        <p:spPr bwMode="auto">
          <a:xfrm>
            <a:off x="6691489" y="1447800"/>
            <a:ext cx="135467" cy="152400"/>
          </a:xfrm>
          <a:prstGeom prst="ellipse">
            <a:avLst/>
          </a:prstGeom>
          <a:solidFill>
            <a:srgbClr val="FF00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12" name="Oval 83"/>
          <p:cNvSpPr>
            <a:spLocks noChangeArrowheads="1"/>
          </p:cNvSpPr>
          <p:nvPr/>
        </p:nvSpPr>
        <p:spPr bwMode="auto">
          <a:xfrm>
            <a:off x="7639755" y="838200"/>
            <a:ext cx="135467" cy="1524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13" name="Oval 84"/>
          <p:cNvSpPr>
            <a:spLocks noChangeArrowheads="1"/>
          </p:cNvSpPr>
          <p:nvPr/>
        </p:nvSpPr>
        <p:spPr bwMode="auto">
          <a:xfrm>
            <a:off x="8452555" y="838200"/>
            <a:ext cx="135467" cy="1524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14" name="Oval 85"/>
          <p:cNvSpPr>
            <a:spLocks noChangeArrowheads="1"/>
          </p:cNvSpPr>
          <p:nvPr/>
        </p:nvSpPr>
        <p:spPr bwMode="auto">
          <a:xfrm>
            <a:off x="8452555" y="1143000"/>
            <a:ext cx="135467" cy="152400"/>
          </a:xfrm>
          <a:prstGeom prst="ellipse">
            <a:avLst/>
          </a:prstGeom>
          <a:solidFill>
            <a:srgbClr val="FF99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15" name="Oval 86"/>
          <p:cNvSpPr>
            <a:spLocks noChangeArrowheads="1"/>
          </p:cNvSpPr>
          <p:nvPr/>
        </p:nvSpPr>
        <p:spPr bwMode="auto">
          <a:xfrm>
            <a:off x="13140267" y="1295400"/>
            <a:ext cx="135467" cy="1524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16" name="Oval 87"/>
          <p:cNvSpPr>
            <a:spLocks noChangeArrowheads="1"/>
          </p:cNvSpPr>
          <p:nvPr/>
        </p:nvSpPr>
        <p:spPr bwMode="auto">
          <a:xfrm>
            <a:off x="1272822" y="2819400"/>
            <a:ext cx="135467" cy="152400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17" name="Oval 88"/>
          <p:cNvSpPr>
            <a:spLocks noChangeArrowheads="1"/>
          </p:cNvSpPr>
          <p:nvPr/>
        </p:nvSpPr>
        <p:spPr bwMode="auto">
          <a:xfrm>
            <a:off x="1272822" y="3124200"/>
            <a:ext cx="135467" cy="152400"/>
          </a:xfrm>
          <a:prstGeom prst="ellipse">
            <a:avLst/>
          </a:prstGeom>
          <a:solidFill>
            <a:srgbClr val="FF00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18" name="Oval 89"/>
          <p:cNvSpPr>
            <a:spLocks noChangeArrowheads="1"/>
          </p:cNvSpPr>
          <p:nvPr/>
        </p:nvSpPr>
        <p:spPr bwMode="auto">
          <a:xfrm>
            <a:off x="2356555" y="2819400"/>
            <a:ext cx="135467" cy="152400"/>
          </a:xfrm>
          <a:prstGeom prst="ellipse">
            <a:avLst/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19" name="Oval 90"/>
          <p:cNvSpPr>
            <a:spLocks noChangeArrowheads="1"/>
          </p:cNvSpPr>
          <p:nvPr/>
        </p:nvSpPr>
        <p:spPr bwMode="auto">
          <a:xfrm>
            <a:off x="3169355" y="2514600"/>
            <a:ext cx="135467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20" name="Oval 91"/>
          <p:cNvSpPr>
            <a:spLocks noChangeArrowheads="1"/>
          </p:cNvSpPr>
          <p:nvPr/>
        </p:nvSpPr>
        <p:spPr bwMode="auto">
          <a:xfrm>
            <a:off x="3169355" y="2819400"/>
            <a:ext cx="135467" cy="152400"/>
          </a:xfrm>
          <a:prstGeom prst="ellipse">
            <a:avLst/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21" name="Oval 92"/>
          <p:cNvSpPr>
            <a:spLocks noChangeArrowheads="1"/>
          </p:cNvSpPr>
          <p:nvPr/>
        </p:nvSpPr>
        <p:spPr bwMode="auto">
          <a:xfrm>
            <a:off x="3575755" y="2514600"/>
            <a:ext cx="135467" cy="1524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22" name="Oval 93"/>
          <p:cNvSpPr>
            <a:spLocks noChangeArrowheads="1"/>
          </p:cNvSpPr>
          <p:nvPr/>
        </p:nvSpPr>
        <p:spPr bwMode="auto">
          <a:xfrm>
            <a:off x="3914422" y="2514600"/>
            <a:ext cx="135467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23" name="Oval 94"/>
          <p:cNvSpPr>
            <a:spLocks noChangeArrowheads="1"/>
          </p:cNvSpPr>
          <p:nvPr/>
        </p:nvSpPr>
        <p:spPr bwMode="auto">
          <a:xfrm>
            <a:off x="3575755" y="2819400"/>
            <a:ext cx="135467" cy="152400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24" name="Oval 95"/>
          <p:cNvSpPr>
            <a:spLocks noChangeArrowheads="1"/>
          </p:cNvSpPr>
          <p:nvPr/>
        </p:nvSpPr>
        <p:spPr bwMode="auto">
          <a:xfrm>
            <a:off x="4320822" y="2819400"/>
            <a:ext cx="135467" cy="152400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25" name="Oval 96"/>
          <p:cNvSpPr>
            <a:spLocks noChangeArrowheads="1"/>
          </p:cNvSpPr>
          <p:nvPr/>
        </p:nvSpPr>
        <p:spPr bwMode="auto">
          <a:xfrm>
            <a:off x="4320822" y="3124200"/>
            <a:ext cx="135467" cy="152400"/>
          </a:xfrm>
          <a:prstGeom prst="ellipse">
            <a:avLst/>
          </a:prstGeom>
          <a:solidFill>
            <a:srgbClr val="FF00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26" name="Oval 97"/>
          <p:cNvSpPr>
            <a:spLocks noChangeArrowheads="1"/>
          </p:cNvSpPr>
          <p:nvPr/>
        </p:nvSpPr>
        <p:spPr bwMode="auto">
          <a:xfrm>
            <a:off x="5336822" y="2819400"/>
            <a:ext cx="135467" cy="152400"/>
          </a:xfrm>
          <a:prstGeom prst="ellipse">
            <a:avLst/>
          </a:prstGeom>
          <a:solidFill>
            <a:srgbClr val="FF99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9927" name="Oval 98"/>
          <p:cNvSpPr>
            <a:spLocks noChangeArrowheads="1"/>
          </p:cNvSpPr>
          <p:nvPr/>
        </p:nvSpPr>
        <p:spPr bwMode="auto">
          <a:xfrm>
            <a:off x="6285089" y="2514600"/>
            <a:ext cx="135467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28" name="Oval 100"/>
          <p:cNvSpPr>
            <a:spLocks noChangeArrowheads="1"/>
          </p:cNvSpPr>
          <p:nvPr/>
        </p:nvSpPr>
        <p:spPr bwMode="auto">
          <a:xfrm>
            <a:off x="7504289" y="2514600"/>
            <a:ext cx="135467" cy="1524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29" name="Oval 101"/>
          <p:cNvSpPr>
            <a:spLocks noChangeArrowheads="1"/>
          </p:cNvSpPr>
          <p:nvPr/>
        </p:nvSpPr>
        <p:spPr bwMode="auto">
          <a:xfrm>
            <a:off x="7504289" y="2819400"/>
            <a:ext cx="135467" cy="152400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30" name="Oval 102"/>
          <p:cNvSpPr>
            <a:spLocks noChangeArrowheads="1"/>
          </p:cNvSpPr>
          <p:nvPr/>
        </p:nvSpPr>
        <p:spPr bwMode="auto">
          <a:xfrm>
            <a:off x="8452555" y="2514600"/>
            <a:ext cx="135467" cy="1524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31" name="Rectangle 103"/>
          <p:cNvSpPr>
            <a:spLocks noChangeArrowheads="1"/>
          </p:cNvSpPr>
          <p:nvPr/>
        </p:nvSpPr>
        <p:spPr bwMode="auto">
          <a:xfrm>
            <a:off x="1073856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dirty="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01</a:t>
            </a:r>
          </a:p>
        </p:txBody>
      </p:sp>
      <p:sp>
        <p:nvSpPr>
          <p:cNvPr id="79932" name="Rectangle 104"/>
          <p:cNvSpPr>
            <a:spLocks noChangeArrowheads="1"/>
          </p:cNvSpPr>
          <p:nvPr/>
        </p:nvSpPr>
        <p:spPr bwMode="auto">
          <a:xfrm>
            <a:off x="1461911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02</a:t>
            </a:r>
          </a:p>
        </p:txBody>
      </p:sp>
      <p:sp>
        <p:nvSpPr>
          <p:cNvPr id="79933" name="Rectangle 105"/>
          <p:cNvSpPr>
            <a:spLocks noChangeArrowheads="1"/>
          </p:cNvSpPr>
          <p:nvPr/>
        </p:nvSpPr>
        <p:spPr bwMode="auto">
          <a:xfrm>
            <a:off x="1848556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03</a:t>
            </a:r>
          </a:p>
        </p:txBody>
      </p:sp>
      <p:sp>
        <p:nvSpPr>
          <p:cNvPr id="79934" name="Rectangle 106"/>
          <p:cNvSpPr>
            <a:spLocks noChangeArrowheads="1"/>
          </p:cNvSpPr>
          <p:nvPr/>
        </p:nvSpPr>
        <p:spPr bwMode="auto">
          <a:xfrm>
            <a:off x="2235200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04</a:t>
            </a:r>
          </a:p>
        </p:txBody>
      </p:sp>
      <p:sp>
        <p:nvSpPr>
          <p:cNvPr id="79935" name="Rectangle 107"/>
          <p:cNvSpPr>
            <a:spLocks noChangeArrowheads="1"/>
          </p:cNvSpPr>
          <p:nvPr/>
        </p:nvSpPr>
        <p:spPr bwMode="auto">
          <a:xfrm>
            <a:off x="2621844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05</a:t>
            </a:r>
          </a:p>
        </p:txBody>
      </p:sp>
      <p:sp>
        <p:nvSpPr>
          <p:cNvPr id="79936" name="Rectangle 108"/>
          <p:cNvSpPr>
            <a:spLocks noChangeArrowheads="1"/>
          </p:cNvSpPr>
          <p:nvPr/>
        </p:nvSpPr>
        <p:spPr bwMode="auto">
          <a:xfrm>
            <a:off x="3028244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06</a:t>
            </a:r>
          </a:p>
        </p:txBody>
      </p:sp>
      <p:sp>
        <p:nvSpPr>
          <p:cNvPr id="79937" name="Rectangle 109"/>
          <p:cNvSpPr>
            <a:spLocks noChangeArrowheads="1"/>
          </p:cNvSpPr>
          <p:nvPr/>
        </p:nvSpPr>
        <p:spPr bwMode="auto">
          <a:xfrm>
            <a:off x="3396545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07</a:t>
            </a:r>
          </a:p>
        </p:txBody>
      </p:sp>
      <p:sp>
        <p:nvSpPr>
          <p:cNvPr id="79938" name="Rectangle 110"/>
          <p:cNvSpPr>
            <a:spLocks noChangeArrowheads="1"/>
          </p:cNvSpPr>
          <p:nvPr/>
        </p:nvSpPr>
        <p:spPr bwMode="auto">
          <a:xfrm>
            <a:off x="3783189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08</a:t>
            </a:r>
          </a:p>
        </p:txBody>
      </p:sp>
      <p:sp>
        <p:nvSpPr>
          <p:cNvPr id="79939" name="Rectangle 111"/>
          <p:cNvSpPr>
            <a:spLocks noChangeArrowheads="1"/>
          </p:cNvSpPr>
          <p:nvPr/>
        </p:nvSpPr>
        <p:spPr bwMode="auto">
          <a:xfrm>
            <a:off x="4169834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09</a:t>
            </a:r>
          </a:p>
        </p:txBody>
      </p:sp>
      <p:sp>
        <p:nvSpPr>
          <p:cNvPr id="79940" name="Rectangle 112"/>
          <p:cNvSpPr>
            <a:spLocks noChangeArrowheads="1"/>
          </p:cNvSpPr>
          <p:nvPr/>
        </p:nvSpPr>
        <p:spPr bwMode="auto">
          <a:xfrm>
            <a:off x="4556478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10</a:t>
            </a:r>
          </a:p>
        </p:txBody>
      </p:sp>
      <p:sp>
        <p:nvSpPr>
          <p:cNvPr id="79941" name="Rectangle 113"/>
          <p:cNvSpPr>
            <a:spLocks noChangeArrowheads="1"/>
          </p:cNvSpPr>
          <p:nvPr/>
        </p:nvSpPr>
        <p:spPr bwMode="auto">
          <a:xfrm>
            <a:off x="4944533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11</a:t>
            </a:r>
          </a:p>
        </p:txBody>
      </p:sp>
      <p:sp>
        <p:nvSpPr>
          <p:cNvPr id="79942" name="Rectangle 114"/>
          <p:cNvSpPr>
            <a:spLocks noChangeArrowheads="1"/>
          </p:cNvSpPr>
          <p:nvPr/>
        </p:nvSpPr>
        <p:spPr bwMode="auto">
          <a:xfrm>
            <a:off x="5331178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12</a:t>
            </a:r>
          </a:p>
        </p:txBody>
      </p:sp>
      <p:sp>
        <p:nvSpPr>
          <p:cNvPr id="79943" name="Rectangle 115"/>
          <p:cNvSpPr>
            <a:spLocks noChangeArrowheads="1"/>
          </p:cNvSpPr>
          <p:nvPr/>
        </p:nvSpPr>
        <p:spPr bwMode="auto">
          <a:xfrm>
            <a:off x="5717822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13</a:t>
            </a:r>
          </a:p>
        </p:txBody>
      </p:sp>
      <p:sp>
        <p:nvSpPr>
          <p:cNvPr id="79944" name="Rectangle 116"/>
          <p:cNvSpPr>
            <a:spLocks noChangeArrowheads="1"/>
          </p:cNvSpPr>
          <p:nvPr/>
        </p:nvSpPr>
        <p:spPr bwMode="auto">
          <a:xfrm>
            <a:off x="6104467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14</a:t>
            </a:r>
          </a:p>
        </p:txBody>
      </p:sp>
      <p:sp>
        <p:nvSpPr>
          <p:cNvPr id="79945" name="Rectangle 117"/>
          <p:cNvSpPr>
            <a:spLocks noChangeArrowheads="1"/>
          </p:cNvSpPr>
          <p:nvPr/>
        </p:nvSpPr>
        <p:spPr bwMode="auto">
          <a:xfrm>
            <a:off x="6491111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15</a:t>
            </a:r>
          </a:p>
        </p:txBody>
      </p:sp>
      <p:sp>
        <p:nvSpPr>
          <p:cNvPr id="79946" name="Rectangle 118"/>
          <p:cNvSpPr>
            <a:spLocks noChangeArrowheads="1"/>
          </p:cNvSpPr>
          <p:nvPr/>
        </p:nvSpPr>
        <p:spPr bwMode="auto">
          <a:xfrm>
            <a:off x="6879167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16</a:t>
            </a:r>
          </a:p>
        </p:txBody>
      </p:sp>
      <p:sp>
        <p:nvSpPr>
          <p:cNvPr id="79947" name="Rectangle 119"/>
          <p:cNvSpPr>
            <a:spLocks noChangeArrowheads="1"/>
          </p:cNvSpPr>
          <p:nvPr/>
        </p:nvSpPr>
        <p:spPr bwMode="auto">
          <a:xfrm>
            <a:off x="7265812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17</a:t>
            </a:r>
          </a:p>
        </p:txBody>
      </p:sp>
      <p:sp>
        <p:nvSpPr>
          <p:cNvPr id="79948" name="Rectangle 120"/>
          <p:cNvSpPr>
            <a:spLocks noChangeArrowheads="1"/>
          </p:cNvSpPr>
          <p:nvPr/>
        </p:nvSpPr>
        <p:spPr bwMode="auto">
          <a:xfrm>
            <a:off x="7652456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18</a:t>
            </a:r>
          </a:p>
        </p:txBody>
      </p:sp>
      <p:sp>
        <p:nvSpPr>
          <p:cNvPr id="79949" name="Rectangle 121"/>
          <p:cNvSpPr>
            <a:spLocks noChangeArrowheads="1"/>
          </p:cNvSpPr>
          <p:nvPr/>
        </p:nvSpPr>
        <p:spPr bwMode="auto">
          <a:xfrm>
            <a:off x="8039100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19</a:t>
            </a:r>
          </a:p>
        </p:txBody>
      </p:sp>
      <p:sp>
        <p:nvSpPr>
          <p:cNvPr id="79950" name="Rectangle 122"/>
          <p:cNvSpPr>
            <a:spLocks noChangeArrowheads="1"/>
          </p:cNvSpPr>
          <p:nvPr/>
        </p:nvSpPr>
        <p:spPr bwMode="auto">
          <a:xfrm>
            <a:off x="8425745" y="3733800"/>
            <a:ext cx="45699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20</a:t>
            </a:r>
          </a:p>
        </p:txBody>
      </p:sp>
      <p:sp>
        <p:nvSpPr>
          <p:cNvPr id="79951" name="Rectangle 123"/>
          <p:cNvSpPr>
            <a:spLocks noChangeArrowheads="1"/>
          </p:cNvSpPr>
          <p:nvPr/>
        </p:nvSpPr>
        <p:spPr bwMode="auto">
          <a:xfrm>
            <a:off x="595086" y="5096328"/>
            <a:ext cx="3386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D</a:t>
            </a:r>
            <a:endParaRPr lang="en-US" altLang="zh-CN" sz="1800">
              <a:solidFill>
                <a:srgbClr val="FF66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79952" name="Rectangle 124"/>
          <p:cNvSpPr>
            <a:spLocks noChangeArrowheads="1"/>
          </p:cNvSpPr>
          <p:nvPr/>
        </p:nvSpPr>
        <p:spPr bwMode="auto">
          <a:xfrm>
            <a:off x="595086" y="4143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49" charset="-122"/>
              </a:rPr>
              <a:t>A</a:t>
            </a:r>
          </a:p>
        </p:txBody>
      </p:sp>
      <p:sp>
        <p:nvSpPr>
          <p:cNvPr id="79953" name="Rectangle 126"/>
          <p:cNvSpPr>
            <a:spLocks noChangeArrowheads="1"/>
          </p:cNvSpPr>
          <p:nvPr/>
        </p:nvSpPr>
        <p:spPr bwMode="auto">
          <a:xfrm>
            <a:off x="595086" y="4461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B</a:t>
            </a:r>
          </a:p>
        </p:txBody>
      </p:sp>
      <p:sp>
        <p:nvSpPr>
          <p:cNvPr id="79954" name="Rectangle 127"/>
          <p:cNvSpPr>
            <a:spLocks noChangeArrowheads="1"/>
          </p:cNvSpPr>
          <p:nvPr/>
        </p:nvSpPr>
        <p:spPr bwMode="auto">
          <a:xfrm>
            <a:off x="595086" y="4778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C</a:t>
            </a:r>
          </a:p>
        </p:txBody>
      </p:sp>
      <p:sp>
        <p:nvSpPr>
          <p:cNvPr id="79955" name="Rectangle 128"/>
          <p:cNvSpPr>
            <a:spLocks noChangeArrowheads="1"/>
          </p:cNvSpPr>
          <p:nvPr/>
        </p:nvSpPr>
        <p:spPr bwMode="auto">
          <a:xfrm>
            <a:off x="595086" y="5413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E</a:t>
            </a:r>
          </a:p>
        </p:txBody>
      </p:sp>
      <p:sp>
        <p:nvSpPr>
          <p:cNvPr id="79956" name="Rectangle 129"/>
          <p:cNvSpPr>
            <a:spLocks noChangeArrowheads="1"/>
          </p:cNvSpPr>
          <p:nvPr/>
        </p:nvSpPr>
        <p:spPr bwMode="auto">
          <a:xfrm>
            <a:off x="595086" y="5731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F</a:t>
            </a:r>
          </a:p>
        </p:txBody>
      </p:sp>
      <p:sp>
        <p:nvSpPr>
          <p:cNvPr id="79957" name="Rectangle 130"/>
          <p:cNvSpPr>
            <a:spLocks noChangeArrowheads="1"/>
          </p:cNvSpPr>
          <p:nvPr/>
        </p:nvSpPr>
        <p:spPr bwMode="auto">
          <a:xfrm>
            <a:off x="595086" y="6048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G</a:t>
            </a:r>
          </a:p>
        </p:txBody>
      </p:sp>
      <p:sp>
        <p:nvSpPr>
          <p:cNvPr id="79958" name="Rectangle 131"/>
          <p:cNvSpPr>
            <a:spLocks noChangeArrowheads="1"/>
          </p:cNvSpPr>
          <p:nvPr/>
        </p:nvSpPr>
        <p:spPr bwMode="auto">
          <a:xfrm>
            <a:off x="1515131" y="4143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tx2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59" name="Rectangle 132"/>
          <p:cNvSpPr>
            <a:spLocks noChangeArrowheads="1"/>
          </p:cNvSpPr>
          <p:nvPr/>
        </p:nvSpPr>
        <p:spPr bwMode="auto">
          <a:xfrm>
            <a:off x="1543353" y="4778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60" name="Rectangle 133"/>
          <p:cNvSpPr>
            <a:spLocks noChangeArrowheads="1"/>
          </p:cNvSpPr>
          <p:nvPr/>
        </p:nvSpPr>
        <p:spPr bwMode="auto">
          <a:xfrm>
            <a:off x="1901775" y="4461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61" name="Rectangle 134"/>
          <p:cNvSpPr>
            <a:spLocks noChangeArrowheads="1"/>
          </p:cNvSpPr>
          <p:nvPr/>
        </p:nvSpPr>
        <p:spPr bwMode="auto">
          <a:xfrm>
            <a:off x="1901775" y="5413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62" name="Rectangle 135"/>
          <p:cNvSpPr>
            <a:spLocks noChangeArrowheads="1"/>
          </p:cNvSpPr>
          <p:nvPr/>
        </p:nvSpPr>
        <p:spPr bwMode="auto">
          <a:xfrm>
            <a:off x="2288420" y="5731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63" name="Rectangle 136"/>
          <p:cNvSpPr>
            <a:spLocks noChangeArrowheads="1"/>
          </p:cNvSpPr>
          <p:nvPr/>
        </p:nvSpPr>
        <p:spPr bwMode="auto">
          <a:xfrm>
            <a:off x="2675064" y="6048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64" name="Rectangle 137"/>
          <p:cNvSpPr>
            <a:spLocks noChangeArrowheads="1"/>
          </p:cNvSpPr>
          <p:nvPr/>
        </p:nvSpPr>
        <p:spPr bwMode="auto">
          <a:xfrm>
            <a:off x="3082876" y="4778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65" name="Rectangle 138"/>
          <p:cNvSpPr>
            <a:spLocks noChangeArrowheads="1"/>
          </p:cNvSpPr>
          <p:nvPr/>
        </p:nvSpPr>
        <p:spPr bwMode="auto">
          <a:xfrm>
            <a:off x="3082876" y="5731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66" name="Rectangle 139"/>
          <p:cNvSpPr>
            <a:spLocks noChangeArrowheads="1"/>
          </p:cNvSpPr>
          <p:nvPr/>
        </p:nvSpPr>
        <p:spPr bwMode="auto">
          <a:xfrm>
            <a:off x="3449764" y="4143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67" name="Rectangle 140"/>
          <p:cNvSpPr>
            <a:spLocks noChangeArrowheads="1"/>
          </p:cNvSpPr>
          <p:nvPr/>
        </p:nvSpPr>
        <p:spPr bwMode="auto">
          <a:xfrm>
            <a:off x="3449764" y="5096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68" name="Rectangle 141"/>
          <p:cNvSpPr>
            <a:spLocks noChangeArrowheads="1"/>
          </p:cNvSpPr>
          <p:nvPr/>
        </p:nvSpPr>
        <p:spPr bwMode="auto">
          <a:xfrm>
            <a:off x="3836409" y="5413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69" name="Rectangle 142"/>
          <p:cNvSpPr>
            <a:spLocks noChangeArrowheads="1"/>
          </p:cNvSpPr>
          <p:nvPr/>
        </p:nvSpPr>
        <p:spPr bwMode="auto">
          <a:xfrm>
            <a:off x="3836409" y="6048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70" name="Rectangle 143"/>
          <p:cNvSpPr>
            <a:spLocks noChangeArrowheads="1"/>
          </p:cNvSpPr>
          <p:nvPr/>
        </p:nvSpPr>
        <p:spPr bwMode="auto">
          <a:xfrm>
            <a:off x="4223053" y="4461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71" name="Rectangle 144"/>
          <p:cNvSpPr>
            <a:spLocks noChangeArrowheads="1"/>
          </p:cNvSpPr>
          <p:nvPr/>
        </p:nvSpPr>
        <p:spPr bwMode="auto">
          <a:xfrm>
            <a:off x="4609698" y="4461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72" name="Rectangle 145"/>
          <p:cNvSpPr>
            <a:spLocks noChangeArrowheads="1"/>
          </p:cNvSpPr>
          <p:nvPr/>
        </p:nvSpPr>
        <p:spPr bwMode="auto">
          <a:xfrm>
            <a:off x="4609698" y="5413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73" name="Rectangle 146"/>
          <p:cNvSpPr>
            <a:spLocks noChangeArrowheads="1"/>
          </p:cNvSpPr>
          <p:nvPr/>
        </p:nvSpPr>
        <p:spPr bwMode="auto">
          <a:xfrm>
            <a:off x="4997753" y="5096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74" name="Rectangle 147"/>
          <p:cNvSpPr>
            <a:spLocks noChangeArrowheads="1"/>
          </p:cNvSpPr>
          <p:nvPr/>
        </p:nvSpPr>
        <p:spPr bwMode="auto">
          <a:xfrm>
            <a:off x="4997753" y="6048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75" name="Rectangle 148"/>
          <p:cNvSpPr>
            <a:spLocks noChangeArrowheads="1"/>
          </p:cNvSpPr>
          <p:nvPr/>
        </p:nvSpPr>
        <p:spPr bwMode="auto">
          <a:xfrm>
            <a:off x="5384397" y="5731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76" name="Rectangle 149"/>
          <p:cNvSpPr>
            <a:spLocks noChangeArrowheads="1"/>
          </p:cNvSpPr>
          <p:nvPr/>
        </p:nvSpPr>
        <p:spPr bwMode="auto">
          <a:xfrm>
            <a:off x="5771042" y="4778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77" name="Rectangle 150"/>
          <p:cNvSpPr>
            <a:spLocks noChangeArrowheads="1"/>
          </p:cNvSpPr>
          <p:nvPr/>
        </p:nvSpPr>
        <p:spPr bwMode="auto">
          <a:xfrm>
            <a:off x="5771042" y="5731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78" name="Rectangle 151"/>
          <p:cNvSpPr>
            <a:spLocks noChangeArrowheads="1"/>
          </p:cNvSpPr>
          <p:nvPr/>
        </p:nvSpPr>
        <p:spPr bwMode="auto">
          <a:xfrm>
            <a:off x="6157686" y="4143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tx2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79" name="Rectangle 152"/>
          <p:cNvSpPr>
            <a:spLocks noChangeArrowheads="1"/>
          </p:cNvSpPr>
          <p:nvPr/>
        </p:nvSpPr>
        <p:spPr bwMode="auto">
          <a:xfrm>
            <a:off x="6157686" y="4778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80" name="Rectangle 153"/>
          <p:cNvSpPr>
            <a:spLocks noChangeArrowheads="1"/>
          </p:cNvSpPr>
          <p:nvPr/>
        </p:nvSpPr>
        <p:spPr bwMode="auto">
          <a:xfrm>
            <a:off x="6157686" y="5096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81" name="Rectangle 154"/>
          <p:cNvSpPr>
            <a:spLocks noChangeArrowheads="1"/>
          </p:cNvSpPr>
          <p:nvPr/>
        </p:nvSpPr>
        <p:spPr bwMode="auto">
          <a:xfrm>
            <a:off x="6544331" y="5096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82" name="Rectangle 155"/>
          <p:cNvSpPr>
            <a:spLocks noChangeArrowheads="1"/>
          </p:cNvSpPr>
          <p:nvPr/>
        </p:nvSpPr>
        <p:spPr bwMode="auto">
          <a:xfrm>
            <a:off x="6555619" y="6048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83" name="Rectangle 156"/>
          <p:cNvSpPr>
            <a:spLocks noChangeArrowheads="1"/>
          </p:cNvSpPr>
          <p:nvPr/>
        </p:nvSpPr>
        <p:spPr bwMode="auto">
          <a:xfrm>
            <a:off x="6932387" y="5413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84" name="Rectangle 157"/>
          <p:cNvSpPr>
            <a:spLocks noChangeArrowheads="1"/>
          </p:cNvSpPr>
          <p:nvPr/>
        </p:nvSpPr>
        <p:spPr bwMode="auto">
          <a:xfrm>
            <a:off x="7319031" y="4778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85" name="Rectangle 158"/>
          <p:cNvSpPr>
            <a:spLocks noChangeArrowheads="1"/>
          </p:cNvSpPr>
          <p:nvPr/>
        </p:nvSpPr>
        <p:spPr bwMode="auto">
          <a:xfrm>
            <a:off x="8092320" y="41438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tx2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86" name="Rectangle 159"/>
          <p:cNvSpPr>
            <a:spLocks noChangeArrowheads="1"/>
          </p:cNvSpPr>
          <p:nvPr/>
        </p:nvSpPr>
        <p:spPr bwMode="auto">
          <a:xfrm>
            <a:off x="8092320" y="5096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79987" name="Rectangle 160"/>
          <p:cNvSpPr>
            <a:spLocks noChangeArrowheads="1"/>
          </p:cNvSpPr>
          <p:nvPr/>
        </p:nvSpPr>
        <p:spPr bwMode="auto">
          <a:xfrm>
            <a:off x="8478964" y="4461328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Oval 63"/>
          <p:cNvSpPr>
            <a:spLocks noChangeArrowheads="1"/>
          </p:cNvSpPr>
          <p:nvPr/>
        </p:nvSpPr>
        <p:spPr bwMode="auto">
          <a:xfrm>
            <a:off x="13140267" y="1295400"/>
            <a:ext cx="135467" cy="1524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0899" name="Rectangle 79"/>
          <p:cNvSpPr>
            <a:spLocks noChangeArrowheads="1"/>
          </p:cNvSpPr>
          <p:nvPr/>
        </p:nvSpPr>
        <p:spPr bwMode="auto">
          <a:xfrm>
            <a:off x="920044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01</a:t>
            </a:r>
          </a:p>
        </p:txBody>
      </p:sp>
      <p:sp>
        <p:nvSpPr>
          <p:cNvPr id="80900" name="Rectangle 80"/>
          <p:cNvSpPr>
            <a:spLocks noChangeArrowheads="1"/>
          </p:cNvSpPr>
          <p:nvPr/>
        </p:nvSpPr>
        <p:spPr bwMode="auto">
          <a:xfrm>
            <a:off x="1308100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04</a:t>
            </a:r>
          </a:p>
        </p:txBody>
      </p:sp>
      <p:sp>
        <p:nvSpPr>
          <p:cNvPr id="80901" name="Rectangle 81"/>
          <p:cNvSpPr>
            <a:spLocks noChangeArrowheads="1"/>
          </p:cNvSpPr>
          <p:nvPr/>
        </p:nvSpPr>
        <p:spPr bwMode="auto">
          <a:xfrm>
            <a:off x="1694745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12</a:t>
            </a:r>
          </a:p>
        </p:txBody>
      </p:sp>
      <p:sp>
        <p:nvSpPr>
          <p:cNvPr id="80902" name="Rectangle 82"/>
          <p:cNvSpPr>
            <a:spLocks noChangeArrowheads="1"/>
          </p:cNvSpPr>
          <p:nvPr/>
        </p:nvSpPr>
        <p:spPr bwMode="auto">
          <a:xfrm>
            <a:off x="2081389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06</a:t>
            </a:r>
          </a:p>
        </p:txBody>
      </p:sp>
      <p:sp>
        <p:nvSpPr>
          <p:cNvPr id="80903" name="Rectangle 83"/>
          <p:cNvSpPr>
            <a:spLocks noChangeArrowheads="1"/>
          </p:cNvSpPr>
          <p:nvPr/>
        </p:nvSpPr>
        <p:spPr bwMode="auto">
          <a:xfrm>
            <a:off x="2468034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13</a:t>
            </a:r>
          </a:p>
        </p:txBody>
      </p:sp>
      <p:sp>
        <p:nvSpPr>
          <p:cNvPr id="80904" name="Rectangle 84"/>
          <p:cNvSpPr>
            <a:spLocks noChangeArrowheads="1"/>
          </p:cNvSpPr>
          <p:nvPr/>
        </p:nvSpPr>
        <p:spPr bwMode="auto">
          <a:xfrm>
            <a:off x="2874434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14</a:t>
            </a:r>
          </a:p>
        </p:txBody>
      </p:sp>
      <p:sp>
        <p:nvSpPr>
          <p:cNvPr id="80905" name="Rectangle 85"/>
          <p:cNvSpPr>
            <a:spLocks noChangeArrowheads="1"/>
          </p:cNvSpPr>
          <p:nvPr/>
        </p:nvSpPr>
        <p:spPr bwMode="auto">
          <a:xfrm>
            <a:off x="3242733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02</a:t>
            </a:r>
          </a:p>
        </p:txBody>
      </p:sp>
      <p:sp>
        <p:nvSpPr>
          <p:cNvPr id="80906" name="Rectangle 86"/>
          <p:cNvSpPr>
            <a:spLocks noChangeArrowheads="1"/>
          </p:cNvSpPr>
          <p:nvPr/>
        </p:nvSpPr>
        <p:spPr bwMode="auto">
          <a:xfrm>
            <a:off x="3629378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14</a:t>
            </a:r>
          </a:p>
        </p:txBody>
      </p:sp>
      <p:sp>
        <p:nvSpPr>
          <p:cNvPr id="80907" name="Rectangle 87"/>
          <p:cNvSpPr>
            <a:spLocks noChangeArrowheads="1"/>
          </p:cNvSpPr>
          <p:nvPr/>
        </p:nvSpPr>
        <p:spPr bwMode="auto">
          <a:xfrm>
            <a:off x="4016022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07</a:t>
            </a:r>
          </a:p>
        </p:txBody>
      </p:sp>
      <p:sp>
        <p:nvSpPr>
          <p:cNvPr id="80908" name="Rectangle 88"/>
          <p:cNvSpPr>
            <a:spLocks noChangeArrowheads="1"/>
          </p:cNvSpPr>
          <p:nvPr/>
        </p:nvSpPr>
        <p:spPr bwMode="auto">
          <a:xfrm>
            <a:off x="4402667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19</a:t>
            </a:r>
          </a:p>
        </p:txBody>
      </p:sp>
      <p:sp>
        <p:nvSpPr>
          <p:cNvPr id="80909" name="Rectangle 89"/>
          <p:cNvSpPr>
            <a:spLocks noChangeArrowheads="1"/>
          </p:cNvSpPr>
          <p:nvPr/>
        </p:nvSpPr>
        <p:spPr bwMode="auto">
          <a:xfrm>
            <a:off x="4790723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11</a:t>
            </a:r>
          </a:p>
        </p:txBody>
      </p:sp>
      <p:sp>
        <p:nvSpPr>
          <p:cNvPr id="80910" name="Rectangle 90"/>
          <p:cNvSpPr>
            <a:spLocks noChangeArrowheads="1"/>
          </p:cNvSpPr>
          <p:nvPr/>
        </p:nvSpPr>
        <p:spPr bwMode="auto">
          <a:xfrm>
            <a:off x="5177367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15</a:t>
            </a:r>
          </a:p>
        </p:txBody>
      </p:sp>
      <p:sp>
        <p:nvSpPr>
          <p:cNvPr id="80911" name="Rectangle 91"/>
          <p:cNvSpPr>
            <a:spLocks noChangeArrowheads="1"/>
          </p:cNvSpPr>
          <p:nvPr/>
        </p:nvSpPr>
        <p:spPr bwMode="auto">
          <a:xfrm>
            <a:off x="5564012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05</a:t>
            </a:r>
          </a:p>
        </p:txBody>
      </p:sp>
      <p:sp>
        <p:nvSpPr>
          <p:cNvPr id="80912" name="Rectangle 92"/>
          <p:cNvSpPr>
            <a:spLocks noChangeArrowheads="1"/>
          </p:cNvSpPr>
          <p:nvPr/>
        </p:nvSpPr>
        <p:spPr bwMode="auto">
          <a:xfrm>
            <a:off x="5950656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08</a:t>
            </a:r>
          </a:p>
        </p:txBody>
      </p:sp>
      <p:sp>
        <p:nvSpPr>
          <p:cNvPr id="80913" name="Rectangle 93"/>
          <p:cNvSpPr>
            <a:spLocks noChangeArrowheads="1"/>
          </p:cNvSpPr>
          <p:nvPr/>
        </p:nvSpPr>
        <p:spPr bwMode="auto">
          <a:xfrm>
            <a:off x="6337300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16</a:t>
            </a:r>
          </a:p>
        </p:txBody>
      </p:sp>
      <p:sp>
        <p:nvSpPr>
          <p:cNvPr id="80914" name="Rectangle 94"/>
          <p:cNvSpPr>
            <a:spLocks noChangeArrowheads="1"/>
          </p:cNvSpPr>
          <p:nvPr/>
        </p:nvSpPr>
        <p:spPr bwMode="auto">
          <a:xfrm>
            <a:off x="6725356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03</a:t>
            </a:r>
          </a:p>
        </p:txBody>
      </p:sp>
      <p:sp>
        <p:nvSpPr>
          <p:cNvPr id="80915" name="Rectangle 95"/>
          <p:cNvSpPr>
            <a:spLocks noChangeArrowheads="1"/>
          </p:cNvSpPr>
          <p:nvPr/>
        </p:nvSpPr>
        <p:spPr bwMode="auto">
          <a:xfrm>
            <a:off x="7112000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10</a:t>
            </a:r>
          </a:p>
        </p:txBody>
      </p:sp>
      <p:sp>
        <p:nvSpPr>
          <p:cNvPr id="80916" name="Rectangle 96"/>
          <p:cNvSpPr>
            <a:spLocks noChangeArrowheads="1"/>
          </p:cNvSpPr>
          <p:nvPr/>
        </p:nvSpPr>
        <p:spPr bwMode="auto">
          <a:xfrm>
            <a:off x="7498644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09</a:t>
            </a:r>
          </a:p>
        </p:txBody>
      </p:sp>
      <p:sp>
        <p:nvSpPr>
          <p:cNvPr id="80917" name="Rectangle 97"/>
          <p:cNvSpPr>
            <a:spLocks noChangeArrowheads="1"/>
          </p:cNvSpPr>
          <p:nvPr/>
        </p:nvSpPr>
        <p:spPr bwMode="auto">
          <a:xfrm>
            <a:off x="7885289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20</a:t>
            </a:r>
          </a:p>
        </p:txBody>
      </p:sp>
      <p:sp>
        <p:nvSpPr>
          <p:cNvPr id="80918" name="Rectangle 98"/>
          <p:cNvSpPr>
            <a:spLocks noChangeArrowheads="1"/>
          </p:cNvSpPr>
          <p:nvPr/>
        </p:nvSpPr>
        <p:spPr bwMode="auto">
          <a:xfrm>
            <a:off x="8271933" y="304800"/>
            <a:ext cx="5237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latin typeface="Arial" charset="0"/>
                <a:ea typeface="黑体" pitchFamily="49" charset="-122"/>
              </a:rPr>
              <a:t>18</a:t>
            </a:r>
          </a:p>
        </p:txBody>
      </p:sp>
      <p:sp>
        <p:nvSpPr>
          <p:cNvPr id="80919" name="Rectangle 99"/>
          <p:cNvSpPr>
            <a:spLocks noChangeArrowheads="1"/>
          </p:cNvSpPr>
          <p:nvPr/>
        </p:nvSpPr>
        <p:spPr bwMode="auto">
          <a:xfrm>
            <a:off x="484011" y="1790700"/>
            <a:ext cx="3386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D</a:t>
            </a:r>
            <a:endParaRPr lang="en-US" altLang="zh-CN" sz="1800">
              <a:solidFill>
                <a:srgbClr val="FF66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80920" name="Rectangle 100"/>
          <p:cNvSpPr>
            <a:spLocks noChangeArrowheads="1"/>
          </p:cNvSpPr>
          <p:nvPr/>
        </p:nvSpPr>
        <p:spPr bwMode="auto">
          <a:xfrm>
            <a:off x="484012" y="838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49" charset="-122"/>
              </a:rPr>
              <a:t>A</a:t>
            </a:r>
          </a:p>
        </p:txBody>
      </p:sp>
      <p:sp>
        <p:nvSpPr>
          <p:cNvPr id="80921" name="Rectangle 101"/>
          <p:cNvSpPr>
            <a:spLocks noChangeArrowheads="1"/>
          </p:cNvSpPr>
          <p:nvPr/>
        </p:nvSpPr>
        <p:spPr bwMode="auto">
          <a:xfrm>
            <a:off x="484012" y="11557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B</a:t>
            </a:r>
          </a:p>
        </p:txBody>
      </p:sp>
      <p:sp>
        <p:nvSpPr>
          <p:cNvPr id="80922" name="Rectangle 102"/>
          <p:cNvSpPr>
            <a:spLocks noChangeArrowheads="1"/>
          </p:cNvSpPr>
          <p:nvPr/>
        </p:nvSpPr>
        <p:spPr bwMode="auto">
          <a:xfrm>
            <a:off x="484012" y="1473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C</a:t>
            </a:r>
          </a:p>
        </p:txBody>
      </p:sp>
      <p:sp>
        <p:nvSpPr>
          <p:cNvPr id="80923" name="Rectangle 103"/>
          <p:cNvSpPr>
            <a:spLocks noChangeArrowheads="1"/>
          </p:cNvSpPr>
          <p:nvPr/>
        </p:nvSpPr>
        <p:spPr bwMode="auto">
          <a:xfrm>
            <a:off x="484012" y="2108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E</a:t>
            </a:r>
          </a:p>
        </p:txBody>
      </p:sp>
      <p:sp>
        <p:nvSpPr>
          <p:cNvPr id="80924" name="Rectangle 104"/>
          <p:cNvSpPr>
            <a:spLocks noChangeArrowheads="1"/>
          </p:cNvSpPr>
          <p:nvPr/>
        </p:nvSpPr>
        <p:spPr bwMode="auto">
          <a:xfrm>
            <a:off x="484012" y="24257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F</a:t>
            </a:r>
          </a:p>
        </p:txBody>
      </p:sp>
      <p:sp>
        <p:nvSpPr>
          <p:cNvPr id="80925" name="Rectangle 105"/>
          <p:cNvSpPr>
            <a:spLocks noChangeArrowheads="1"/>
          </p:cNvSpPr>
          <p:nvPr/>
        </p:nvSpPr>
        <p:spPr bwMode="auto">
          <a:xfrm>
            <a:off x="484012" y="2743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G</a:t>
            </a:r>
          </a:p>
        </p:txBody>
      </p:sp>
      <p:sp>
        <p:nvSpPr>
          <p:cNvPr id="80926" name="Rectangle 106"/>
          <p:cNvSpPr>
            <a:spLocks noChangeArrowheads="1"/>
          </p:cNvSpPr>
          <p:nvPr/>
        </p:nvSpPr>
        <p:spPr bwMode="auto">
          <a:xfrm>
            <a:off x="3725334" y="838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tx2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27" name="Rectangle 107"/>
          <p:cNvSpPr>
            <a:spLocks noChangeArrowheads="1"/>
          </p:cNvSpPr>
          <p:nvPr/>
        </p:nvSpPr>
        <p:spPr bwMode="auto">
          <a:xfrm>
            <a:off x="2177345" y="1473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28" name="Rectangle 108"/>
          <p:cNvSpPr>
            <a:spLocks noChangeArrowheads="1"/>
          </p:cNvSpPr>
          <p:nvPr/>
        </p:nvSpPr>
        <p:spPr bwMode="auto">
          <a:xfrm>
            <a:off x="6801556" y="11430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29" name="Rectangle 109"/>
          <p:cNvSpPr>
            <a:spLocks noChangeArrowheads="1"/>
          </p:cNvSpPr>
          <p:nvPr/>
        </p:nvSpPr>
        <p:spPr bwMode="auto">
          <a:xfrm>
            <a:off x="6433256" y="2108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30" name="Rectangle 110"/>
          <p:cNvSpPr>
            <a:spLocks noChangeArrowheads="1"/>
          </p:cNvSpPr>
          <p:nvPr/>
        </p:nvSpPr>
        <p:spPr bwMode="auto">
          <a:xfrm>
            <a:off x="2177345" y="24257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31" name="Rectangle 111"/>
          <p:cNvSpPr>
            <a:spLocks noChangeArrowheads="1"/>
          </p:cNvSpPr>
          <p:nvPr/>
        </p:nvSpPr>
        <p:spPr bwMode="auto">
          <a:xfrm>
            <a:off x="5659967" y="2743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32" name="Rectangle 112"/>
          <p:cNvSpPr>
            <a:spLocks noChangeArrowheads="1"/>
          </p:cNvSpPr>
          <p:nvPr/>
        </p:nvSpPr>
        <p:spPr bwMode="auto">
          <a:xfrm>
            <a:off x="2971800" y="1473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33" name="Rectangle 113"/>
          <p:cNvSpPr>
            <a:spLocks noChangeArrowheads="1"/>
          </p:cNvSpPr>
          <p:nvPr/>
        </p:nvSpPr>
        <p:spPr bwMode="auto">
          <a:xfrm>
            <a:off x="2563990" y="24257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34" name="Rectangle 114"/>
          <p:cNvSpPr>
            <a:spLocks noChangeArrowheads="1"/>
          </p:cNvSpPr>
          <p:nvPr/>
        </p:nvSpPr>
        <p:spPr bwMode="auto">
          <a:xfrm>
            <a:off x="3338689" y="838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tx2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35" name="Rectangle 115"/>
          <p:cNvSpPr>
            <a:spLocks noChangeArrowheads="1"/>
          </p:cNvSpPr>
          <p:nvPr/>
        </p:nvSpPr>
        <p:spPr bwMode="auto">
          <a:xfrm>
            <a:off x="3725334" y="17907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36" name="Rectangle 116"/>
          <p:cNvSpPr>
            <a:spLocks noChangeArrowheads="1"/>
          </p:cNvSpPr>
          <p:nvPr/>
        </p:nvSpPr>
        <p:spPr bwMode="auto">
          <a:xfrm>
            <a:off x="7207956" y="2108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37" name="Rectangle 117"/>
          <p:cNvSpPr>
            <a:spLocks noChangeArrowheads="1"/>
          </p:cNvSpPr>
          <p:nvPr/>
        </p:nvSpPr>
        <p:spPr bwMode="auto">
          <a:xfrm>
            <a:off x="5273323" y="2743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38" name="Rectangle 118"/>
          <p:cNvSpPr>
            <a:spLocks noChangeArrowheads="1"/>
          </p:cNvSpPr>
          <p:nvPr/>
        </p:nvSpPr>
        <p:spPr bwMode="auto">
          <a:xfrm>
            <a:off x="7207956" y="11430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39" name="Rectangle 119"/>
          <p:cNvSpPr>
            <a:spLocks noChangeArrowheads="1"/>
          </p:cNvSpPr>
          <p:nvPr/>
        </p:nvSpPr>
        <p:spPr bwMode="auto">
          <a:xfrm>
            <a:off x="7594600" y="11430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40" name="Rectangle 120"/>
          <p:cNvSpPr>
            <a:spLocks noChangeArrowheads="1"/>
          </p:cNvSpPr>
          <p:nvPr/>
        </p:nvSpPr>
        <p:spPr bwMode="auto">
          <a:xfrm>
            <a:off x="6046612" y="2108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41" name="Rectangle 121"/>
          <p:cNvSpPr>
            <a:spLocks noChangeArrowheads="1"/>
          </p:cNvSpPr>
          <p:nvPr/>
        </p:nvSpPr>
        <p:spPr bwMode="auto">
          <a:xfrm>
            <a:off x="4886678" y="17907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42" name="Rectangle 122"/>
          <p:cNvSpPr>
            <a:spLocks noChangeArrowheads="1"/>
          </p:cNvSpPr>
          <p:nvPr/>
        </p:nvSpPr>
        <p:spPr bwMode="auto">
          <a:xfrm>
            <a:off x="4886678" y="2743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43" name="Rectangle 123"/>
          <p:cNvSpPr>
            <a:spLocks noChangeArrowheads="1"/>
          </p:cNvSpPr>
          <p:nvPr/>
        </p:nvSpPr>
        <p:spPr bwMode="auto">
          <a:xfrm>
            <a:off x="1404056" y="24257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44" name="Rectangle 124"/>
          <p:cNvSpPr>
            <a:spLocks noChangeArrowheads="1"/>
          </p:cNvSpPr>
          <p:nvPr/>
        </p:nvSpPr>
        <p:spPr bwMode="auto">
          <a:xfrm>
            <a:off x="2563990" y="1473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45" name="Rectangle 125"/>
          <p:cNvSpPr>
            <a:spLocks noChangeArrowheads="1"/>
          </p:cNvSpPr>
          <p:nvPr/>
        </p:nvSpPr>
        <p:spPr bwMode="auto">
          <a:xfrm>
            <a:off x="1790701" y="24257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46" name="Rectangle 126"/>
          <p:cNvSpPr>
            <a:spLocks noChangeArrowheads="1"/>
          </p:cNvSpPr>
          <p:nvPr/>
        </p:nvSpPr>
        <p:spPr bwMode="auto">
          <a:xfrm>
            <a:off x="4111978" y="838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tx2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47" name="Rectangle 127"/>
          <p:cNvSpPr>
            <a:spLocks noChangeArrowheads="1"/>
          </p:cNvSpPr>
          <p:nvPr/>
        </p:nvSpPr>
        <p:spPr bwMode="auto">
          <a:xfrm>
            <a:off x="3725334" y="1473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48" name="Rectangle 128"/>
          <p:cNvSpPr>
            <a:spLocks noChangeArrowheads="1"/>
          </p:cNvSpPr>
          <p:nvPr/>
        </p:nvSpPr>
        <p:spPr bwMode="auto">
          <a:xfrm>
            <a:off x="5273323" y="17907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49" name="Rectangle 129"/>
          <p:cNvSpPr>
            <a:spLocks noChangeArrowheads="1"/>
          </p:cNvSpPr>
          <p:nvPr/>
        </p:nvSpPr>
        <p:spPr bwMode="auto">
          <a:xfrm>
            <a:off x="4498622" y="17907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50" name="Rectangle 130"/>
          <p:cNvSpPr>
            <a:spLocks noChangeArrowheads="1"/>
          </p:cNvSpPr>
          <p:nvPr/>
        </p:nvSpPr>
        <p:spPr bwMode="auto">
          <a:xfrm>
            <a:off x="6046612" y="2743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51" name="Rectangle 131"/>
          <p:cNvSpPr>
            <a:spLocks noChangeArrowheads="1"/>
          </p:cNvSpPr>
          <p:nvPr/>
        </p:nvSpPr>
        <p:spPr bwMode="auto">
          <a:xfrm>
            <a:off x="6821311" y="2108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52" name="Rectangle 132"/>
          <p:cNvSpPr>
            <a:spLocks noChangeArrowheads="1"/>
          </p:cNvSpPr>
          <p:nvPr/>
        </p:nvSpPr>
        <p:spPr bwMode="auto">
          <a:xfrm>
            <a:off x="3338689" y="1473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53" name="Rectangle 133"/>
          <p:cNvSpPr>
            <a:spLocks noChangeArrowheads="1"/>
          </p:cNvSpPr>
          <p:nvPr/>
        </p:nvSpPr>
        <p:spPr bwMode="auto">
          <a:xfrm>
            <a:off x="4498622" y="8382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tx2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54" name="Rectangle 134"/>
          <p:cNvSpPr>
            <a:spLocks noChangeArrowheads="1"/>
          </p:cNvSpPr>
          <p:nvPr/>
        </p:nvSpPr>
        <p:spPr bwMode="auto">
          <a:xfrm>
            <a:off x="4111978" y="17907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80955" name="Rectangle 135"/>
          <p:cNvSpPr>
            <a:spLocks noChangeArrowheads="1"/>
          </p:cNvSpPr>
          <p:nvPr/>
        </p:nvSpPr>
        <p:spPr bwMode="auto">
          <a:xfrm>
            <a:off x="7981245" y="11430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b="1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1</a:t>
            </a:r>
          </a:p>
        </p:txBody>
      </p:sp>
      <p:sp>
        <p:nvSpPr>
          <p:cNvPr id="371848" name="Rectangle 136"/>
          <p:cNvSpPr>
            <a:spLocks noChangeArrowheads="1"/>
          </p:cNvSpPr>
          <p:nvPr/>
        </p:nvSpPr>
        <p:spPr bwMode="auto">
          <a:xfrm>
            <a:off x="270934" y="3505200"/>
            <a:ext cx="8602133" cy="1524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0957" name="Rectangle 137"/>
          <p:cNvSpPr>
            <a:spLocks noChangeArrowheads="1"/>
          </p:cNvSpPr>
          <p:nvPr/>
        </p:nvSpPr>
        <p:spPr bwMode="auto">
          <a:xfrm>
            <a:off x="1286933" y="3886200"/>
            <a:ext cx="1625600" cy="152400"/>
          </a:xfrm>
          <a:prstGeom prst="rect">
            <a:avLst/>
          </a:prstGeom>
          <a:gradFill rotWithShape="0">
            <a:gsLst>
              <a:gs pos="0">
                <a:srgbClr val="5E2600"/>
              </a:gs>
              <a:gs pos="50000">
                <a:srgbClr val="FF6600"/>
              </a:gs>
              <a:gs pos="100000">
                <a:srgbClr val="5E26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58" name="Rectangle 138"/>
          <p:cNvSpPr>
            <a:spLocks noChangeArrowheads="1"/>
          </p:cNvSpPr>
          <p:nvPr/>
        </p:nvSpPr>
        <p:spPr bwMode="auto">
          <a:xfrm>
            <a:off x="948267" y="36576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6600"/>
                </a:solidFill>
                <a:latin typeface="Arial" charset="0"/>
                <a:ea typeface="黑体" pitchFamily="49" charset="-122"/>
              </a:rPr>
              <a:t>F</a:t>
            </a:r>
          </a:p>
        </p:txBody>
      </p:sp>
      <p:sp>
        <p:nvSpPr>
          <p:cNvPr id="80959" name="Rectangle 139"/>
          <p:cNvSpPr>
            <a:spLocks noChangeArrowheads="1"/>
          </p:cNvSpPr>
          <p:nvPr/>
        </p:nvSpPr>
        <p:spPr bwMode="auto">
          <a:xfrm>
            <a:off x="2099734" y="4267200"/>
            <a:ext cx="1896533" cy="1524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60" name="Rectangle 140"/>
          <p:cNvSpPr>
            <a:spLocks noChangeArrowheads="1"/>
          </p:cNvSpPr>
          <p:nvPr/>
        </p:nvSpPr>
        <p:spPr bwMode="auto">
          <a:xfrm>
            <a:off x="1761067" y="40386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C</a:t>
            </a:r>
          </a:p>
        </p:txBody>
      </p:sp>
      <p:sp>
        <p:nvSpPr>
          <p:cNvPr id="371854" name="Rectangle 142"/>
          <p:cNvSpPr>
            <a:spLocks noChangeArrowheads="1"/>
          </p:cNvSpPr>
          <p:nvPr/>
        </p:nvSpPr>
        <p:spPr bwMode="auto">
          <a:xfrm>
            <a:off x="3251200" y="4648200"/>
            <a:ext cx="1557867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9804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0962" name="Rectangle 143"/>
          <p:cNvSpPr>
            <a:spLocks noChangeArrowheads="1"/>
          </p:cNvSpPr>
          <p:nvPr/>
        </p:nvSpPr>
        <p:spPr bwMode="auto">
          <a:xfrm>
            <a:off x="2912534" y="44196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49" charset="-122"/>
              </a:rPr>
              <a:t>A</a:t>
            </a:r>
          </a:p>
        </p:txBody>
      </p:sp>
      <p:sp>
        <p:nvSpPr>
          <p:cNvPr id="80963" name="Rectangle 144"/>
          <p:cNvSpPr>
            <a:spLocks noChangeArrowheads="1"/>
          </p:cNvSpPr>
          <p:nvPr/>
        </p:nvSpPr>
        <p:spPr bwMode="auto">
          <a:xfrm>
            <a:off x="3657600" y="5029200"/>
            <a:ext cx="1896533" cy="152400"/>
          </a:xfrm>
          <a:prstGeom prst="rect">
            <a:avLst/>
          </a:prstGeom>
          <a:gradFill rotWithShape="0">
            <a:gsLst>
              <a:gs pos="0">
                <a:srgbClr val="1B440E"/>
              </a:gs>
              <a:gs pos="50000">
                <a:srgbClr val="66FF33"/>
              </a:gs>
              <a:gs pos="100000">
                <a:srgbClr val="1B440E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64" name="Rectangle 145"/>
          <p:cNvSpPr>
            <a:spLocks noChangeArrowheads="1"/>
          </p:cNvSpPr>
          <p:nvPr/>
        </p:nvSpPr>
        <p:spPr bwMode="auto">
          <a:xfrm>
            <a:off x="3318934" y="48006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D</a:t>
            </a:r>
          </a:p>
        </p:txBody>
      </p:sp>
      <p:sp>
        <p:nvSpPr>
          <p:cNvPr id="80965" name="Rectangle 146"/>
          <p:cNvSpPr>
            <a:spLocks noChangeArrowheads="1"/>
          </p:cNvSpPr>
          <p:nvPr/>
        </p:nvSpPr>
        <p:spPr bwMode="auto">
          <a:xfrm>
            <a:off x="4809067" y="5410200"/>
            <a:ext cx="1557867" cy="152400"/>
          </a:xfrm>
          <a:prstGeom prst="rect">
            <a:avLst/>
          </a:prstGeom>
          <a:gradFill rotWithShape="0">
            <a:gsLst>
              <a:gs pos="0">
                <a:srgbClr val="4C004C"/>
              </a:gs>
              <a:gs pos="50000">
                <a:srgbClr val="FF00FF"/>
              </a:gs>
              <a:gs pos="100000">
                <a:srgbClr val="4C004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66" name="Rectangle 147"/>
          <p:cNvSpPr>
            <a:spLocks noChangeArrowheads="1"/>
          </p:cNvSpPr>
          <p:nvPr/>
        </p:nvSpPr>
        <p:spPr bwMode="auto">
          <a:xfrm>
            <a:off x="4470400" y="51816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G</a:t>
            </a:r>
          </a:p>
        </p:txBody>
      </p:sp>
      <p:sp>
        <p:nvSpPr>
          <p:cNvPr id="80967" name="Rectangle 148"/>
          <p:cNvSpPr>
            <a:spLocks noChangeArrowheads="1"/>
          </p:cNvSpPr>
          <p:nvPr/>
        </p:nvSpPr>
        <p:spPr bwMode="auto">
          <a:xfrm>
            <a:off x="5960533" y="5791200"/>
            <a:ext cx="1557867" cy="152400"/>
          </a:xfrm>
          <a:prstGeom prst="rect">
            <a:avLst/>
          </a:prstGeom>
          <a:gradFill rotWithShape="0">
            <a:gsLst>
              <a:gs pos="0">
                <a:srgbClr val="4C2E2E"/>
              </a:gs>
              <a:gs pos="50000">
                <a:srgbClr val="FF9999"/>
              </a:gs>
              <a:gs pos="100000">
                <a:srgbClr val="4C2E2E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68" name="Rectangle 149"/>
          <p:cNvSpPr>
            <a:spLocks noChangeArrowheads="1"/>
          </p:cNvSpPr>
          <p:nvPr/>
        </p:nvSpPr>
        <p:spPr bwMode="auto">
          <a:xfrm>
            <a:off x="5621867" y="55626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E</a:t>
            </a:r>
          </a:p>
        </p:txBody>
      </p:sp>
      <p:sp>
        <p:nvSpPr>
          <p:cNvPr id="371862" name="Rectangle 150"/>
          <p:cNvSpPr>
            <a:spLocks noChangeArrowheads="1"/>
          </p:cNvSpPr>
          <p:nvPr/>
        </p:nvSpPr>
        <p:spPr bwMode="auto">
          <a:xfrm>
            <a:off x="6705600" y="6172200"/>
            <a:ext cx="1557867" cy="1524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29804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0970" name="Rectangle 151"/>
          <p:cNvSpPr>
            <a:spLocks noChangeArrowheads="1"/>
          </p:cNvSpPr>
          <p:nvPr/>
        </p:nvSpPr>
        <p:spPr bwMode="auto">
          <a:xfrm>
            <a:off x="6366934" y="5943600"/>
            <a:ext cx="2709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80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B</a:t>
            </a: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880533" y="37737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基因组文库重组克隆的排序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880533" y="1748970"/>
            <a:ext cx="8016724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从基因文库中任取一个克隆作为染色体走读的起点，将之两端序列分别亚克隆，亚克隆片段在0.5 - 2.0 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kb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范围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内。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分别以上述亚克隆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片段为探针，杂交同一基因文库，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杂交阳性克隆中的插入</a:t>
            </a:r>
            <a:r>
              <a:rPr lang="en-US" altLang="zh-CN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片段必定与起点克隆所含的</a:t>
            </a:r>
            <a:r>
              <a:rPr lang="en-US" altLang="zh-CN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片段连锁在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一起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然后再以阳性克隆片段的两端序列为探针，进行第二步走读，直至线型染色体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端点。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338667" y="1026882"/>
            <a:ext cx="63669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染色体走读</a:t>
            </a: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法</a:t>
            </a:r>
            <a:endParaRPr lang="en-US" altLang="zh-CN" sz="2800" dirty="0">
              <a:solidFill>
                <a:schemeClr val="accent1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>
            <a:spLocks noChangeArrowheads="1"/>
          </p:cNvSpPr>
          <p:nvPr/>
        </p:nvSpPr>
        <p:spPr bwMode="auto">
          <a:xfrm>
            <a:off x="338667" y="152400"/>
            <a:ext cx="56896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染色体走读</a:t>
            </a: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法</a:t>
            </a:r>
            <a:endParaRPr lang="en-US" altLang="zh-CN" sz="2800" dirty="0">
              <a:solidFill>
                <a:schemeClr val="accent1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2" name="Group 80"/>
          <p:cNvGrpSpPr>
            <a:grpSpLocks/>
          </p:cNvGrpSpPr>
          <p:nvPr/>
        </p:nvGrpSpPr>
        <p:grpSpPr bwMode="auto">
          <a:xfrm>
            <a:off x="3522133" y="1143000"/>
            <a:ext cx="1964267" cy="152400"/>
            <a:chOff x="2496" y="1008"/>
            <a:chExt cx="1392" cy="96"/>
          </a:xfrm>
        </p:grpSpPr>
        <p:sp>
          <p:nvSpPr>
            <p:cNvPr id="83115" name="Rectangle 6"/>
            <p:cNvSpPr>
              <a:spLocks noChangeArrowheads="1"/>
            </p:cNvSpPr>
            <p:nvPr/>
          </p:nvSpPr>
          <p:spPr bwMode="auto">
            <a:xfrm>
              <a:off x="2688" y="1008"/>
              <a:ext cx="1008" cy="96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116" name="Rectangle 7"/>
            <p:cNvSpPr>
              <a:spLocks noChangeArrowheads="1"/>
            </p:cNvSpPr>
            <p:nvPr/>
          </p:nvSpPr>
          <p:spPr bwMode="auto">
            <a:xfrm>
              <a:off x="3696" y="1008"/>
              <a:ext cx="192" cy="96"/>
            </a:xfrm>
            <a:prstGeom prst="rect">
              <a:avLst/>
            </a:prstGeom>
            <a:gradFill rotWithShape="0">
              <a:gsLst>
                <a:gs pos="0">
                  <a:srgbClr val="442929"/>
                </a:gs>
                <a:gs pos="50000">
                  <a:srgbClr val="FF9999"/>
                </a:gs>
                <a:gs pos="100000">
                  <a:srgbClr val="44292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117" name="Rectangle 8"/>
            <p:cNvSpPr>
              <a:spLocks noChangeArrowheads="1"/>
            </p:cNvSpPr>
            <p:nvPr/>
          </p:nvSpPr>
          <p:spPr bwMode="auto">
            <a:xfrm>
              <a:off x="2496" y="1008"/>
              <a:ext cx="192" cy="96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948" name="AutoShape 9"/>
          <p:cNvSpPr>
            <a:spLocks noChangeArrowheads="1"/>
          </p:cNvSpPr>
          <p:nvPr/>
        </p:nvSpPr>
        <p:spPr bwMode="auto">
          <a:xfrm rot="5400000">
            <a:off x="4313767" y="1545167"/>
            <a:ext cx="381000" cy="338667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49" name="Rectangle 10"/>
          <p:cNvSpPr>
            <a:spLocks noChangeArrowheads="1"/>
          </p:cNvSpPr>
          <p:nvPr/>
        </p:nvSpPr>
        <p:spPr bwMode="auto">
          <a:xfrm>
            <a:off x="3522134" y="2057400"/>
            <a:ext cx="270933" cy="1524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0" name="Rectangle 11"/>
          <p:cNvSpPr>
            <a:spLocks noChangeArrowheads="1"/>
          </p:cNvSpPr>
          <p:nvPr/>
        </p:nvSpPr>
        <p:spPr bwMode="auto">
          <a:xfrm>
            <a:off x="5215467" y="2057400"/>
            <a:ext cx="270933" cy="152400"/>
          </a:xfrm>
          <a:prstGeom prst="rect">
            <a:avLst/>
          </a:prstGeom>
          <a:gradFill rotWithShape="0">
            <a:gsLst>
              <a:gs pos="0">
                <a:srgbClr val="442929"/>
              </a:gs>
              <a:gs pos="50000">
                <a:srgbClr val="FF9999"/>
              </a:gs>
              <a:gs pos="100000">
                <a:srgbClr val="44292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1" name="Oval 13"/>
          <p:cNvSpPr>
            <a:spLocks noChangeArrowheads="1"/>
          </p:cNvSpPr>
          <p:nvPr/>
        </p:nvSpPr>
        <p:spPr bwMode="auto">
          <a:xfrm>
            <a:off x="3386667" y="2057400"/>
            <a:ext cx="135467" cy="1524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5500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2" name="Oval 14"/>
          <p:cNvSpPr>
            <a:spLocks noChangeArrowheads="1"/>
          </p:cNvSpPr>
          <p:nvPr/>
        </p:nvSpPr>
        <p:spPr bwMode="auto">
          <a:xfrm>
            <a:off x="5080000" y="2057400"/>
            <a:ext cx="135467" cy="1524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5500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3" name="AutoShape 15"/>
          <p:cNvSpPr>
            <a:spLocks noChangeArrowheads="1"/>
          </p:cNvSpPr>
          <p:nvPr/>
        </p:nvSpPr>
        <p:spPr bwMode="auto">
          <a:xfrm rot="5400000">
            <a:off x="4313767" y="2383367"/>
            <a:ext cx="381000" cy="338667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860800" y="2895600"/>
            <a:ext cx="1253067" cy="1409700"/>
            <a:chOff x="1104" y="2208"/>
            <a:chExt cx="1104" cy="1104"/>
          </a:xfrm>
        </p:grpSpPr>
        <p:sp>
          <p:nvSpPr>
            <p:cNvPr id="83113" name="Oval 18"/>
            <p:cNvSpPr>
              <a:spLocks noChangeArrowheads="1"/>
            </p:cNvSpPr>
            <p:nvPr/>
          </p:nvSpPr>
          <p:spPr bwMode="auto">
            <a:xfrm>
              <a:off x="1128" y="2232"/>
              <a:ext cx="1056" cy="105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114" name="Oval 19"/>
            <p:cNvSpPr>
              <a:spLocks noChangeArrowheads="1"/>
            </p:cNvSpPr>
            <p:nvPr/>
          </p:nvSpPr>
          <p:spPr bwMode="auto">
            <a:xfrm>
              <a:off x="1104" y="2208"/>
              <a:ext cx="1104" cy="110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955" name="Oval 20"/>
          <p:cNvSpPr>
            <a:spLocks noChangeArrowheads="1"/>
          </p:cNvSpPr>
          <p:nvPr/>
        </p:nvSpPr>
        <p:spPr bwMode="auto">
          <a:xfrm>
            <a:off x="4219223" y="319722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6" name="Oval 21"/>
          <p:cNvSpPr>
            <a:spLocks noChangeArrowheads="1"/>
          </p:cNvSpPr>
          <p:nvPr/>
        </p:nvSpPr>
        <p:spPr bwMode="auto">
          <a:xfrm>
            <a:off x="4398434" y="339883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7" name="Oval 22"/>
          <p:cNvSpPr>
            <a:spLocks noChangeArrowheads="1"/>
          </p:cNvSpPr>
          <p:nvPr/>
        </p:nvSpPr>
        <p:spPr bwMode="auto">
          <a:xfrm>
            <a:off x="4576234" y="3600451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8" name="Oval 23"/>
          <p:cNvSpPr>
            <a:spLocks noChangeArrowheads="1"/>
          </p:cNvSpPr>
          <p:nvPr/>
        </p:nvSpPr>
        <p:spPr bwMode="auto">
          <a:xfrm>
            <a:off x="4755445" y="3802063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9" name="Oval 24"/>
          <p:cNvSpPr>
            <a:spLocks noChangeArrowheads="1"/>
          </p:cNvSpPr>
          <p:nvPr/>
        </p:nvSpPr>
        <p:spPr bwMode="auto">
          <a:xfrm>
            <a:off x="4128911" y="3398838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0" name="Oval 25"/>
          <p:cNvSpPr>
            <a:spLocks noChangeArrowheads="1"/>
          </p:cNvSpPr>
          <p:nvPr/>
        </p:nvSpPr>
        <p:spPr bwMode="auto">
          <a:xfrm>
            <a:off x="4308123" y="3500438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1" name="Oval 26"/>
          <p:cNvSpPr>
            <a:spLocks noChangeArrowheads="1"/>
          </p:cNvSpPr>
          <p:nvPr/>
        </p:nvSpPr>
        <p:spPr bwMode="auto">
          <a:xfrm>
            <a:off x="4487334" y="319722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82962" name="Oval 27"/>
          <p:cNvSpPr>
            <a:spLocks noChangeArrowheads="1"/>
          </p:cNvSpPr>
          <p:nvPr/>
        </p:nvSpPr>
        <p:spPr bwMode="auto">
          <a:xfrm>
            <a:off x="4666545" y="339883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3" name="Oval 28"/>
          <p:cNvSpPr>
            <a:spLocks noChangeArrowheads="1"/>
          </p:cNvSpPr>
          <p:nvPr/>
        </p:nvSpPr>
        <p:spPr bwMode="auto">
          <a:xfrm>
            <a:off x="4755445" y="3600451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4" name="Oval 29"/>
          <p:cNvSpPr>
            <a:spLocks noChangeArrowheads="1"/>
          </p:cNvSpPr>
          <p:nvPr/>
        </p:nvSpPr>
        <p:spPr bwMode="auto">
          <a:xfrm>
            <a:off x="4755445" y="3398838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5" name="Oval 30"/>
          <p:cNvSpPr>
            <a:spLocks noChangeArrowheads="1"/>
          </p:cNvSpPr>
          <p:nvPr/>
        </p:nvSpPr>
        <p:spPr bwMode="auto">
          <a:xfrm>
            <a:off x="4398434" y="3700463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6" name="Oval 31"/>
          <p:cNvSpPr>
            <a:spLocks noChangeArrowheads="1"/>
          </p:cNvSpPr>
          <p:nvPr/>
        </p:nvSpPr>
        <p:spPr bwMode="auto">
          <a:xfrm>
            <a:off x="4040011" y="360045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7" name="Oval 32"/>
          <p:cNvSpPr>
            <a:spLocks noChangeArrowheads="1"/>
          </p:cNvSpPr>
          <p:nvPr/>
        </p:nvSpPr>
        <p:spPr bwMode="auto">
          <a:xfrm>
            <a:off x="4219223" y="380206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8" name="Oval 33"/>
          <p:cNvSpPr>
            <a:spLocks noChangeArrowheads="1"/>
          </p:cNvSpPr>
          <p:nvPr/>
        </p:nvSpPr>
        <p:spPr bwMode="auto">
          <a:xfrm>
            <a:off x="4398434" y="4003676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9" name="Oval 34"/>
          <p:cNvSpPr>
            <a:spLocks noChangeArrowheads="1"/>
          </p:cNvSpPr>
          <p:nvPr/>
        </p:nvSpPr>
        <p:spPr bwMode="auto">
          <a:xfrm>
            <a:off x="4666545" y="309721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0" name="Oval 35"/>
          <p:cNvSpPr>
            <a:spLocks noChangeArrowheads="1"/>
          </p:cNvSpPr>
          <p:nvPr/>
        </p:nvSpPr>
        <p:spPr bwMode="auto">
          <a:xfrm>
            <a:off x="4755445" y="3197225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1" name="Oval 36"/>
          <p:cNvSpPr>
            <a:spLocks noChangeArrowheads="1"/>
          </p:cNvSpPr>
          <p:nvPr/>
        </p:nvSpPr>
        <p:spPr bwMode="auto">
          <a:xfrm>
            <a:off x="4934656" y="3500438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2" name="Oval 37"/>
          <p:cNvSpPr>
            <a:spLocks noChangeArrowheads="1"/>
          </p:cNvSpPr>
          <p:nvPr/>
        </p:nvSpPr>
        <p:spPr bwMode="auto">
          <a:xfrm>
            <a:off x="4934656" y="3700463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3" name="Oval 38"/>
          <p:cNvSpPr>
            <a:spLocks noChangeArrowheads="1"/>
          </p:cNvSpPr>
          <p:nvPr/>
        </p:nvSpPr>
        <p:spPr bwMode="auto">
          <a:xfrm>
            <a:off x="4576234" y="3902075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4" name="Oval 39"/>
          <p:cNvSpPr>
            <a:spLocks noChangeArrowheads="1"/>
          </p:cNvSpPr>
          <p:nvPr/>
        </p:nvSpPr>
        <p:spPr bwMode="auto">
          <a:xfrm>
            <a:off x="4219223" y="4003676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5" name="Oval 40"/>
          <p:cNvSpPr>
            <a:spLocks noChangeArrowheads="1"/>
          </p:cNvSpPr>
          <p:nvPr/>
        </p:nvSpPr>
        <p:spPr bwMode="auto">
          <a:xfrm>
            <a:off x="4040011" y="380206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6" name="Oval 41"/>
          <p:cNvSpPr>
            <a:spLocks noChangeArrowheads="1"/>
          </p:cNvSpPr>
          <p:nvPr/>
        </p:nvSpPr>
        <p:spPr bwMode="auto">
          <a:xfrm>
            <a:off x="4576234" y="4103688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7" name="Oval 42"/>
          <p:cNvSpPr>
            <a:spLocks noChangeArrowheads="1"/>
          </p:cNvSpPr>
          <p:nvPr/>
        </p:nvSpPr>
        <p:spPr bwMode="auto">
          <a:xfrm>
            <a:off x="4755445" y="4003676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8" name="Oval 43"/>
          <p:cNvSpPr>
            <a:spLocks noChangeArrowheads="1"/>
          </p:cNvSpPr>
          <p:nvPr/>
        </p:nvSpPr>
        <p:spPr bwMode="auto">
          <a:xfrm>
            <a:off x="4398434" y="309721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9" name="Oval 44"/>
          <p:cNvSpPr>
            <a:spLocks noChangeArrowheads="1"/>
          </p:cNvSpPr>
          <p:nvPr/>
        </p:nvSpPr>
        <p:spPr bwMode="auto">
          <a:xfrm>
            <a:off x="4040011" y="3298826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80" name="Oval 45"/>
          <p:cNvSpPr>
            <a:spLocks noChangeArrowheads="1"/>
          </p:cNvSpPr>
          <p:nvPr/>
        </p:nvSpPr>
        <p:spPr bwMode="auto">
          <a:xfrm>
            <a:off x="4487334" y="339883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81" name="Oval 46"/>
          <p:cNvSpPr>
            <a:spLocks noChangeArrowheads="1"/>
          </p:cNvSpPr>
          <p:nvPr/>
        </p:nvSpPr>
        <p:spPr bwMode="auto">
          <a:xfrm>
            <a:off x="4576234" y="3802063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82" name="Oval 47"/>
          <p:cNvSpPr>
            <a:spLocks noChangeArrowheads="1"/>
          </p:cNvSpPr>
          <p:nvPr/>
        </p:nvSpPr>
        <p:spPr bwMode="auto">
          <a:xfrm>
            <a:off x="4398434" y="390207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83" name="Oval 48"/>
          <p:cNvSpPr>
            <a:spLocks noChangeArrowheads="1"/>
          </p:cNvSpPr>
          <p:nvPr/>
        </p:nvSpPr>
        <p:spPr bwMode="auto">
          <a:xfrm>
            <a:off x="4219223" y="360045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84" name="Oval 49"/>
          <p:cNvSpPr>
            <a:spLocks noChangeArrowheads="1"/>
          </p:cNvSpPr>
          <p:nvPr/>
        </p:nvSpPr>
        <p:spPr bwMode="auto">
          <a:xfrm>
            <a:off x="4308123" y="3298826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85" name="Oval 50"/>
          <p:cNvSpPr>
            <a:spLocks noChangeArrowheads="1"/>
          </p:cNvSpPr>
          <p:nvPr/>
        </p:nvSpPr>
        <p:spPr bwMode="auto">
          <a:xfrm>
            <a:off x="4219223" y="309721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86" name="Oval 51"/>
          <p:cNvSpPr>
            <a:spLocks noChangeArrowheads="1"/>
          </p:cNvSpPr>
          <p:nvPr/>
        </p:nvSpPr>
        <p:spPr bwMode="auto">
          <a:xfrm>
            <a:off x="4487334" y="2995613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87" name="Oval 52"/>
          <p:cNvSpPr>
            <a:spLocks noChangeArrowheads="1"/>
          </p:cNvSpPr>
          <p:nvPr/>
        </p:nvSpPr>
        <p:spPr bwMode="auto">
          <a:xfrm>
            <a:off x="4845756" y="339883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88" name="Oval 53"/>
          <p:cNvSpPr>
            <a:spLocks noChangeArrowheads="1"/>
          </p:cNvSpPr>
          <p:nvPr/>
        </p:nvSpPr>
        <p:spPr bwMode="auto">
          <a:xfrm>
            <a:off x="4576234" y="3600451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89" name="Oval 54"/>
          <p:cNvSpPr>
            <a:spLocks noChangeArrowheads="1"/>
          </p:cNvSpPr>
          <p:nvPr/>
        </p:nvSpPr>
        <p:spPr bwMode="auto">
          <a:xfrm>
            <a:off x="4487334" y="360045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90" name="Oval 55"/>
          <p:cNvSpPr>
            <a:spLocks noChangeArrowheads="1"/>
          </p:cNvSpPr>
          <p:nvPr/>
        </p:nvSpPr>
        <p:spPr bwMode="auto">
          <a:xfrm>
            <a:off x="3949701" y="3500438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91" name="Oval 56"/>
          <p:cNvSpPr>
            <a:spLocks noChangeArrowheads="1"/>
          </p:cNvSpPr>
          <p:nvPr/>
        </p:nvSpPr>
        <p:spPr bwMode="auto">
          <a:xfrm>
            <a:off x="4845756" y="360045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92" name="Oval 57"/>
          <p:cNvSpPr>
            <a:spLocks noChangeArrowheads="1"/>
          </p:cNvSpPr>
          <p:nvPr/>
        </p:nvSpPr>
        <p:spPr bwMode="auto">
          <a:xfrm>
            <a:off x="4666545" y="3700463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93" name="Oval 58"/>
          <p:cNvSpPr>
            <a:spLocks noChangeArrowheads="1"/>
          </p:cNvSpPr>
          <p:nvPr/>
        </p:nvSpPr>
        <p:spPr bwMode="auto">
          <a:xfrm>
            <a:off x="4128911" y="4003676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94" name="Oval 59"/>
          <p:cNvSpPr>
            <a:spLocks noChangeArrowheads="1"/>
          </p:cNvSpPr>
          <p:nvPr/>
        </p:nvSpPr>
        <p:spPr bwMode="auto">
          <a:xfrm>
            <a:off x="4308123" y="3802063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95" name="Oval 60"/>
          <p:cNvSpPr>
            <a:spLocks noChangeArrowheads="1"/>
          </p:cNvSpPr>
          <p:nvPr/>
        </p:nvSpPr>
        <p:spPr bwMode="auto">
          <a:xfrm>
            <a:off x="4845756" y="319722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96" name="Oval 61"/>
          <p:cNvSpPr>
            <a:spLocks noChangeArrowheads="1"/>
          </p:cNvSpPr>
          <p:nvPr/>
        </p:nvSpPr>
        <p:spPr bwMode="auto">
          <a:xfrm>
            <a:off x="4934656" y="3298826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97" name="Oval 62"/>
          <p:cNvSpPr>
            <a:spLocks noChangeArrowheads="1"/>
          </p:cNvSpPr>
          <p:nvPr/>
        </p:nvSpPr>
        <p:spPr bwMode="auto">
          <a:xfrm>
            <a:off x="4398434" y="410368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98" name="Oval 63"/>
          <p:cNvSpPr>
            <a:spLocks noChangeArrowheads="1"/>
          </p:cNvSpPr>
          <p:nvPr/>
        </p:nvSpPr>
        <p:spPr bwMode="auto">
          <a:xfrm>
            <a:off x="4576234" y="3298826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99" name="Oval 64"/>
          <p:cNvSpPr>
            <a:spLocks noChangeArrowheads="1"/>
          </p:cNvSpPr>
          <p:nvPr/>
        </p:nvSpPr>
        <p:spPr bwMode="auto">
          <a:xfrm>
            <a:off x="4666545" y="319722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00" name="Oval 65"/>
          <p:cNvSpPr>
            <a:spLocks noChangeArrowheads="1"/>
          </p:cNvSpPr>
          <p:nvPr/>
        </p:nvSpPr>
        <p:spPr bwMode="auto">
          <a:xfrm>
            <a:off x="3949701" y="3700463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01" name="Oval 66"/>
          <p:cNvSpPr>
            <a:spLocks noChangeArrowheads="1"/>
          </p:cNvSpPr>
          <p:nvPr/>
        </p:nvSpPr>
        <p:spPr bwMode="auto">
          <a:xfrm>
            <a:off x="4487334" y="380206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02" name="Oval 67"/>
          <p:cNvSpPr>
            <a:spLocks noChangeArrowheads="1"/>
          </p:cNvSpPr>
          <p:nvPr/>
        </p:nvSpPr>
        <p:spPr bwMode="auto">
          <a:xfrm>
            <a:off x="4845756" y="380206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03" name="Oval 68"/>
          <p:cNvSpPr>
            <a:spLocks noChangeArrowheads="1"/>
          </p:cNvSpPr>
          <p:nvPr/>
        </p:nvSpPr>
        <p:spPr bwMode="auto">
          <a:xfrm>
            <a:off x="4666545" y="4003676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04" name="Oval 69"/>
          <p:cNvSpPr>
            <a:spLocks noChangeArrowheads="1"/>
          </p:cNvSpPr>
          <p:nvPr/>
        </p:nvSpPr>
        <p:spPr bwMode="auto">
          <a:xfrm>
            <a:off x="4487334" y="4003676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05" name="Oval 70"/>
          <p:cNvSpPr>
            <a:spLocks noChangeArrowheads="1"/>
          </p:cNvSpPr>
          <p:nvPr/>
        </p:nvSpPr>
        <p:spPr bwMode="auto">
          <a:xfrm>
            <a:off x="4128911" y="3197225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06" name="Oval 71"/>
          <p:cNvSpPr>
            <a:spLocks noChangeArrowheads="1"/>
          </p:cNvSpPr>
          <p:nvPr/>
        </p:nvSpPr>
        <p:spPr bwMode="auto">
          <a:xfrm>
            <a:off x="4576234" y="3097213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07" name="Oval 72"/>
          <p:cNvSpPr>
            <a:spLocks noChangeArrowheads="1"/>
          </p:cNvSpPr>
          <p:nvPr/>
        </p:nvSpPr>
        <p:spPr bwMode="auto">
          <a:xfrm>
            <a:off x="4398434" y="3298826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08" name="Oval 73"/>
          <p:cNvSpPr>
            <a:spLocks noChangeArrowheads="1"/>
          </p:cNvSpPr>
          <p:nvPr/>
        </p:nvSpPr>
        <p:spPr bwMode="auto">
          <a:xfrm>
            <a:off x="4845756" y="390207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09" name="Oval 74"/>
          <p:cNvSpPr>
            <a:spLocks noChangeArrowheads="1"/>
          </p:cNvSpPr>
          <p:nvPr/>
        </p:nvSpPr>
        <p:spPr bwMode="auto">
          <a:xfrm>
            <a:off x="4666545" y="3500438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10" name="Oval 75"/>
          <p:cNvSpPr>
            <a:spLocks noChangeArrowheads="1"/>
          </p:cNvSpPr>
          <p:nvPr/>
        </p:nvSpPr>
        <p:spPr bwMode="auto">
          <a:xfrm>
            <a:off x="4398434" y="360045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11" name="Oval 76"/>
          <p:cNvSpPr>
            <a:spLocks noChangeArrowheads="1"/>
          </p:cNvSpPr>
          <p:nvPr/>
        </p:nvSpPr>
        <p:spPr bwMode="auto">
          <a:xfrm>
            <a:off x="4219223" y="339883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12" name="Oval 77"/>
          <p:cNvSpPr>
            <a:spLocks noChangeArrowheads="1"/>
          </p:cNvSpPr>
          <p:nvPr/>
        </p:nvSpPr>
        <p:spPr bwMode="auto">
          <a:xfrm>
            <a:off x="4128911" y="3700463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13" name="Oval 78"/>
          <p:cNvSpPr>
            <a:spLocks noChangeArrowheads="1"/>
          </p:cNvSpPr>
          <p:nvPr/>
        </p:nvSpPr>
        <p:spPr bwMode="auto">
          <a:xfrm>
            <a:off x="4128911" y="3500438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14" name="Oval 79"/>
          <p:cNvSpPr>
            <a:spLocks noChangeArrowheads="1"/>
          </p:cNvSpPr>
          <p:nvPr/>
        </p:nvSpPr>
        <p:spPr bwMode="auto">
          <a:xfrm>
            <a:off x="4128911" y="3902075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15" name="AutoShape 81"/>
          <p:cNvSpPr>
            <a:spLocks noChangeArrowheads="1"/>
          </p:cNvSpPr>
          <p:nvPr/>
        </p:nvSpPr>
        <p:spPr bwMode="auto">
          <a:xfrm rot="5400000">
            <a:off x="4313767" y="4516967"/>
            <a:ext cx="381000" cy="338667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16" name="Oval 146"/>
          <p:cNvSpPr>
            <a:spLocks noChangeArrowheads="1"/>
          </p:cNvSpPr>
          <p:nvPr/>
        </p:nvSpPr>
        <p:spPr bwMode="auto">
          <a:xfrm>
            <a:off x="4334934" y="297180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17" name="Oval 147"/>
          <p:cNvSpPr>
            <a:spLocks noChangeArrowheads="1"/>
          </p:cNvSpPr>
          <p:nvPr/>
        </p:nvSpPr>
        <p:spPr bwMode="auto">
          <a:xfrm>
            <a:off x="4741334" y="304800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18" name="Oval 148"/>
          <p:cNvSpPr>
            <a:spLocks noChangeArrowheads="1"/>
          </p:cNvSpPr>
          <p:nvPr/>
        </p:nvSpPr>
        <p:spPr bwMode="auto">
          <a:xfrm>
            <a:off x="4267201" y="396240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" name="Group 149"/>
          <p:cNvGrpSpPr>
            <a:grpSpLocks/>
          </p:cNvGrpSpPr>
          <p:nvPr/>
        </p:nvGrpSpPr>
        <p:grpSpPr bwMode="auto">
          <a:xfrm>
            <a:off x="3860800" y="5105400"/>
            <a:ext cx="1253067" cy="1409700"/>
            <a:chOff x="1104" y="2208"/>
            <a:chExt cx="1104" cy="1104"/>
          </a:xfrm>
        </p:grpSpPr>
        <p:sp>
          <p:nvSpPr>
            <p:cNvPr id="83111" name="Oval 150"/>
            <p:cNvSpPr>
              <a:spLocks noChangeArrowheads="1"/>
            </p:cNvSpPr>
            <p:nvPr/>
          </p:nvSpPr>
          <p:spPr bwMode="auto">
            <a:xfrm>
              <a:off x="1128" y="2232"/>
              <a:ext cx="1056" cy="105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112" name="Oval 151"/>
            <p:cNvSpPr>
              <a:spLocks noChangeArrowheads="1"/>
            </p:cNvSpPr>
            <p:nvPr/>
          </p:nvSpPr>
          <p:spPr bwMode="auto">
            <a:xfrm>
              <a:off x="1104" y="2208"/>
              <a:ext cx="1104" cy="110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020" name="Oval 152"/>
          <p:cNvSpPr>
            <a:spLocks noChangeArrowheads="1"/>
          </p:cNvSpPr>
          <p:nvPr/>
        </p:nvSpPr>
        <p:spPr bwMode="auto">
          <a:xfrm>
            <a:off x="4219223" y="540702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21" name="Oval 153"/>
          <p:cNvSpPr>
            <a:spLocks noChangeArrowheads="1"/>
          </p:cNvSpPr>
          <p:nvPr/>
        </p:nvSpPr>
        <p:spPr bwMode="auto">
          <a:xfrm>
            <a:off x="4398434" y="560863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22" name="Oval 154"/>
          <p:cNvSpPr>
            <a:spLocks noChangeArrowheads="1"/>
          </p:cNvSpPr>
          <p:nvPr/>
        </p:nvSpPr>
        <p:spPr bwMode="auto">
          <a:xfrm>
            <a:off x="4576234" y="5810251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23" name="Oval 155"/>
          <p:cNvSpPr>
            <a:spLocks noChangeArrowheads="1"/>
          </p:cNvSpPr>
          <p:nvPr/>
        </p:nvSpPr>
        <p:spPr bwMode="auto">
          <a:xfrm>
            <a:off x="4755445" y="6011863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24" name="Oval 156"/>
          <p:cNvSpPr>
            <a:spLocks noChangeArrowheads="1"/>
          </p:cNvSpPr>
          <p:nvPr/>
        </p:nvSpPr>
        <p:spPr bwMode="auto">
          <a:xfrm>
            <a:off x="4128911" y="5608638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25" name="Oval 157"/>
          <p:cNvSpPr>
            <a:spLocks noChangeArrowheads="1"/>
          </p:cNvSpPr>
          <p:nvPr/>
        </p:nvSpPr>
        <p:spPr bwMode="auto">
          <a:xfrm>
            <a:off x="4308123" y="5710238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26" name="Oval 158"/>
          <p:cNvSpPr>
            <a:spLocks noChangeArrowheads="1"/>
          </p:cNvSpPr>
          <p:nvPr/>
        </p:nvSpPr>
        <p:spPr bwMode="auto">
          <a:xfrm>
            <a:off x="4487334" y="540702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83027" name="Oval 159"/>
          <p:cNvSpPr>
            <a:spLocks noChangeArrowheads="1"/>
          </p:cNvSpPr>
          <p:nvPr/>
        </p:nvSpPr>
        <p:spPr bwMode="auto">
          <a:xfrm>
            <a:off x="4666545" y="560863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28" name="Oval 160"/>
          <p:cNvSpPr>
            <a:spLocks noChangeArrowheads="1"/>
          </p:cNvSpPr>
          <p:nvPr/>
        </p:nvSpPr>
        <p:spPr bwMode="auto">
          <a:xfrm>
            <a:off x="4755445" y="5810251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29" name="Oval 161"/>
          <p:cNvSpPr>
            <a:spLocks noChangeArrowheads="1"/>
          </p:cNvSpPr>
          <p:nvPr/>
        </p:nvSpPr>
        <p:spPr bwMode="auto">
          <a:xfrm>
            <a:off x="4755445" y="5608638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30" name="Oval 162"/>
          <p:cNvSpPr>
            <a:spLocks noChangeArrowheads="1"/>
          </p:cNvSpPr>
          <p:nvPr/>
        </p:nvSpPr>
        <p:spPr bwMode="auto">
          <a:xfrm>
            <a:off x="4398434" y="5910263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31" name="Oval 163"/>
          <p:cNvSpPr>
            <a:spLocks noChangeArrowheads="1"/>
          </p:cNvSpPr>
          <p:nvPr/>
        </p:nvSpPr>
        <p:spPr bwMode="auto">
          <a:xfrm>
            <a:off x="4040011" y="581025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32" name="Oval 164"/>
          <p:cNvSpPr>
            <a:spLocks noChangeArrowheads="1"/>
          </p:cNvSpPr>
          <p:nvPr/>
        </p:nvSpPr>
        <p:spPr bwMode="auto">
          <a:xfrm>
            <a:off x="4219223" y="601186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33" name="Oval 165"/>
          <p:cNvSpPr>
            <a:spLocks noChangeArrowheads="1"/>
          </p:cNvSpPr>
          <p:nvPr/>
        </p:nvSpPr>
        <p:spPr bwMode="auto">
          <a:xfrm>
            <a:off x="4398434" y="6213476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34" name="Oval 166"/>
          <p:cNvSpPr>
            <a:spLocks noChangeArrowheads="1"/>
          </p:cNvSpPr>
          <p:nvPr/>
        </p:nvSpPr>
        <p:spPr bwMode="auto">
          <a:xfrm>
            <a:off x="4666545" y="530701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35" name="Oval 167"/>
          <p:cNvSpPr>
            <a:spLocks noChangeArrowheads="1"/>
          </p:cNvSpPr>
          <p:nvPr/>
        </p:nvSpPr>
        <p:spPr bwMode="auto">
          <a:xfrm>
            <a:off x="4755445" y="5407025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36" name="Oval 168"/>
          <p:cNvSpPr>
            <a:spLocks noChangeArrowheads="1"/>
          </p:cNvSpPr>
          <p:nvPr/>
        </p:nvSpPr>
        <p:spPr bwMode="auto">
          <a:xfrm>
            <a:off x="4934656" y="5710238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37" name="Oval 169"/>
          <p:cNvSpPr>
            <a:spLocks noChangeArrowheads="1"/>
          </p:cNvSpPr>
          <p:nvPr/>
        </p:nvSpPr>
        <p:spPr bwMode="auto">
          <a:xfrm>
            <a:off x="4934656" y="5910263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38" name="Oval 170"/>
          <p:cNvSpPr>
            <a:spLocks noChangeArrowheads="1"/>
          </p:cNvSpPr>
          <p:nvPr/>
        </p:nvSpPr>
        <p:spPr bwMode="auto">
          <a:xfrm>
            <a:off x="4576234" y="6111875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39" name="Oval 171"/>
          <p:cNvSpPr>
            <a:spLocks noChangeArrowheads="1"/>
          </p:cNvSpPr>
          <p:nvPr/>
        </p:nvSpPr>
        <p:spPr bwMode="auto">
          <a:xfrm>
            <a:off x="4219223" y="6213476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40" name="Oval 172"/>
          <p:cNvSpPr>
            <a:spLocks noChangeArrowheads="1"/>
          </p:cNvSpPr>
          <p:nvPr/>
        </p:nvSpPr>
        <p:spPr bwMode="auto">
          <a:xfrm>
            <a:off x="4040011" y="601186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41" name="Oval 173"/>
          <p:cNvSpPr>
            <a:spLocks noChangeArrowheads="1"/>
          </p:cNvSpPr>
          <p:nvPr/>
        </p:nvSpPr>
        <p:spPr bwMode="auto">
          <a:xfrm>
            <a:off x="4576234" y="6313488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42" name="Oval 174"/>
          <p:cNvSpPr>
            <a:spLocks noChangeArrowheads="1"/>
          </p:cNvSpPr>
          <p:nvPr/>
        </p:nvSpPr>
        <p:spPr bwMode="auto">
          <a:xfrm>
            <a:off x="4755445" y="6213476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43" name="Oval 175"/>
          <p:cNvSpPr>
            <a:spLocks noChangeArrowheads="1"/>
          </p:cNvSpPr>
          <p:nvPr/>
        </p:nvSpPr>
        <p:spPr bwMode="auto">
          <a:xfrm>
            <a:off x="4398434" y="530701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44" name="Oval 176"/>
          <p:cNvSpPr>
            <a:spLocks noChangeArrowheads="1"/>
          </p:cNvSpPr>
          <p:nvPr/>
        </p:nvSpPr>
        <p:spPr bwMode="auto">
          <a:xfrm>
            <a:off x="4040011" y="5508626"/>
            <a:ext cx="88900" cy="100013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45" name="Oval 177"/>
          <p:cNvSpPr>
            <a:spLocks noChangeArrowheads="1"/>
          </p:cNvSpPr>
          <p:nvPr/>
        </p:nvSpPr>
        <p:spPr bwMode="auto">
          <a:xfrm>
            <a:off x="4487334" y="560863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46" name="Oval 178"/>
          <p:cNvSpPr>
            <a:spLocks noChangeArrowheads="1"/>
          </p:cNvSpPr>
          <p:nvPr/>
        </p:nvSpPr>
        <p:spPr bwMode="auto">
          <a:xfrm>
            <a:off x="4576234" y="6011863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47" name="Oval 179"/>
          <p:cNvSpPr>
            <a:spLocks noChangeArrowheads="1"/>
          </p:cNvSpPr>
          <p:nvPr/>
        </p:nvSpPr>
        <p:spPr bwMode="auto">
          <a:xfrm>
            <a:off x="4398434" y="611187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48" name="Oval 180"/>
          <p:cNvSpPr>
            <a:spLocks noChangeArrowheads="1"/>
          </p:cNvSpPr>
          <p:nvPr/>
        </p:nvSpPr>
        <p:spPr bwMode="auto">
          <a:xfrm>
            <a:off x="4219223" y="581025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49" name="Oval 181"/>
          <p:cNvSpPr>
            <a:spLocks noChangeArrowheads="1"/>
          </p:cNvSpPr>
          <p:nvPr/>
        </p:nvSpPr>
        <p:spPr bwMode="auto">
          <a:xfrm>
            <a:off x="4308123" y="5508626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50" name="Oval 182"/>
          <p:cNvSpPr>
            <a:spLocks noChangeArrowheads="1"/>
          </p:cNvSpPr>
          <p:nvPr/>
        </p:nvSpPr>
        <p:spPr bwMode="auto">
          <a:xfrm>
            <a:off x="4219223" y="530701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51" name="Oval 183"/>
          <p:cNvSpPr>
            <a:spLocks noChangeArrowheads="1"/>
          </p:cNvSpPr>
          <p:nvPr/>
        </p:nvSpPr>
        <p:spPr bwMode="auto">
          <a:xfrm>
            <a:off x="4487334" y="5205413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52" name="Oval 184"/>
          <p:cNvSpPr>
            <a:spLocks noChangeArrowheads="1"/>
          </p:cNvSpPr>
          <p:nvPr/>
        </p:nvSpPr>
        <p:spPr bwMode="auto">
          <a:xfrm>
            <a:off x="4845756" y="560863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53" name="Oval 185"/>
          <p:cNvSpPr>
            <a:spLocks noChangeArrowheads="1"/>
          </p:cNvSpPr>
          <p:nvPr/>
        </p:nvSpPr>
        <p:spPr bwMode="auto">
          <a:xfrm>
            <a:off x="4576234" y="5810251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54" name="Oval 186"/>
          <p:cNvSpPr>
            <a:spLocks noChangeArrowheads="1"/>
          </p:cNvSpPr>
          <p:nvPr/>
        </p:nvSpPr>
        <p:spPr bwMode="auto">
          <a:xfrm>
            <a:off x="4487334" y="581025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55" name="Oval 187"/>
          <p:cNvSpPr>
            <a:spLocks noChangeArrowheads="1"/>
          </p:cNvSpPr>
          <p:nvPr/>
        </p:nvSpPr>
        <p:spPr bwMode="auto">
          <a:xfrm>
            <a:off x="3949701" y="5710238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56" name="Oval 188"/>
          <p:cNvSpPr>
            <a:spLocks noChangeArrowheads="1"/>
          </p:cNvSpPr>
          <p:nvPr/>
        </p:nvSpPr>
        <p:spPr bwMode="auto">
          <a:xfrm>
            <a:off x="4845756" y="5810251"/>
            <a:ext cx="88900" cy="100013"/>
          </a:xfrm>
          <a:prstGeom prst="ellipse">
            <a:avLst/>
          </a:prstGeom>
          <a:gradFill rotWithShape="0">
            <a:gsLst>
              <a:gs pos="0">
                <a:srgbClr val="FF9999"/>
              </a:gs>
              <a:gs pos="100000">
                <a:srgbClr val="764747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57" name="Oval 189"/>
          <p:cNvSpPr>
            <a:spLocks noChangeArrowheads="1"/>
          </p:cNvSpPr>
          <p:nvPr/>
        </p:nvSpPr>
        <p:spPr bwMode="auto">
          <a:xfrm>
            <a:off x="4666545" y="5910263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58" name="Oval 190"/>
          <p:cNvSpPr>
            <a:spLocks noChangeArrowheads="1"/>
          </p:cNvSpPr>
          <p:nvPr/>
        </p:nvSpPr>
        <p:spPr bwMode="auto">
          <a:xfrm>
            <a:off x="4128911" y="6213476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59" name="Oval 191"/>
          <p:cNvSpPr>
            <a:spLocks noChangeArrowheads="1"/>
          </p:cNvSpPr>
          <p:nvPr/>
        </p:nvSpPr>
        <p:spPr bwMode="auto">
          <a:xfrm>
            <a:off x="4308123" y="6011863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60" name="Oval 192"/>
          <p:cNvSpPr>
            <a:spLocks noChangeArrowheads="1"/>
          </p:cNvSpPr>
          <p:nvPr/>
        </p:nvSpPr>
        <p:spPr bwMode="auto">
          <a:xfrm>
            <a:off x="4845756" y="540702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61" name="Oval 193"/>
          <p:cNvSpPr>
            <a:spLocks noChangeArrowheads="1"/>
          </p:cNvSpPr>
          <p:nvPr/>
        </p:nvSpPr>
        <p:spPr bwMode="auto">
          <a:xfrm>
            <a:off x="4934656" y="5508626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62" name="Oval 194"/>
          <p:cNvSpPr>
            <a:spLocks noChangeArrowheads="1"/>
          </p:cNvSpPr>
          <p:nvPr/>
        </p:nvSpPr>
        <p:spPr bwMode="auto">
          <a:xfrm>
            <a:off x="4398434" y="631348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63" name="Oval 195"/>
          <p:cNvSpPr>
            <a:spLocks noChangeArrowheads="1"/>
          </p:cNvSpPr>
          <p:nvPr/>
        </p:nvSpPr>
        <p:spPr bwMode="auto">
          <a:xfrm>
            <a:off x="4576234" y="5508626"/>
            <a:ext cx="90311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64" name="Oval 196"/>
          <p:cNvSpPr>
            <a:spLocks noChangeArrowheads="1"/>
          </p:cNvSpPr>
          <p:nvPr/>
        </p:nvSpPr>
        <p:spPr bwMode="auto">
          <a:xfrm>
            <a:off x="4666545" y="540702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65" name="Oval 197"/>
          <p:cNvSpPr>
            <a:spLocks noChangeArrowheads="1"/>
          </p:cNvSpPr>
          <p:nvPr/>
        </p:nvSpPr>
        <p:spPr bwMode="auto">
          <a:xfrm>
            <a:off x="3949701" y="5910263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66" name="Oval 198"/>
          <p:cNvSpPr>
            <a:spLocks noChangeArrowheads="1"/>
          </p:cNvSpPr>
          <p:nvPr/>
        </p:nvSpPr>
        <p:spPr bwMode="auto">
          <a:xfrm>
            <a:off x="4487334" y="601186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67" name="Oval 199"/>
          <p:cNvSpPr>
            <a:spLocks noChangeArrowheads="1"/>
          </p:cNvSpPr>
          <p:nvPr/>
        </p:nvSpPr>
        <p:spPr bwMode="auto">
          <a:xfrm>
            <a:off x="4845756" y="6011863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68" name="Oval 200"/>
          <p:cNvSpPr>
            <a:spLocks noChangeArrowheads="1"/>
          </p:cNvSpPr>
          <p:nvPr/>
        </p:nvSpPr>
        <p:spPr bwMode="auto">
          <a:xfrm>
            <a:off x="4666545" y="6213476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69" name="Oval 201"/>
          <p:cNvSpPr>
            <a:spLocks noChangeArrowheads="1"/>
          </p:cNvSpPr>
          <p:nvPr/>
        </p:nvSpPr>
        <p:spPr bwMode="auto">
          <a:xfrm>
            <a:off x="4487334" y="6213476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70" name="Oval 202"/>
          <p:cNvSpPr>
            <a:spLocks noChangeArrowheads="1"/>
          </p:cNvSpPr>
          <p:nvPr/>
        </p:nvSpPr>
        <p:spPr bwMode="auto">
          <a:xfrm>
            <a:off x="4128911" y="5407025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71" name="Oval 203"/>
          <p:cNvSpPr>
            <a:spLocks noChangeArrowheads="1"/>
          </p:cNvSpPr>
          <p:nvPr/>
        </p:nvSpPr>
        <p:spPr bwMode="auto">
          <a:xfrm>
            <a:off x="4576234" y="5307013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72" name="Oval 204"/>
          <p:cNvSpPr>
            <a:spLocks noChangeArrowheads="1"/>
          </p:cNvSpPr>
          <p:nvPr/>
        </p:nvSpPr>
        <p:spPr bwMode="auto">
          <a:xfrm>
            <a:off x="4398434" y="5508626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73" name="Oval 205"/>
          <p:cNvSpPr>
            <a:spLocks noChangeArrowheads="1"/>
          </p:cNvSpPr>
          <p:nvPr/>
        </p:nvSpPr>
        <p:spPr bwMode="auto">
          <a:xfrm>
            <a:off x="4845756" y="6111875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74" name="Oval 206"/>
          <p:cNvSpPr>
            <a:spLocks noChangeArrowheads="1"/>
          </p:cNvSpPr>
          <p:nvPr/>
        </p:nvSpPr>
        <p:spPr bwMode="auto">
          <a:xfrm>
            <a:off x="4666545" y="5710238"/>
            <a:ext cx="88900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75" name="Oval 207"/>
          <p:cNvSpPr>
            <a:spLocks noChangeArrowheads="1"/>
          </p:cNvSpPr>
          <p:nvPr/>
        </p:nvSpPr>
        <p:spPr bwMode="auto">
          <a:xfrm>
            <a:off x="4398434" y="581025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76" name="Oval 208"/>
          <p:cNvSpPr>
            <a:spLocks noChangeArrowheads="1"/>
          </p:cNvSpPr>
          <p:nvPr/>
        </p:nvSpPr>
        <p:spPr bwMode="auto">
          <a:xfrm>
            <a:off x="4219223" y="5608638"/>
            <a:ext cx="88900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77" name="Oval 209"/>
          <p:cNvSpPr>
            <a:spLocks noChangeArrowheads="1"/>
          </p:cNvSpPr>
          <p:nvPr/>
        </p:nvSpPr>
        <p:spPr bwMode="auto">
          <a:xfrm>
            <a:off x="4128911" y="5910263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78" name="Oval 210"/>
          <p:cNvSpPr>
            <a:spLocks noChangeArrowheads="1"/>
          </p:cNvSpPr>
          <p:nvPr/>
        </p:nvSpPr>
        <p:spPr bwMode="auto">
          <a:xfrm>
            <a:off x="4128911" y="5710238"/>
            <a:ext cx="90311" cy="100012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79" name="Oval 211"/>
          <p:cNvSpPr>
            <a:spLocks noChangeArrowheads="1"/>
          </p:cNvSpPr>
          <p:nvPr/>
        </p:nvSpPr>
        <p:spPr bwMode="auto">
          <a:xfrm>
            <a:off x="4128911" y="6111875"/>
            <a:ext cx="90311" cy="101600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80" name="Oval 212"/>
          <p:cNvSpPr>
            <a:spLocks noChangeArrowheads="1"/>
          </p:cNvSpPr>
          <p:nvPr/>
        </p:nvSpPr>
        <p:spPr bwMode="auto">
          <a:xfrm>
            <a:off x="4334934" y="518160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81" name="Oval 213"/>
          <p:cNvSpPr>
            <a:spLocks noChangeArrowheads="1"/>
          </p:cNvSpPr>
          <p:nvPr/>
        </p:nvSpPr>
        <p:spPr bwMode="auto">
          <a:xfrm>
            <a:off x="4741334" y="525780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82" name="Oval 214"/>
          <p:cNvSpPr>
            <a:spLocks noChangeArrowheads="1"/>
          </p:cNvSpPr>
          <p:nvPr/>
        </p:nvSpPr>
        <p:spPr bwMode="auto">
          <a:xfrm>
            <a:off x="4267201" y="6172201"/>
            <a:ext cx="88900" cy="100013"/>
          </a:xfrm>
          <a:prstGeom prst="ellipse">
            <a:avLst/>
          </a:prstGeom>
          <a:gradFill rotWithShape="0">
            <a:gsLst>
              <a:gs pos="0">
                <a:srgbClr val="CCFF33"/>
              </a:gs>
              <a:gs pos="100000">
                <a:srgbClr val="303C0C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83" name="AutoShape 216"/>
          <p:cNvSpPr>
            <a:spLocks noChangeArrowheads="1"/>
          </p:cNvSpPr>
          <p:nvPr/>
        </p:nvSpPr>
        <p:spPr bwMode="auto">
          <a:xfrm>
            <a:off x="5418667" y="5638800"/>
            <a:ext cx="338667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30033"/>
              </a:gs>
              <a:gs pos="50000">
                <a:srgbClr val="FF00FF"/>
              </a:gs>
              <a:gs pos="100000">
                <a:srgbClr val="3300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84" name="Rectangle 218"/>
          <p:cNvSpPr>
            <a:spLocks noChangeArrowheads="1"/>
          </p:cNvSpPr>
          <p:nvPr/>
        </p:nvSpPr>
        <p:spPr bwMode="auto">
          <a:xfrm>
            <a:off x="6366933" y="5753100"/>
            <a:ext cx="14224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85" name="Rectangle 219"/>
          <p:cNvSpPr>
            <a:spLocks noChangeArrowheads="1"/>
          </p:cNvSpPr>
          <p:nvPr/>
        </p:nvSpPr>
        <p:spPr bwMode="auto">
          <a:xfrm>
            <a:off x="6096000" y="5753100"/>
            <a:ext cx="270933" cy="152400"/>
          </a:xfrm>
          <a:prstGeom prst="rect">
            <a:avLst/>
          </a:prstGeom>
          <a:gradFill rotWithShape="0">
            <a:gsLst>
              <a:gs pos="0">
                <a:srgbClr val="442929"/>
              </a:gs>
              <a:gs pos="50000">
                <a:srgbClr val="FF9999"/>
              </a:gs>
              <a:gs pos="100000">
                <a:srgbClr val="44292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86" name="Rectangle 220"/>
          <p:cNvSpPr>
            <a:spLocks noChangeArrowheads="1"/>
          </p:cNvSpPr>
          <p:nvPr/>
        </p:nvSpPr>
        <p:spPr bwMode="auto">
          <a:xfrm>
            <a:off x="7789334" y="5753100"/>
            <a:ext cx="270933" cy="152400"/>
          </a:xfrm>
          <a:prstGeom prst="rect">
            <a:avLst/>
          </a:prstGeom>
          <a:gradFill rotWithShape="0">
            <a:gsLst>
              <a:gs pos="0">
                <a:srgbClr val="004C2E"/>
              </a:gs>
              <a:gs pos="50000">
                <a:srgbClr val="00FF99"/>
              </a:gs>
              <a:gs pos="100000">
                <a:srgbClr val="004C2E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87" name="AutoShape 221"/>
          <p:cNvSpPr>
            <a:spLocks noChangeArrowheads="1"/>
          </p:cNvSpPr>
          <p:nvPr/>
        </p:nvSpPr>
        <p:spPr bwMode="auto">
          <a:xfrm flipH="1">
            <a:off x="3251200" y="5638800"/>
            <a:ext cx="338667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30033"/>
              </a:gs>
              <a:gs pos="50000">
                <a:srgbClr val="FF00FF"/>
              </a:gs>
              <a:gs pos="100000">
                <a:srgbClr val="3300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88" name="Rectangle 222"/>
          <p:cNvSpPr>
            <a:spLocks noChangeArrowheads="1"/>
          </p:cNvSpPr>
          <p:nvPr/>
        </p:nvSpPr>
        <p:spPr bwMode="auto">
          <a:xfrm>
            <a:off x="1219200" y="5753100"/>
            <a:ext cx="14224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3983" name="Rectangle 223"/>
          <p:cNvSpPr>
            <a:spLocks noChangeArrowheads="1"/>
          </p:cNvSpPr>
          <p:nvPr/>
        </p:nvSpPr>
        <p:spPr bwMode="auto">
          <a:xfrm>
            <a:off x="948267" y="5753100"/>
            <a:ext cx="2709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3090" name="Rectangle 225"/>
          <p:cNvSpPr>
            <a:spLocks noChangeArrowheads="1"/>
          </p:cNvSpPr>
          <p:nvPr/>
        </p:nvSpPr>
        <p:spPr bwMode="auto">
          <a:xfrm>
            <a:off x="2641600" y="5753100"/>
            <a:ext cx="270933" cy="1524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91" name="AutoShape 226"/>
          <p:cNvSpPr>
            <a:spLocks noChangeArrowheads="1"/>
          </p:cNvSpPr>
          <p:nvPr/>
        </p:nvSpPr>
        <p:spPr bwMode="auto">
          <a:xfrm rot="16200000" flipV="1">
            <a:off x="6887633" y="5126567"/>
            <a:ext cx="381000" cy="338667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92" name="AutoShape 227"/>
          <p:cNvSpPr>
            <a:spLocks noChangeArrowheads="1"/>
          </p:cNvSpPr>
          <p:nvPr/>
        </p:nvSpPr>
        <p:spPr bwMode="auto">
          <a:xfrm rot="16200000" flipV="1">
            <a:off x="1739900" y="5126567"/>
            <a:ext cx="381000" cy="338667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3988" name="Rectangle 228"/>
          <p:cNvSpPr>
            <a:spLocks noChangeArrowheads="1"/>
          </p:cNvSpPr>
          <p:nvPr/>
        </p:nvSpPr>
        <p:spPr bwMode="auto">
          <a:xfrm>
            <a:off x="948267" y="4724400"/>
            <a:ext cx="270933" cy="1524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6667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6667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3094" name="Rectangle 229"/>
          <p:cNvSpPr>
            <a:spLocks noChangeArrowheads="1"/>
          </p:cNvSpPr>
          <p:nvPr/>
        </p:nvSpPr>
        <p:spPr bwMode="auto">
          <a:xfrm>
            <a:off x="7789334" y="4724400"/>
            <a:ext cx="270933" cy="152400"/>
          </a:xfrm>
          <a:prstGeom prst="rect">
            <a:avLst/>
          </a:prstGeom>
          <a:gradFill rotWithShape="0">
            <a:gsLst>
              <a:gs pos="0">
                <a:srgbClr val="004C2E"/>
              </a:gs>
              <a:gs pos="50000">
                <a:srgbClr val="00FF99"/>
              </a:gs>
              <a:gs pos="100000">
                <a:srgbClr val="004C2E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95" name="Oval 230"/>
          <p:cNvSpPr>
            <a:spLocks noChangeArrowheads="1"/>
          </p:cNvSpPr>
          <p:nvPr/>
        </p:nvSpPr>
        <p:spPr bwMode="auto">
          <a:xfrm>
            <a:off x="812800" y="4724400"/>
            <a:ext cx="135467" cy="1524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5500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96" name="Oval 231"/>
          <p:cNvSpPr>
            <a:spLocks noChangeArrowheads="1"/>
          </p:cNvSpPr>
          <p:nvPr/>
        </p:nvSpPr>
        <p:spPr bwMode="auto">
          <a:xfrm>
            <a:off x="8060267" y="4724400"/>
            <a:ext cx="135467" cy="1524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5500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097" name="Line 232"/>
          <p:cNvSpPr>
            <a:spLocks noChangeShapeType="1"/>
          </p:cNvSpPr>
          <p:nvPr/>
        </p:nvSpPr>
        <p:spPr bwMode="auto">
          <a:xfrm flipV="1">
            <a:off x="1083733" y="3657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3098" name="Line 236"/>
          <p:cNvSpPr>
            <a:spLocks noChangeShapeType="1"/>
          </p:cNvSpPr>
          <p:nvPr/>
        </p:nvSpPr>
        <p:spPr bwMode="auto">
          <a:xfrm>
            <a:off x="1083733" y="3657600"/>
            <a:ext cx="23706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3099" name="Line 237"/>
          <p:cNvSpPr>
            <a:spLocks noChangeShapeType="1"/>
          </p:cNvSpPr>
          <p:nvPr/>
        </p:nvSpPr>
        <p:spPr bwMode="auto">
          <a:xfrm flipH="1">
            <a:off x="5554133" y="3657600"/>
            <a:ext cx="23706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3100" name="Line 238"/>
          <p:cNvSpPr>
            <a:spLocks noChangeShapeType="1"/>
          </p:cNvSpPr>
          <p:nvPr/>
        </p:nvSpPr>
        <p:spPr bwMode="auto">
          <a:xfrm flipV="1">
            <a:off x="7924800" y="3657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3101" name="Rectangle 239"/>
          <p:cNvSpPr>
            <a:spLocks noChangeArrowheads="1"/>
          </p:cNvSpPr>
          <p:nvPr/>
        </p:nvSpPr>
        <p:spPr bwMode="auto">
          <a:xfrm>
            <a:off x="5825067" y="838200"/>
            <a:ext cx="25738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solidFill>
                  <a:srgbClr val="66FF33"/>
                </a:solidFill>
                <a:latin typeface="Arial" charset="0"/>
                <a:ea typeface="黑体" pitchFamily="49" charset="-122"/>
              </a:rPr>
              <a:t>走读的起点克隆片段</a:t>
            </a:r>
          </a:p>
        </p:txBody>
      </p:sp>
      <p:sp>
        <p:nvSpPr>
          <p:cNvPr id="83102" name="Rectangle 240"/>
          <p:cNvSpPr>
            <a:spLocks noChangeArrowheads="1"/>
          </p:cNvSpPr>
          <p:nvPr/>
        </p:nvSpPr>
        <p:spPr bwMode="auto">
          <a:xfrm>
            <a:off x="2031999" y="1295400"/>
            <a:ext cx="219649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Arial" charset="0"/>
                <a:ea typeface="黑体" pitchFamily="49" charset="-122"/>
              </a:rPr>
              <a:t>亚克隆旁测序列</a:t>
            </a:r>
          </a:p>
        </p:txBody>
      </p:sp>
      <p:sp>
        <p:nvSpPr>
          <p:cNvPr id="83103" name="Rectangle 241"/>
          <p:cNvSpPr>
            <a:spLocks noChangeArrowheads="1"/>
          </p:cNvSpPr>
          <p:nvPr/>
        </p:nvSpPr>
        <p:spPr bwMode="auto">
          <a:xfrm>
            <a:off x="4944533" y="1295400"/>
            <a:ext cx="17320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Arial" charset="0"/>
                <a:ea typeface="黑体" pitchFamily="49" charset="-122"/>
              </a:rPr>
              <a:t>探针标记</a:t>
            </a:r>
          </a:p>
        </p:txBody>
      </p:sp>
      <p:sp>
        <p:nvSpPr>
          <p:cNvPr id="83104" name="Rectangle 242"/>
          <p:cNvSpPr>
            <a:spLocks noChangeArrowheads="1"/>
          </p:cNvSpPr>
          <p:nvPr/>
        </p:nvSpPr>
        <p:spPr bwMode="auto">
          <a:xfrm>
            <a:off x="2554508" y="2209800"/>
            <a:ext cx="194975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Arial" charset="0"/>
                <a:ea typeface="黑体" pitchFamily="49" charset="-122"/>
              </a:rPr>
              <a:t>第一轮杂交</a:t>
            </a:r>
          </a:p>
        </p:txBody>
      </p:sp>
      <p:sp>
        <p:nvSpPr>
          <p:cNvPr id="83105" name="Line 243"/>
          <p:cNvSpPr>
            <a:spLocks noChangeShapeType="1"/>
          </p:cNvSpPr>
          <p:nvPr/>
        </p:nvSpPr>
        <p:spPr bwMode="auto">
          <a:xfrm flipH="1" flipV="1">
            <a:off x="3793067" y="51816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3106" name="Line 244"/>
          <p:cNvSpPr>
            <a:spLocks noChangeShapeType="1"/>
          </p:cNvSpPr>
          <p:nvPr/>
        </p:nvSpPr>
        <p:spPr bwMode="auto">
          <a:xfrm flipV="1">
            <a:off x="4944533" y="5181600"/>
            <a:ext cx="406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3107" name="Rectangle 245"/>
          <p:cNvSpPr>
            <a:spLocks noChangeArrowheads="1"/>
          </p:cNvSpPr>
          <p:nvPr/>
        </p:nvSpPr>
        <p:spPr bwMode="auto">
          <a:xfrm>
            <a:off x="2598058" y="4572000"/>
            <a:ext cx="139821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solidFill>
                  <a:srgbClr val="FF9900"/>
                </a:solidFill>
                <a:latin typeface="Arial" charset="0"/>
                <a:ea typeface="黑体" pitchFamily="49" charset="-122"/>
              </a:rPr>
              <a:t>阳性克隆</a:t>
            </a:r>
          </a:p>
        </p:txBody>
      </p:sp>
      <p:sp>
        <p:nvSpPr>
          <p:cNvPr id="83108" name="Rectangle 246"/>
          <p:cNvSpPr>
            <a:spLocks noChangeArrowheads="1"/>
          </p:cNvSpPr>
          <p:nvPr/>
        </p:nvSpPr>
        <p:spPr bwMode="auto">
          <a:xfrm>
            <a:off x="5350934" y="4572000"/>
            <a:ext cx="138369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solidFill>
                  <a:srgbClr val="FF9999"/>
                </a:solidFill>
                <a:latin typeface="Arial" charset="0"/>
                <a:ea typeface="黑体" pitchFamily="49" charset="-122"/>
              </a:rPr>
              <a:t>阳性克隆</a:t>
            </a:r>
          </a:p>
        </p:txBody>
      </p:sp>
      <p:sp>
        <p:nvSpPr>
          <p:cNvPr id="83109" name="Rectangle 247"/>
          <p:cNvSpPr>
            <a:spLocks noChangeArrowheads="1"/>
          </p:cNvSpPr>
          <p:nvPr/>
        </p:nvSpPr>
        <p:spPr bwMode="auto">
          <a:xfrm>
            <a:off x="1625600" y="2895600"/>
            <a:ext cx="174171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Arial" charset="0"/>
                <a:ea typeface="黑体" pitchFamily="49" charset="-122"/>
              </a:rPr>
              <a:t>第二轮杂交</a:t>
            </a:r>
          </a:p>
        </p:txBody>
      </p:sp>
      <p:sp>
        <p:nvSpPr>
          <p:cNvPr id="83110" name="Rectangle 248"/>
          <p:cNvSpPr>
            <a:spLocks noChangeArrowheads="1"/>
          </p:cNvSpPr>
          <p:nvPr/>
        </p:nvSpPr>
        <p:spPr bwMode="auto">
          <a:xfrm>
            <a:off x="6096000" y="2895600"/>
            <a:ext cx="181428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Arial" charset="0"/>
                <a:ea typeface="黑体" pitchFamily="49" charset="-122"/>
              </a:rPr>
              <a:t>第二轮杂交</a:t>
            </a: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4"/>
          <p:cNvSpPr>
            <a:spLocks noChangeArrowheads="1"/>
          </p:cNvSpPr>
          <p:nvPr/>
        </p:nvSpPr>
        <p:spPr bwMode="auto">
          <a:xfrm>
            <a:off x="3725333" y="2971800"/>
            <a:ext cx="1422400" cy="152400"/>
          </a:xfrm>
          <a:prstGeom prst="rect">
            <a:avLst/>
          </a:prstGeom>
          <a:gradFill rotWithShape="0">
            <a:gsLst>
              <a:gs pos="0">
                <a:srgbClr val="4C2E2E"/>
              </a:gs>
              <a:gs pos="50000">
                <a:srgbClr val="FF9999"/>
              </a:gs>
              <a:gs pos="100000">
                <a:srgbClr val="4C2E2E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2" name="Rectangle 164"/>
          <p:cNvSpPr>
            <a:spLocks noChangeArrowheads="1"/>
          </p:cNvSpPr>
          <p:nvPr/>
        </p:nvSpPr>
        <p:spPr bwMode="auto">
          <a:xfrm>
            <a:off x="5350933" y="2667000"/>
            <a:ext cx="25738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solidFill>
                  <a:srgbClr val="00FF00"/>
                </a:solidFill>
                <a:latin typeface="Arial" charset="0"/>
                <a:ea typeface="黑体" pitchFamily="49" charset="-122"/>
              </a:rPr>
              <a:t>走读的起点克隆片段</a:t>
            </a:r>
          </a:p>
        </p:txBody>
      </p:sp>
      <p:sp>
        <p:nvSpPr>
          <p:cNvPr id="83973" name="Rectangle 175"/>
          <p:cNvSpPr>
            <a:spLocks noChangeArrowheads="1"/>
          </p:cNvSpPr>
          <p:nvPr/>
        </p:nvSpPr>
        <p:spPr bwMode="auto">
          <a:xfrm>
            <a:off x="338667" y="2514600"/>
            <a:ext cx="8466667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4" name="Rectangle 178"/>
          <p:cNvSpPr>
            <a:spLocks noChangeArrowheads="1"/>
          </p:cNvSpPr>
          <p:nvPr/>
        </p:nvSpPr>
        <p:spPr bwMode="auto">
          <a:xfrm>
            <a:off x="2506133" y="3352800"/>
            <a:ext cx="1422400" cy="152400"/>
          </a:xfrm>
          <a:prstGeom prst="rect">
            <a:avLst/>
          </a:prstGeom>
          <a:gradFill rotWithShape="0">
            <a:gsLst>
              <a:gs pos="0">
                <a:srgbClr val="4B5E13"/>
              </a:gs>
              <a:gs pos="50000">
                <a:srgbClr val="CCFF33"/>
              </a:gs>
              <a:gs pos="100000">
                <a:srgbClr val="4B5E1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5" name="Rectangle 179"/>
          <p:cNvSpPr>
            <a:spLocks noChangeArrowheads="1"/>
          </p:cNvSpPr>
          <p:nvPr/>
        </p:nvSpPr>
        <p:spPr bwMode="auto">
          <a:xfrm>
            <a:off x="4944533" y="3352800"/>
            <a:ext cx="1422400" cy="152400"/>
          </a:xfrm>
          <a:prstGeom prst="rect">
            <a:avLst/>
          </a:prstGeom>
          <a:gradFill rotWithShape="0">
            <a:gsLst>
              <a:gs pos="0">
                <a:srgbClr val="550000"/>
              </a:gs>
              <a:gs pos="50000">
                <a:srgbClr val="FF0000"/>
              </a:gs>
              <a:gs pos="100000">
                <a:srgbClr val="55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6" name="Rectangle 180"/>
          <p:cNvSpPr>
            <a:spLocks noChangeArrowheads="1"/>
          </p:cNvSpPr>
          <p:nvPr/>
        </p:nvSpPr>
        <p:spPr bwMode="auto">
          <a:xfrm>
            <a:off x="1354667" y="3733800"/>
            <a:ext cx="1422400" cy="152400"/>
          </a:xfrm>
          <a:prstGeom prst="rect">
            <a:avLst/>
          </a:prstGeom>
          <a:gradFill rotWithShape="0">
            <a:gsLst>
              <a:gs pos="0">
                <a:srgbClr val="553300"/>
              </a:gs>
              <a:gs pos="50000">
                <a:srgbClr val="FF9900"/>
              </a:gs>
              <a:gs pos="100000">
                <a:srgbClr val="5533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4965" name="Rectangle 181"/>
          <p:cNvSpPr>
            <a:spLocks noChangeArrowheads="1"/>
          </p:cNvSpPr>
          <p:nvPr/>
        </p:nvSpPr>
        <p:spPr bwMode="auto">
          <a:xfrm>
            <a:off x="6163733" y="3733800"/>
            <a:ext cx="1422400" cy="1524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33333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33333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3978" name="Rectangle 182"/>
          <p:cNvSpPr>
            <a:spLocks noChangeArrowheads="1"/>
          </p:cNvSpPr>
          <p:nvPr/>
        </p:nvSpPr>
        <p:spPr bwMode="auto">
          <a:xfrm>
            <a:off x="270933" y="4114800"/>
            <a:ext cx="1422400" cy="152400"/>
          </a:xfrm>
          <a:prstGeom prst="rect">
            <a:avLst/>
          </a:prstGeom>
          <a:gradFill rotWithShape="0">
            <a:gsLst>
              <a:gs pos="0">
                <a:srgbClr val="38265E"/>
              </a:gs>
              <a:gs pos="50000">
                <a:srgbClr val="9966FF"/>
              </a:gs>
              <a:gs pos="100000">
                <a:srgbClr val="38265E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9" name="Rectangle 183"/>
          <p:cNvSpPr>
            <a:spLocks noChangeArrowheads="1"/>
          </p:cNvSpPr>
          <p:nvPr/>
        </p:nvSpPr>
        <p:spPr bwMode="auto">
          <a:xfrm>
            <a:off x="7382933" y="4114800"/>
            <a:ext cx="1422400" cy="152400"/>
          </a:xfrm>
          <a:prstGeom prst="rect">
            <a:avLst/>
          </a:prstGeom>
          <a:gradFill rotWithShape="0">
            <a:gsLst>
              <a:gs pos="0">
                <a:srgbClr val="373737"/>
              </a:gs>
              <a:gs pos="50000">
                <a:srgbClr val="969696"/>
              </a:gs>
              <a:gs pos="100000">
                <a:srgbClr val="37373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80533" y="37737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基因组文库重组克隆的排序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38667" y="1026882"/>
            <a:ext cx="63669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染色体走读</a:t>
            </a:r>
            <a:r>
              <a:rPr lang="zh-CN" altLang="en-US" sz="2800" dirty="0" smtClean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法</a:t>
            </a:r>
            <a:endParaRPr lang="en-US" altLang="zh-CN" sz="2800" dirty="0">
              <a:solidFill>
                <a:schemeClr val="accent1"/>
              </a:solidFill>
              <a:latin typeface="Arial" charset="0"/>
              <a:ea typeface="黑体" pitchFamily="49" charset="-122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45749" y="1853725"/>
            <a:ext cx="7429500" cy="4576098"/>
          </a:xfrm>
        </p:spPr>
        <p:txBody>
          <a:bodyPr/>
          <a:lstStyle/>
          <a:p>
            <a:pPr>
              <a:lnSpc>
                <a:spcPct val="45000"/>
              </a:lnSpc>
              <a:buFontTx/>
              <a:buNone/>
              <a:defRPr/>
            </a:pP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</a:p>
          <a:p>
            <a:pPr>
              <a:lnSpc>
                <a:spcPct val="45000"/>
              </a:lnSpc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分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（离目的基因）</a:t>
            </a:r>
          </a:p>
          <a:p>
            <a:pPr>
              <a:lnSpc>
                <a:spcPct val="45000"/>
              </a:lnSpc>
              <a:buClr>
                <a:srgbClr val="000099"/>
              </a:buClr>
              <a:buFont typeface="Wingdings" pitchFamily="2" charset="2"/>
              <a:buChar char="Ø"/>
              <a:defRPr/>
            </a:pPr>
            <a:endParaRPr lang="zh-CN" altLang="en-US" sz="4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45000"/>
              </a:lnSpc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切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（割目的基因和载体）</a:t>
            </a:r>
          </a:p>
          <a:p>
            <a:pPr>
              <a:lnSpc>
                <a:spcPct val="45000"/>
              </a:lnSpc>
              <a:buClr>
                <a:srgbClr val="000099"/>
              </a:buClr>
              <a:buFont typeface="Wingdings" pitchFamily="2" charset="2"/>
              <a:buChar char="Ø"/>
              <a:defRPr/>
            </a:pPr>
            <a:endParaRPr lang="zh-CN" altLang="en-US" sz="4000" b="1" dirty="0" smtClean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45000"/>
              </a:lnSpc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连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（接目的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基因和载体）</a:t>
            </a:r>
          </a:p>
          <a:p>
            <a:pPr>
              <a:lnSpc>
                <a:spcPct val="45000"/>
              </a:lnSpc>
              <a:buClr>
                <a:srgbClr val="000099"/>
              </a:buClr>
              <a:buFont typeface="Wingdings" pitchFamily="2" charset="2"/>
              <a:buNone/>
              <a:defRPr/>
            </a:pP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>
              <a:lnSpc>
                <a:spcPct val="45000"/>
              </a:lnSpc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转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（入宿主细胞）</a:t>
            </a:r>
          </a:p>
          <a:p>
            <a:pPr>
              <a:lnSpc>
                <a:spcPct val="45000"/>
              </a:lnSpc>
              <a:buClr>
                <a:srgbClr val="000099"/>
              </a:buClr>
              <a:buFont typeface="Wingdings" pitchFamily="2" charset="2"/>
              <a:buChar char="Ø"/>
              <a:defRPr/>
            </a:pPr>
            <a:endParaRPr lang="zh-CN" altLang="en-US" sz="4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45000"/>
              </a:lnSpc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筛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（选阳性克隆）</a:t>
            </a:r>
          </a:p>
          <a:p>
            <a:pPr>
              <a:lnSpc>
                <a:spcPct val="45000"/>
              </a:lnSpc>
              <a:buClr>
                <a:srgbClr val="000099"/>
              </a:buClr>
              <a:buFont typeface="Wingdings" pitchFamily="2" charset="2"/>
              <a:buChar char="Ø"/>
              <a:defRPr/>
            </a:pPr>
            <a:endParaRPr lang="zh-CN" altLang="en-US" sz="4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45000"/>
              </a:lnSpc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（达目的基因）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10902" y="560388"/>
            <a:ext cx="52629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00FF00"/>
                </a:solidFill>
                <a:ea typeface="黑体" pitchFamily="49" charset="-122"/>
              </a:rPr>
              <a:t>基因工程的基本操作流程</a:t>
            </a:r>
            <a:endParaRPr lang="zh-CN" altLang="en-US" sz="3600" dirty="0">
              <a:solidFill>
                <a:srgbClr val="00FF00"/>
              </a:solidFill>
              <a:ea typeface="黑体" pitchFamily="49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flipV="1">
            <a:off x="622300" y="1447800"/>
            <a:ext cx="8064500" cy="101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FFFF">
                  <a:gamma/>
                  <a:shade val="46275"/>
                  <a:invGamma/>
                </a:srgbClr>
              </a:gs>
              <a:gs pos="5000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08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085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06399" y="1139364"/>
            <a:ext cx="579120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文库（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library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en-US" altLang="zh-CN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812800" y="1912248"/>
            <a:ext cx="3947886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定义：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存在于转化细胞内由克隆载体所携带的包含着细胞全部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信息的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克隆集合。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4093283" y="5667828"/>
            <a:ext cx="2009775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Group 58"/>
          <p:cNvGrpSpPr>
            <a:grpSpLocks/>
          </p:cNvGrpSpPr>
          <p:nvPr/>
        </p:nvGrpSpPr>
        <p:grpSpPr bwMode="auto">
          <a:xfrm>
            <a:off x="5271208" y="5831341"/>
            <a:ext cx="623887" cy="588962"/>
            <a:chOff x="4189" y="3657"/>
            <a:chExt cx="393" cy="371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4189" y="3657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4189" y="3699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4189" y="3740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4189" y="3781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4189" y="3822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4189" y="3863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>
              <a:off x="4189" y="3904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4189" y="3945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1669170" y="5667828"/>
            <a:ext cx="2008188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 bwMode="auto">
          <a:xfrm>
            <a:off x="6518983" y="5667828"/>
            <a:ext cx="2008187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" name="Group 108"/>
          <p:cNvGrpSpPr>
            <a:grpSpLocks/>
          </p:cNvGrpSpPr>
          <p:nvPr/>
        </p:nvGrpSpPr>
        <p:grpSpPr bwMode="auto">
          <a:xfrm>
            <a:off x="7696908" y="5831341"/>
            <a:ext cx="622300" cy="588962"/>
            <a:chOff x="5717" y="3657"/>
            <a:chExt cx="392" cy="371"/>
          </a:xfrm>
        </p:grpSpPr>
        <p:sp>
          <p:nvSpPr>
            <p:cNvPr id="21" name="Oval 37"/>
            <p:cNvSpPr>
              <a:spLocks noChangeArrowheads="1"/>
            </p:cNvSpPr>
            <p:nvPr/>
          </p:nvSpPr>
          <p:spPr bwMode="auto">
            <a:xfrm>
              <a:off x="5717" y="3657"/>
              <a:ext cx="392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2" name="Oval 38"/>
            <p:cNvSpPr>
              <a:spLocks noChangeArrowheads="1"/>
            </p:cNvSpPr>
            <p:nvPr/>
          </p:nvSpPr>
          <p:spPr bwMode="auto">
            <a:xfrm>
              <a:off x="5717" y="3699"/>
              <a:ext cx="392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3" name="Oval 39"/>
            <p:cNvSpPr>
              <a:spLocks noChangeArrowheads="1"/>
            </p:cNvSpPr>
            <p:nvPr/>
          </p:nvSpPr>
          <p:spPr bwMode="auto">
            <a:xfrm>
              <a:off x="5717" y="3740"/>
              <a:ext cx="392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4" name="Oval 40"/>
            <p:cNvSpPr>
              <a:spLocks noChangeArrowheads="1"/>
            </p:cNvSpPr>
            <p:nvPr/>
          </p:nvSpPr>
          <p:spPr bwMode="auto">
            <a:xfrm>
              <a:off x="5717" y="3781"/>
              <a:ext cx="392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5" name="Oval 41"/>
            <p:cNvSpPr>
              <a:spLocks noChangeArrowheads="1"/>
            </p:cNvSpPr>
            <p:nvPr/>
          </p:nvSpPr>
          <p:spPr bwMode="auto">
            <a:xfrm>
              <a:off x="5717" y="3822"/>
              <a:ext cx="392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6" name="Oval 42"/>
            <p:cNvSpPr>
              <a:spLocks noChangeArrowheads="1"/>
            </p:cNvSpPr>
            <p:nvPr/>
          </p:nvSpPr>
          <p:spPr bwMode="auto">
            <a:xfrm>
              <a:off x="5717" y="3863"/>
              <a:ext cx="392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7" name="Oval 43"/>
            <p:cNvSpPr>
              <a:spLocks noChangeArrowheads="1"/>
            </p:cNvSpPr>
            <p:nvPr/>
          </p:nvSpPr>
          <p:spPr bwMode="auto">
            <a:xfrm>
              <a:off x="5717" y="3904"/>
              <a:ext cx="392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8" name="Oval 44"/>
            <p:cNvSpPr>
              <a:spLocks noChangeArrowheads="1"/>
            </p:cNvSpPr>
            <p:nvPr/>
          </p:nvSpPr>
          <p:spPr bwMode="auto">
            <a:xfrm>
              <a:off x="5717" y="3945"/>
              <a:ext cx="392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30" name="Group 45"/>
          <p:cNvGrpSpPr>
            <a:grpSpLocks/>
          </p:cNvGrpSpPr>
          <p:nvPr/>
        </p:nvGrpSpPr>
        <p:grpSpPr bwMode="auto">
          <a:xfrm>
            <a:off x="7079370" y="4296228"/>
            <a:ext cx="838200" cy="838200"/>
            <a:chOff x="5232" y="2832"/>
            <a:chExt cx="288" cy="288"/>
          </a:xfrm>
        </p:grpSpPr>
        <p:sp>
          <p:nvSpPr>
            <p:cNvPr id="32" name="Oval 46"/>
            <p:cNvSpPr>
              <a:spLocks noChangeArrowheads="1"/>
            </p:cNvSpPr>
            <p:nvPr/>
          </p:nvSpPr>
          <p:spPr bwMode="auto">
            <a:xfrm>
              <a:off x="5253" y="2853"/>
              <a:ext cx="245" cy="2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47"/>
            <p:cNvSpPr>
              <a:spLocks noChangeArrowheads="1"/>
            </p:cNvSpPr>
            <p:nvPr/>
          </p:nvSpPr>
          <p:spPr bwMode="auto">
            <a:xfrm>
              <a:off x="5232" y="2832"/>
              <a:ext cx="288" cy="28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E01F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49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</a:path>
              </a:pathLst>
            </a:custGeom>
            <a:solidFill>
              <a:srgbClr val="00FF00"/>
            </a:solidFill>
            <a:ln w="635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50"/>
            <p:cNvSpPr>
              <a:spLocks noChangeShapeType="1"/>
            </p:cNvSpPr>
            <p:nvPr/>
          </p:nvSpPr>
          <p:spPr bwMode="auto">
            <a:xfrm flipV="1">
              <a:off x="5446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51"/>
            <p:cNvSpPr>
              <a:spLocks noChangeShapeType="1"/>
            </p:cNvSpPr>
            <p:nvPr/>
          </p:nvSpPr>
          <p:spPr bwMode="auto">
            <a:xfrm flipH="1" flipV="1">
              <a:off x="5292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" name="Group 53"/>
          <p:cNvGrpSpPr>
            <a:grpSpLocks/>
          </p:cNvGrpSpPr>
          <p:nvPr/>
        </p:nvGrpSpPr>
        <p:grpSpPr bwMode="auto">
          <a:xfrm>
            <a:off x="7652670" y="1121226"/>
            <a:ext cx="1143000" cy="1143000"/>
            <a:chOff x="4896" y="2928"/>
            <a:chExt cx="480" cy="480"/>
          </a:xfrm>
        </p:grpSpPr>
        <p:sp>
          <p:nvSpPr>
            <p:cNvPr id="39" name="Oval 54"/>
            <p:cNvSpPr>
              <a:spLocks noChangeArrowheads="1"/>
            </p:cNvSpPr>
            <p:nvPr/>
          </p:nvSpPr>
          <p:spPr bwMode="auto">
            <a:xfrm>
              <a:off x="4931" y="2963"/>
              <a:ext cx="408" cy="41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Oval 55"/>
            <p:cNvSpPr>
              <a:spLocks noChangeArrowheads="1"/>
            </p:cNvSpPr>
            <p:nvPr/>
          </p:nvSpPr>
          <p:spPr bwMode="auto">
            <a:xfrm>
              <a:off x="4896" y="2928"/>
              <a:ext cx="480" cy="48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" name="Group 59"/>
          <p:cNvGrpSpPr>
            <a:grpSpLocks/>
          </p:cNvGrpSpPr>
          <p:nvPr/>
        </p:nvGrpSpPr>
        <p:grpSpPr bwMode="auto">
          <a:xfrm>
            <a:off x="2888370" y="5829753"/>
            <a:ext cx="623888" cy="588963"/>
            <a:chOff x="4189" y="3657"/>
            <a:chExt cx="393" cy="371"/>
          </a:xfrm>
        </p:grpSpPr>
        <p:sp>
          <p:nvSpPr>
            <p:cNvPr id="42" name="Oval 60"/>
            <p:cNvSpPr>
              <a:spLocks noChangeArrowheads="1"/>
            </p:cNvSpPr>
            <p:nvPr/>
          </p:nvSpPr>
          <p:spPr bwMode="auto">
            <a:xfrm>
              <a:off x="4189" y="3657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3" name="Oval 61"/>
            <p:cNvSpPr>
              <a:spLocks noChangeArrowheads="1"/>
            </p:cNvSpPr>
            <p:nvPr/>
          </p:nvSpPr>
          <p:spPr bwMode="auto">
            <a:xfrm>
              <a:off x="4189" y="3699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4" name="Oval 62"/>
            <p:cNvSpPr>
              <a:spLocks noChangeArrowheads="1"/>
            </p:cNvSpPr>
            <p:nvPr/>
          </p:nvSpPr>
          <p:spPr bwMode="auto">
            <a:xfrm>
              <a:off x="4189" y="3740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5" name="Oval 63"/>
            <p:cNvSpPr>
              <a:spLocks noChangeArrowheads="1"/>
            </p:cNvSpPr>
            <p:nvPr/>
          </p:nvSpPr>
          <p:spPr bwMode="auto">
            <a:xfrm>
              <a:off x="4189" y="3781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6" name="Oval 64"/>
            <p:cNvSpPr>
              <a:spLocks noChangeArrowheads="1"/>
            </p:cNvSpPr>
            <p:nvPr/>
          </p:nvSpPr>
          <p:spPr bwMode="auto">
            <a:xfrm>
              <a:off x="4189" y="3822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7" name="Oval 65"/>
            <p:cNvSpPr>
              <a:spLocks noChangeArrowheads="1"/>
            </p:cNvSpPr>
            <p:nvPr/>
          </p:nvSpPr>
          <p:spPr bwMode="auto">
            <a:xfrm>
              <a:off x="4189" y="3863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8" name="Oval 66"/>
            <p:cNvSpPr>
              <a:spLocks noChangeArrowheads="1"/>
            </p:cNvSpPr>
            <p:nvPr/>
          </p:nvSpPr>
          <p:spPr bwMode="auto">
            <a:xfrm>
              <a:off x="4189" y="3904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9" name="Oval 67"/>
            <p:cNvSpPr>
              <a:spLocks noChangeArrowheads="1"/>
            </p:cNvSpPr>
            <p:nvPr/>
          </p:nvSpPr>
          <p:spPr bwMode="auto">
            <a:xfrm>
              <a:off x="4189" y="3945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61" name="Group 81"/>
          <p:cNvGrpSpPr>
            <a:grpSpLocks/>
          </p:cNvGrpSpPr>
          <p:nvPr/>
        </p:nvGrpSpPr>
        <p:grpSpPr bwMode="auto">
          <a:xfrm>
            <a:off x="4640970" y="4296228"/>
            <a:ext cx="839788" cy="838200"/>
            <a:chOff x="5232" y="2832"/>
            <a:chExt cx="288" cy="288"/>
          </a:xfrm>
        </p:grpSpPr>
        <p:sp>
          <p:nvSpPr>
            <p:cNvPr id="62" name="Oval 82"/>
            <p:cNvSpPr>
              <a:spLocks noChangeArrowheads="1"/>
            </p:cNvSpPr>
            <p:nvPr/>
          </p:nvSpPr>
          <p:spPr bwMode="auto">
            <a:xfrm>
              <a:off x="5253" y="2853"/>
              <a:ext cx="245" cy="2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Oval 83"/>
            <p:cNvSpPr>
              <a:spLocks noChangeArrowheads="1"/>
            </p:cNvSpPr>
            <p:nvPr/>
          </p:nvSpPr>
          <p:spPr bwMode="auto">
            <a:xfrm>
              <a:off x="5232" y="2832"/>
              <a:ext cx="288" cy="28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84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E01F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85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</a:path>
              </a:pathLst>
            </a:custGeom>
            <a:noFill/>
            <a:ln w="6350">
              <a:solidFill>
                <a:srgbClr val="E01F2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86"/>
            <p:cNvSpPr>
              <a:spLocks noChangeShapeType="1"/>
            </p:cNvSpPr>
            <p:nvPr/>
          </p:nvSpPr>
          <p:spPr bwMode="auto">
            <a:xfrm flipV="1">
              <a:off x="5446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87"/>
            <p:cNvSpPr>
              <a:spLocks noChangeShapeType="1"/>
            </p:cNvSpPr>
            <p:nvPr/>
          </p:nvSpPr>
          <p:spPr bwMode="auto">
            <a:xfrm flipH="1" flipV="1">
              <a:off x="5292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2" name="Group 93"/>
          <p:cNvGrpSpPr>
            <a:grpSpLocks/>
          </p:cNvGrpSpPr>
          <p:nvPr/>
        </p:nvGrpSpPr>
        <p:grpSpPr bwMode="auto">
          <a:xfrm>
            <a:off x="6774570" y="5782128"/>
            <a:ext cx="685800" cy="685800"/>
            <a:chOff x="5232" y="2832"/>
            <a:chExt cx="288" cy="288"/>
          </a:xfrm>
        </p:grpSpPr>
        <p:sp>
          <p:nvSpPr>
            <p:cNvPr id="74" name="Oval 94"/>
            <p:cNvSpPr>
              <a:spLocks noChangeArrowheads="1"/>
            </p:cNvSpPr>
            <p:nvPr/>
          </p:nvSpPr>
          <p:spPr bwMode="auto">
            <a:xfrm>
              <a:off x="5253" y="2853"/>
              <a:ext cx="245" cy="2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Oval 95"/>
            <p:cNvSpPr>
              <a:spLocks noChangeArrowheads="1"/>
            </p:cNvSpPr>
            <p:nvPr/>
          </p:nvSpPr>
          <p:spPr bwMode="auto">
            <a:xfrm>
              <a:off x="5232" y="2832"/>
              <a:ext cx="288" cy="28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96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E01F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97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</a:path>
              </a:pathLst>
            </a:custGeom>
            <a:solidFill>
              <a:srgbClr val="00FF00"/>
            </a:solidFill>
            <a:ln w="635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98"/>
            <p:cNvSpPr>
              <a:spLocks noChangeShapeType="1"/>
            </p:cNvSpPr>
            <p:nvPr/>
          </p:nvSpPr>
          <p:spPr bwMode="auto">
            <a:xfrm flipV="1">
              <a:off x="5446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99"/>
            <p:cNvSpPr>
              <a:spLocks noChangeShapeType="1"/>
            </p:cNvSpPr>
            <p:nvPr/>
          </p:nvSpPr>
          <p:spPr bwMode="auto">
            <a:xfrm flipH="1" flipV="1">
              <a:off x="5292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0" name="Group 101"/>
          <p:cNvGrpSpPr>
            <a:grpSpLocks/>
          </p:cNvGrpSpPr>
          <p:nvPr/>
        </p:nvGrpSpPr>
        <p:grpSpPr bwMode="auto">
          <a:xfrm>
            <a:off x="4336170" y="5782128"/>
            <a:ext cx="687388" cy="685800"/>
            <a:chOff x="5232" y="2832"/>
            <a:chExt cx="288" cy="288"/>
          </a:xfrm>
        </p:grpSpPr>
        <p:sp>
          <p:nvSpPr>
            <p:cNvPr id="81" name="Oval 102"/>
            <p:cNvSpPr>
              <a:spLocks noChangeArrowheads="1"/>
            </p:cNvSpPr>
            <p:nvPr/>
          </p:nvSpPr>
          <p:spPr bwMode="auto">
            <a:xfrm>
              <a:off x="5253" y="2853"/>
              <a:ext cx="245" cy="2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103"/>
            <p:cNvSpPr>
              <a:spLocks noChangeArrowheads="1"/>
            </p:cNvSpPr>
            <p:nvPr/>
          </p:nvSpPr>
          <p:spPr bwMode="auto">
            <a:xfrm>
              <a:off x="5232" y="2832"/>
              <a:ext cx="288" cy="28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104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E01F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</a:path>
              </a:pathLst>
            </a:custGeom>
            <a:noFill/>
            <a:ln w="6350">
              <a:solidFill>
                <a:srgbClr val="E01F2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106"/>
            <p:cNvSpPr>
              <a:spLocks noChangeShapeType="1"/>
            </p:cNvSpPr>
            <p:nvPr/>
          </p:nvSpPr>
          <p:spPr bwMode="auto">
            <a:xfrm flipV="1">
              <a:off x="5446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107"/>
            <p:cNvSpPr>
              <a:spLocks noChangeShapeType="1"/>
            </p:cNvSpPr>
            <p:nvPr/>
          </p:nvSpPr>
          <p:spPr bwMode="auto">
            <a:xfrm flipH="1" flipV="1">
              <a:off x="5292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7" name="Group 109"/>
          <p:cNvGrpSpPr>
            <a:grpSpLocks/>
          </p:cNvGrpSpPr>
          <p:nvPr/>
        </p:nvGrpSpPr>
        <p:grpSpPr bwMode="auto">
          <a:xfrm>
            <a:off x="7652670" y="2683326"/>
            <a:ext cx="1143000" cy="1143000"/>
            <a:chOff x="4896" y="2928"/>
            <a:chExt cx="480" cy="480"/>
          </a:xfrm>
        </p:grpSpPr>
        <p:sp>
          <p:nvSpPr>
            <p:cNvPr id="88" name="Oval 110"/>
            <p:cNvSpPr>
              <a:spLocks noChangeArrowheads="1"/>
            </p:cNvSpPr>
            <p:nvPr/>
          </p:nvSpPr>
          <p:spPr bwMode="auto">
            <a:xfrm>
              <a:off x="4931" y="2963"/>
              <a:ext cx="408" cy="41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Oval 111"/>
            <p:cNvSpPr>
              <a:spLocks noChangeArrowheads="1"/>
            </p:cNvSpPr>
            <p:nvPr/>
          </p:nvSpPr>
          <p:spPr bwMode="auto">
            <a:xfrm>
              <a:off x="4896" y="2928"/>
              <a:ext cx="480" cy="48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0" name="AutoShape 113"/>
          <p:cNvSpPr>
            <a:spLocks noChangeArrowheads="1"/>
          </p:cNvSpPr>
          <p:nvPr/>
        </p:nvSpPr>
        <p:spPr bwMode="auto">
          <a:xfrm rot="5400000">
            <a:off x="8109870" y="2302326"/>
            <a:ext cx="2286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AutoShape 114"/>
          <p:cNvSpPr>
            <a:spLocks noChangeArrowheads="1"/>
          </p:cNvSpPr>
          <p:nvPr/>
        </p:nvSpPr>
        <p:spPr bwMode="auto">
          <a:xfrm rot="5400000">
            <a:off x="5998036" y="2017486"/>
            <a:ext cx="613228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AutoShape 115"/>
          <p:cNvSpPr>
            <a:spLocks noChangeArrowheads="1"/>
          </p:cNvSpPr>
          <p:nvPr/>
        </p:nvSpPr>
        <p:spPr bwMode="auto">
          <a:xfrm rot="5400000">
            <a:off x="7384170" y="5210628"/>
            <a:ext cx="2286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Rectangle 117"/>
          <p:cNvSpPr>
            <a:spLocks noChangeArrowheads="1"/>
          </p:cNvSpPr>
          <p:nvPr/>
        </p:nvSpPr>
        <p:spPr bwMode="auto">
          <a:xfrm>
            <a:off x="5533578" y="26960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Rectangle 118"/>
          <p:cNvSpPr>
            <a:spLocks noChangeArrowheads="1"/>
          </p:cNvSpPr>
          <p:nvPr/>
        </p:nvSpPr>
        <p:spPr bwMode="auto">
          <a:xfrm>
            <a:off x="5533578" y="28484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Rectangle 119"/>
          <p:cNvSpPr>
            <a:spLocks noChangeArrowheads="1"/>
          </p:cNvSpPr>
          <p:nvPr/>
        </p:nvSpPr>
        <p:spPr bwMode="auto">
          <a:xfrm>
            <a:off x="5533578" y="3000828"/>
            <a:ext cx="1524000" cy="76200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Rectangle 120"/>
          <p:cNvSpPr>
            <a:spLocks noChangeArrowheads="1"/>
          </p:cNvSpPr>
          <p:nvPr/>
        </p:nvSpPr>
        <p:spPr bwMode="auto">
          <a:xfrm>
            <a:off x="5533578" y="3153228"/>
            <a:ext cx="6858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" name="Rectangle 121"/>
          <p:cNvSpPr>
            <a:spLocks noChangeArrowheads="1"/>
          </p:cNvSpPr>
          <p:nvPr/>
        </p:nvSpPr>
        <p:spPr bwMode="auto">
          <a:xfrm>
            <a:off x="5533578" y="33056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Rectangle 122"/>
          <p:cNvSpPr>
            <a:spLocks noChangeArrowheads="1"/>
          </p:cNvSpPr>
          <p:nvPr/>
        </p:nvSpPr>
        <p:spPr bwMode="auto">
          <a:xfrm>
            <a:off x="5533578" y="34580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Rectangle 123"/>
          <p:cNvSpPr>
            <a:spLocks noChangeArrowheads="1"/>
          </p:cNvSpPr>
          <p:nvPr/>
        </p:nvSpPr>
        <p:spPr bwMode="auto">
          <a:xfrm>
            <a:off x="5533578" y="36104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AutoShape 126"/>
          <p:cNvSpPr>
            <a:spLocks noChangeArrowheads="1"/>
          </p:cNvSpPr>
          <p:nvPr/>
        </p:nvSpPr>
        <p:spPr bwMode="auto">
          <a:xfrm rot="5400000">
            <a:off x="4945770" y="5210628"/>
            <a:ext cx="2286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AutoShape 127"/>
          <p:cNvSpPr>
            <a:spLocks noChangeArrowheads="1"/>
          </p:cNvSpPr>
          <p:nvPr/>
        </p:nvSpPr>
        <p:spPr bwMode="auto">
          <a:xfrm rot="5400000">
            <a:off x="2583570" y="5210628"/>
            <a:ext cx="2286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Line 128"/>
          <p:cNvSpPr>
            <a:spLocks noChangeShapeType="1"/>
          </p:cNvSpPr>
          <p:nvPr/>
        </p:nvSpPr>
        <p:spPr bwMode="auto">
          <a:xfrm flipV="1">
            <a:off x="2654328" y="4143828"/>
            <a:ext cx="0" cy="762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6" name="Line 129"/>
          <p:cNvSpPr>
            <a:spLocks noChangeShapeType="1"/>
          </p:cNvSpPr>
          <p:nvPr/>
        </p:nvSpPr>
        <p:spPr bwMode="auto">
          <a:xfrm flipV="1">
            <a:off x="7527498" y="4143828"/>
            <a:ext cx="0" cy="762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7" name="Line 130"/>
          <p:cNvSpPr>
            <a:spLocks noChangeShapeType="1"/>
          </p:cNvSpPr>
          <p:nvPr/>
        </p:nvSpPr>
        <p:spPr bwMode="auto">
          <a:xfrm>
            <a:off x="2659770" y="4143828"/>
            <a:ext cx="4876800" cy="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8" name="AutoShape 133"/>
          <p:cNvSpPr>
            <a:spLocks noChangeArrowheads="1"/>
          </p:cNvSpPr>
          <p:nvPr/>
        </p:nvSpPr>
        <p:spPr bwMode="auto">
          <a:xfrm rot="5400000">
            <a:off x="7195470" y="3686628"/>
            <a:ext cx="2286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" name="Rectangle 134"/>
          <p:cNvSpPr>
            <a:spLocks noChangeArrowheads="1"/>
          </p:cNvSpPr>
          <p:nvPr/>
        </p:nvSpPr>
        <p:spPr bwMode="auto">
          <a:xfrm>
            <a:off x="8109870" y="2645226"/>
            <a:ext cx="2286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" name="Rectangle 119"/>
          <p:cNvSpPr>
            <a:spLocks noChangeArrowheads="1"/>
          </p:cNvSpPr>
          <p:nvPr/>
        </p:nvSpPr>
        <p:spPr bwMode="auto">
          <a:xfrm>
            <a:off x="5526324" y="31532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Rectangle 117"/>
          <p:cNvSpPr>
            <a:spLocks noChangeArrowheads="1"/>
          </p:cNvSpPr>
          <p:nvPr/>
        </p:nvSpPr>
        <p:spPr bwMode="auto">
          <a:xfrm>
            <a:off x="5163474" y="1614738"/>
            <a:ext cx="22428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6516919" y="19884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反转录</a:t>
            </a:r>
            <a:endParaRPr lang="zh-CN" altLang="en-US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56535" y="11393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326766" y="230774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16" name="Group 81"/>
          <p:cNvGrpSpPr>
            <a:grpSpLocks/>
          </p:cNvGrpSpPr>
          <p:nvPr/>
        </p:nvGrpSpPr>
        <p:grpSpPr bwMode="auto">
          <a:xfrm>
            <a:off x="2296962" y="4288974"/>
            <a:ext cx="839788" cy="838200"/>
            <a:chOff x="5232" y="2832"/>
            <a:chExt cx="288" cy="288"/>
          </a:xfrm>
        </p:grpSpPr>
        <p:sp>
          <p:nvSpPr>
            <p:cNvPr id="117" name="Oval 82"/>
            <p:cNvSpPr>
              <a:spLocks noChangeArrowheads="1"/>
            </p:cNvSpPr>
            <p:nvPr/>
          </p:nvSpPr>
          <p:spPr bwMode="auto">
            <a:xfrm>
              <a:off x="5253" y="2853"/>
              <a:ext cx="245" cy="2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Oval 83"/>
            <p:cNvSpPr>
              <a:spLocks noChangeArrowheads="1"/>
            </p:cNvSpPr>
            <p:nvPr/>
          </p:nvSpPr>
          <p:spPr bwMode="auto">
            <a:xfrm>
              <a:off x="5232" y="2832"/>
              <a:ext cx="288" cy="28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84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E01F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Freeform 85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</a:path>
              </a:pathLst>
            </a:custGeom>
            <a:noFill/>
            <a:ln w="6350">
              <a:solidFill>
                <a:srgbClr val="E01F2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Line 86"/>
            <p:cNvSpPr>
              <a:spLocks noChangeShapeType="1"/>
            </p:cNvSpPr>
            <p:nvPr/>
          </p:nvSpPr>
          <p:spPr bwMode="auto">
            <a:xfrm flipV="1">
              <a:off x="5446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Line 87"/>
            <p:cNvSpPr>
              <a:spLocks noChangeShapeType="1"/>
            </p:cNvSpPr>
            <p:nvPr/>
          </p:nvSpPr>
          <p:spPr bwMode="auto">
            <a:xfrm flipH="1" flipV="1">
              <a:off x="5292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3" name="Group 101"/>
          <p:cNvGrpSpPr>
            <a:grpSpLocks/>
          </p:cNvGrpSpPr>
          <p:nvPr/>
        </p:nvGrpSpPr>
        <p:grpSpPr bwMode="auto">
          <a:xfrm>
            <a:off x="1919592" y="5774874"/>
            <a:ext cx="687388" cy="685800"/>
            <a:chOff x="5232" y="2832"/>
            <a:chExt cx="288" cy="288"/>
          </a:xfrm>
        </p:grpSpPr>
        <p:sp>
          <p:nvSpPr>
            <p:cNvPr id="124" name="Oval 102"/>
            <p:cNvSpPr>
              <a:spLocks noChangeArrowheads="1"/>
            </p:cNvSpPr>
            <p:nvPr/>
          </p:nvSpPr>
          <p:spPr bwMode="auto">
            <a:xfrm>
              <a:off x="5253" y="2853"/>
              <a:ext cx="245" cy="2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Oval 103"/>
            <p:cNvSpPr>
              <a:spLocks noChangeArrowheads="1"/>
            </p:cNvSpPr>
            <p:nvPr/>
          </p:nvSpPr>
          <p:spPr bwMode="auto">
            <a:xfrm>
              <a:off x="5232" y="2832"/>
              <a:ext cx="288" cy="28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Freeform 104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E01F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Freeform 105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</a:path>
              </a:pathLst>
            </a:custGeom>
            <a:noFill/>
            <a:ln w="6350">
              <a:solidFill>
                <a:srgbClr val="E01F2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Line 106"/>
            <p:cNvSpPr>
              <a:spLocks noChangeShapeType="1"/>
            </p:cNvSpPr>
            <p:nvPr/>
          </p:nvSpPr>
          <p:spPr bwMode="auto">
            <a:xfrm flipV="1">
              <a:off x="5446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Line 107"/>
            <p:cNvSpPr>
              <a:spLocks noChangeShapeType="1"/>
            </p:cNvSpPr>
            <p:nvPr/>
          </p:nvSpPr>
          <p:spPr bwMode="auto">
            <a:xfrm flipH="1" flipV="1">
              <a:off x="5292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1" name="Rectangle 117"/>
          <p:cNvSpPr>
            <a:spLocks noChangeArrowheads="1"/>
          </p:cNvSpPr>
          <p:nvPr/>
        </p:nvSpPr>
        <p:spPr bwMode="auto">
          <a:xfrm>
            <a:off x="5170734" y="1738110"/>
            <a:ext cx="22428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Rectangle 117"/>
          <p:cNvSpPr>
            <a:spLocks noChangeArrowheads="1"/>
          </p:cNvSpPr>
          <p:nvPr/>
        </p:nvSpPr>
        <p:spPr bwMode="auto">
          <a:xfrm>
            <a:off x="5170734" y="1491372"/>
            <a:ext cx="22428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1794334"/>
            <a:ext cx="8135257" cy="2151063"/>
          </a:xfrm>
          <a:prstGeom prst="rect">
            <a:avLst/>
          </a:prstGeom>
        </p:spPr>
        <p:txBody>
          <a:bodyPr/>
          <a:lstStyle/>
          <a:p>
            <a:pPr lvl="0" algn="just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真核生物与原核生物基因差异较大，特别是前者常具有内含子结构。如果想通过基因文库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筛选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分离不具有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内含子结构的真核基因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，则该文库不能直接采用来自染色体的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（即基因组文库），而只能来自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的逆转录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（即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文库）。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endParaRPr lang="zh-CN" altLang="en-US" sz="2400" dirty="0" smtClean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80533" y="497112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06399" y="1139364"/>
            <a:ext cx="383177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文库的构建目的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7" name="Picture 2" descr="pic_520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9550" y="4657312"/>
            <a:ext cx="6967426" cy="196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80533" y="497112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380999" y="1280880"/>
            <a:ext cx="84146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文库的库容量（克隆数）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945155" y="1856024"/>
            <a:ext cx="480131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低丰度：拷贝数在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至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15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间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中丰度：拷贝数在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100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至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1000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间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高丰度：拷贝数在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1,000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至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10,000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间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59058" y="4705165"/>
            <a:ext cx="801211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理论最低库容量（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）＝</a:t>
            </a: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675781" y="4302971"/>
            <a:ext cx="35365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细胞总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的总拷贝数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282889" y="5095134"/>
            <a:ext cx="44598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目的基因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拷贝数（丰度）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4657052" y="4951804"/>
            <a:ext cx="360045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8142" y="5819953"/>
            <a:ext cx="706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实际</a:t>
            </a:r>
            <a:r>
              <a:rPr lang="en-US" altLang="zh-CN" sz="2400" dirty="0" err="1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文库的最低库容量大大超过理论值！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406399" y="1139364"/>
            <a:ext cx="420914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文库的代表性</a:t>
            </a:r>
            <a:endParaRPr lang="en-US" altLang="zh-CN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88" name="Rectangle 13"/>
          <p:cNvSpPr>
            <a:spLocks noChangeArrowheads="1"/>
          </p:cNvSpPr>
          <p:nvPr/>
        </p:nvSpPr>
        <p:spPr bwMode="auto">
          <a:xfrm>
            <a:off x="812800" y="1825164"/>
            <a:ext cx="78570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文库的</a:t>
            </a:r>
            <a:r>
              <a:rPr lang="zh-CN" altLang="en-US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代表性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是指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：文库中任何一种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序列信息的存在概率，即反映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信息种类的完整性，它与文库最低所含克隆数</a:t>
            </a:r>
            <a:r>
              <a:rPr lang="en-US" altLang="zh-CN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之间的关系可用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经验公式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表示：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7589" name="Rectangle 14"/>
          <p:cNvSpPr>
            <a:spLocks noChangeArrowheads="1"/>
          </p:cNvSpPr>
          <p:nvPr/>
        </p:nvSpPr>
        <p:spPr bwMode="auto">
          <a:xfrm>
            <a:off x="812800" y="2349039"/>
            <a:ext cx="78570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 sz="2400" dirty="0">
              <a:solidFill>
                <a:srgbClr val="FF99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591" name="Rectangle 17"/>
          <p:cNvSpPr>
            <a:spLocks noChangeArrowheads="1"/>
          </p:cNvSpPr>
          <p:nvPr/>
        </p:nvSpPr>
        <p:spPr bwMode="auto">
          <a:xfrm>
            <a:off x="812800" y="4572423"/>
            <a:ext cx="806994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其中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4013" y="3810380"/>
            <a:ext cx="3214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 =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ln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(1-P) /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(1-n/T)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818133" y="4566780"/>
            <a:ext cx="6832373" cy="168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为细胞中某种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的拷贝数（丰度）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为细胞中所有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的总拷贝数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为文库中任何一种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序列信息的存在概率</a:t>
            </a: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>
            <a:spLocks noChangeArrowheads="1"/>
          </p:cNvSpPr>
          <p:nvPr/>
        </p:nvSpPr>
        <p:spPr bwMode="auto">
          <a:xfrm>
            <a:off x="2273759" y="1882518"/>
            <a:ext cx="6260647" cy="448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1. mRNA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提取 </a:t>
            </a:r>
          </a:p>
          <a:p>
            <a:pPr>
              <a:lnSpc>
                <a:spcPct val="170000"/>
              </a:lnSpc>
            </a:pP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. 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合成 </a:t>
            </a:r>
          </a:p>
          <a:p>
            <a:pPr>
              <a:lnSpc>
                <a:spcPct val="170000"/>
              </a:lnSpc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第一链的合成</a:t>
            </a:r>
          </a:p>
          <a:p>
            <a:pPr>
              <a:lnSpc>
                <a:spcPct val="170000"/>
              </a:lnSpc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第二链的合成</a:t>
            </a:r>
          </a:p>
          <a:p>
            <a:pPr>
              <a:lnSpc>
                <a:spcPct val="170000"/>
              </a:lnSpc>
            </a:pP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.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链</a:t>
            </a:r>
            <a:r>
              <a:rPr lang="en-US" altLang="zh-CN" sz="2400" dirty="0" err="1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的分子克隆</a:t>
            </a:r>
          </a:p>
          <a:p>
            <a:pPr>
              <a:lnSpc>
                <a:spcPct val="170000"/>
              </a:lnSpc>
            </a:pP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.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链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与载体连接，形成重组载体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5.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重组载体导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入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宿主细胞</a:t>
            </a: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80533" y="497112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6399" y="1269990"/>
            <a:ext cx="56605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文库构建的基本策略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0533" y="497112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67856" y="2105933"/>
            <a:ext cx="4572000" cy="353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尿素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氯化锂法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硫氰酸胍法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polyT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亲和层析法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密度梯度离心分级法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探针筛选法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06399" y="1269990"/>
            <a:ext cx="56605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的提取和纯化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586020" y="5749247"/>
            <a:ext cx="7353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逆转录病毒内的逆转录现象</a:t>
            </a:r>
            <a:endParaRPr lang="en-US" altLang="zh-CN" sz="2400" dirty="0" smtClean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72134" y="2134933"/>
            <a:ext cx="5386388" cy="461962"/>
            <a:chOff x="1416" y="1226"/>
            <a:chExt cx="3393" cy="291"/>
          </a:xfrm>
        </p:grpSpPr>
        <p:sp>
          <p:nvSpPr>
            <p:cNvPr id="115717" name="Line 5"/>
            <p:cNvSpPr>
              <a:spLocks noChangeShapeType="1"/>
            </p:cNvSpPr>
            <p:nvPr/>
          </p:nvSpPr>
          <p:spPr bwMode="auto">
            <a:xfrm>
              <a:off x="1416" y="1382"/>
              <a:ext cx="1759" cy="0"/>
            </a:xfrm>
            <a:prstGeom prst="line">
              <a:avLst/>
            </a:prstGeom>
            <a:noFill/>
            <a:ln w="57150">
              <a:solidFill>
                <a:srgbClr val="CC0066"/>
              </a:solidFill>
              <a:prstDash val="dash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5718" name="Text Box 6"/>
            <p:cNvSpPr txBox="1">
              <a:spLocks noChangeArrowheads="1"/>
            </p:cNvSpPr>
            <p:nvPr/>
          </p:nvSpPr>
          <p:spPr bwMode="auto">
            <a:xfrm>
              <a:off x="3294" y="1226"/>
              <a:ext cx="151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 smtClean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mRNA</a:t>
              </a:r>
              <a:r>
                <a:rPr lang="zh-CN" altLang="en-US" sz="2400" dirty="0" smtClean="0">
                  <a:solidFill>
                    <a:srgbClr val="FF99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模板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972134" y="2492139"/>
            <a:ext cx="6896100" cy="1093788"/>
            <a:chOff x="1416" y="1451"/>
            <a:chExt cx="4344" cy="689"/>
          </a:xfrm>
        </p:grpSpPr>
        <p:sp>
          <p:nvSpPr>
            <p:cNvPr id="115720" name="Line 8"/>
            <p:cNvSpPr>
              <a:spLocks noChangeShapeType="1"/>
            </p:cNvSpPr>
            <p:nvPr/>
          </p:nvSpPr>
          <p:spPr bwMode="auto">
            <a:xfrm>
              <a:off x="1800" y="1451"/>
              <a:ext cx="0" cy="4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5721" name="Text Box 9"/>
            <p:cNvSpPr txBox="1">
              <a:spLocks noChangeArrowheads="1"/>
            </p:cNvSpPr>
            <p:nvPr/>
          </p:nvSpPr>
          <p:spPr bwMode="auto">
            <a:xfrm>
              <a:off x="2042" y="1515"/>
              <a:ext cx="119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逆转录酶</a:t>
              </a:r>
            </a:p>
          </p:txBody>
        </p:sp>
        <p:sp>
          <p:nvSpPr>
            <p:cNvPr id="115722" name="Line 10"/>
            <p:cNvSpPr>
              <a:spLocks noChangeShapeType="1"/>
            </p:cNvSpPr>
            <p:nvPr/>
          </p:nvSpPr>
          <p:spPr bwMode="auto">
            <a:xfrm>
              <a:off x="1416" y="1934"/>
              <a:ext cx="1824" cy="0"/>
            </a:xfrm>
            <a:prstGeom prst="line">
              <a:avLst/>
            </a:prstGeom>
            <a:noFill/>
            <a:ln w="57150">
              <a:solidFill>
                <a:srgbClr val="CC0066"/>
              </a:solidFill>
              <a:prstDash val="dash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5723" name="Line 11"/>
            <p:cNvSpPr>
              <a:spLocks noChangeShapeType="1"/>
            </p:cNvSpPr>
            <p:nvPr/>
          </p:nvSpPr>
          <p:spPr bwMode="auto">
            <a:xfrm>
              <a:off x="1416" y="2078"/>
              <a:ext cx="1776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5724" name="Text Box 12"/>
            <p:cNvSpPr txBox="1">
              <a:spLocks noChangeArrowheads="1"/>
            </p:cNvSpPr>
            <p:nvPr/>
          </p:nvSpPr>
          <p:spPr bwMode="auto">
            <a:xfrm>
              <a:off x="3306" y="1849"/>
              <a:ext cx="245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 smtClean="0">
                  <a:solidFill>
                    <a:srgbClr val="9966FF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DNA</a:t>
              </a:r>
              <a:r>
                <a:rPr lang="en-US" altLang="zh-CN" sz="2400" dirty="0" smtClean="0">
                  <a:solidFill>
                    <a:srgbClr val="FF99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-</a:t>
              </a:r>
              <a:r>
                <a:rPr lang="en-US" altLang="zh-CN" sz="2400" dirty="0" smtClean="0">
                  <a:solidFill>
                    <a:srgbClr val="FF00FF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RNA</a:t>
              </a:r>
              <a:r>
                <a:rPr lang="zh-CN" altLang="en-US" sz="2400" dirty="0" smtClean="0">
                  <a:solidFill>
                    <a:srgbClr val="FF99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杂化双链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972134" y="3592274"/>
            <a:ext cx="4905375" cy="1009650"/>
            <a:chOff x="1416" y="1952"/>
            <a:chExt cx="3090" cy="636"/>
          </a:xfrm>
        </p:grpSpPr>
        <p:sp>
          <p:nvSpPr>
            <p:cNvPr id="115726" name="Line 14"/>
            <p:cNvSpPr>
              <a:spLocks noChangeShapeType="1"/>
            </p:cNvSpPr>
            <p:nvPr/>
          </p:nvSpPr>
          <p:spPr bwMode="auto">
            <a:xfrm>
              <a:off x="1802" y="1952"/>
              <a:ext cx="0" cy="3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5727" name="Text Box 15"/>
            <p:cNvSpPr txBox="1">
              <a:spLocks noChangeArrowheads="1"/>
            </p:cNvSpPr>
            <p:nvPr/>
          </p:nvSpPr>
          <p:spPr bwMode="auto">
            <a:xfrm>
              <a:off x="2092" y="2014"/>
              <a:ext cx="96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RNA</a:t>
              </a:r>
              <a:r>
                <a:rPr lang="zh-CN" altLang="en-US" sz="2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酶</a:t>
              </a:r>
            </a:p>
          </p:txBody>
        </p:sp>
        <p:sp>
          <p:nvSpPr>
            <p:cNvPr id="115728" name="Line 16"/>
            <p:cNvSpPr>
              <a:spLocks noChangeShapeType="1"/>
            </p:cNvSpPr>
            <p:nvPr/>
          </p:nvSpPr>
          <p:spPr bwMode="auto">
            <a:xfrm>
              <a:off x="1416" y="2443"/>
              <a:ext cx="1786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5729" name="Text Box 17"/>
            <p:cNvSpPr txBox="1">
              <a:spLocks noChangeArrowheads="1"/>
            </p:cNvSpPr>
            <p:nvPr/>
          </p:nvSpPr>
          <p:spPr bwMode="auto">
            <a:xfrm>
              <a:off x="3299" y="2297"/>
              <a:ext cx="120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 smtClean="0">
                  <a:solidFill>
                    <a:srgbClr val="FF99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单链</a:t>
              </a:r>
              <a:r>
                <a:rPr lang="en-US" altLang="zh-CN" sz="2400" dirty="0" err="1" smtClean="0">
                  <a:solidFill>
                    <a:srgbClr val="9966FF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cDNA</a:t>
              </a:r>
              <a:endParaRPr lang="en-US" altLang="zh-CN" sz="2400" dirty="0" smtClean="0">
                <a:solidFill>
                  <a:srgbClr val="9966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1972134" y="4295545"/>
            <a:ext cx="4905375" cy="1254125"/>
            <a:chOff x="1416" y="2587"/>
            <a:chExt cx="3090" cy="790"/>
          </a:xfrm>
        </p:grpSpPr>
        <p:sp>
          <p:nvSpPr>
            <p:cNvPr id="115731" name="Line 19"/>
            <p:cNvSpPr>
              <a:spLocks noChangeShapeType="1"/>
            </p:cNvSpPr>
            <p:nvPr/>
          </p:nvSpPr>
          <p:spPr bwMode="auto">
            <a:xfrm>
              <a:off x="1800" y="2688"/>
              <a:ext cx="0" cy="4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5732" name="Text Box 20"/>
            <p:cNvSpPr txBox="1">
              <a:spLocks noChangeArrowheads="1"/>
            </p:cNvSpPr>
            <p:nvPr/>
          </p:nvSpPr>
          <p:spPr bwMode="auto">
            <a:xfrm>
              <a:off x="1992" y="2587"/>
              <a:ext cx="153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kumimoji="0" lang="zh-CN" altLang="zh-CN" sz="3200" b="1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115733" name="Line 21"/>
            <p:cNvSpPr>
              <a:spLocks noChangeShapeType="1"/>
            </p:cNvSpPr>
            <p:nvPr/>
          </p:nvSpPr>
          <p:spPr bwMode="auto">
            <a:xfrm>
              <a:off x="1416" y="3192"/>
              <a:ext cx="1776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5734" name="Line 22"/>
            <p:cNvSpPr>
              <a:spLocks noChangeShapeType="1"/>
            </p:cNvSpPr>
            <p:nvPr/>
          </p:nvSpPr>
          <p:spPr bwMode="auto">
            <a:xfrm>
              <a:off x="1416" y="3339"/>
              <a:ext cx="1776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5735" name="Text Box 23"/>
            <p:cNvSpPr txBox="1">
              <a:spLocks noChangeArrowheads="1"/>
            </p:cNvSpPr>
            <p:nvPr/>
          </p:nvSpPr>
          <p:spPr bwMode="auto">
            <a:xfrm>
              <a:off x="3306" y="3086"/>
              <a:ext cx="120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 smtClean="0">
                  <a:solidFill>
                    <a:srgbClr val="FF99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双链</a:t>
              </a:r>
              <a:r>
                <a:rPr lang="en-US" altLang="zh-CN" sz="2400" dirty="0" err="1" smtClean="0">
                  <a:solidFill>
                    <a:srgbClr val="9966FF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cDNA</a:t>
              </a:r>
              <a:endParaRPr lang="en-US" altLang="zh-CN" sz="2400" dirty="0" smtClean="0">
                <a:solidFill>
                  <a:srgbClr val="9966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</p:txBody>
        </p:sp>
      </p:grp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80533" y="497112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406399" y="1269990"/>
            <a:ext cx="717005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合成的基本原理</a:t>
            </a:r>
            <a:endParaRPr lang="zh-CN" altLang="en-US" sz="2800" dirty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25" name="Group 13"/>
          <p:cNvGrpSpPr>
            <a:grpSpLocks/>
          </p:cNvGrpSpPr>
          <p:nvPr/>
        </p:nvGrpSpPr>
        <p:grpSpPr bwMode="auto">
          <a:xfrm>
            <a:off x="1964880" y="4568801"/>
            <a:ext cx="3071813" cy="681038"/>
            <a:chOff x="1416" y="2014"/>
            <a:chExt cx="1935" cy="429"/>
          </a:xfrm>
        </p:grpSpPr>
        <p:sp>
          <p:nvSpPr>
            <p:cNvPr id="29" name="Text Box 15"/>
            <p:cNvSpPr txBox="1">
              <a:spLocks noChangeArrowheads="1"/>
            </p:cNvSpPr>
            <p:nvPr/>
          </p:nvSpPr>
          <p:spPr bwMode="auto">
            <a:xfrm>
              <a:off x="2092" y="2014"/>
              <a:ext cx="125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DNA</a:t>
              </a:r>
              <a:r>
                <a:rPr lang="zh-CN" altLang="en-US" sz="2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聚合酶</a:t>
              </a: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1416" y="2443"/>
              <a:ext cx="1786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80533" y="497112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381000" y="1135740"/>
            <a:ext cx="33528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800" dirty="0" err="1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第一链的合成 </a:t>
            </a:r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618853" y="2058767"/>
            <a:ext cx="8655773" cy="1149350"/>
            <a:chOff x="921" y="1200"/>
            <a:chExt cx="5415" cy="724"/>
          </a:xfrm>
        </p:grpSpPr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921" y="1200"/>
              <a:ext cx="1102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2000" dirty="0" smtClean="0">
                  <a:latin typeface="Arial" pitchFamily="34" charset="0"/>
                  <a:ea typeface="黑体" pitchFamily="49" charset="-122"/>
                  <a:cs typeface="Arial" pitchFamily="34" charset="0"/>
                </a:rPr>
                <a:t>5</a:t>
              </a:r>
              <a:r>
                <a:rPr lang="en-US" altLang="zh-CN" sz="2000" dirty="0" smtClean="0">
                  <a:latin typeface="Arial" pitchFamily="34" charset="0"/>
                  <a:ea typeface="黑体" pitchFamily="49" charset="-122"/>
                  <a:cs typeface="Arial" pitchFamily="34" charset="0"/>
                </a:rPr>
                <a:t>’ </a:t>
              </a:r>
              <a:r>
                <a:rPr lang="en-US" altLang="zh-CN" sz="2000" dirty="0" smtClean="0">
                  <a:latin typeface="Courier New" pitchFamily="49" charset="0"/>
                  <a:ea typeface="黑体" pitchFamily="49" charset="-122"/>
                </a:rPr>
                <a:t>m</a:t>
              </a:r>
              <a:r>
                <a:rPr lang="en-US" altLang="zh-CN" sz="2000" baseline="30000" dirty="0" smtClean="0">
                  <a:latin typeface="Courier New" pitchFamily="49" charset="0"/>
                  <a:ea typeface="黑体" pitchFamily="49" charset="-122"/>
                </a:rPr>
                <a:t>7</a:t>
              </a:r>
              <a:r>
                <a:rPr lang="en-US" altLang="zh-CN" sz="2000" dirty="0" smtClean="0">
                  <a:latin typeface="Courier New" pitchFamily="49" charset="0"/>
                  <a:ea typeface="黑体" pitchFamily="49" charset="-122"/>
                </a:rPr>
                <a:t>Gppp</a:t>
              </a:r>
              <a:endParaRPr lang="en-US" altLang="zh-CN" sz="2000" dirty="0">
                <a:latin typeface="Courier New" pitchFamily="49" charset="0"/>
                <a:ea typeface="黑体" pitchFamily="49" charset="-122"/>
              </a:endParaRPr>
            </a:p>
          </p:txBody>
        </p:sp>
        <p:sp>
          <p:nvSpPr>
            <p:cNvPr id="9" name="Rectangle 24"/>
            <p:cNvSpPr>
              <a:spLocks noChangeArrowheads="1"/>
            </p:cNvSpPr>
            <p:nvPr/>
          </p:nvSpPr>
          <p:spPr bwMode="auto">
            <a:xfrm>
              <a:off x="1728" y="1344"/>
              <a:ext cx="2736" cy="144"/>
            </a:xfrm>
            <a:prstGeom prst="rect">
              <a:avLst/>
            </a:prstGeom>
            <a:gradFill rotWithShape="0">
              <a:gsLst>
                <a:gs pos="0">
                  <a:srgbClr val="441B00"/>
                </a:gs>
                <a:gs pos="50000">
                  <a:srgbClr val="FF6600"/>
                </a:gs>
                <a:gs pos="100000">
                  <a:srgbClr val="441B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25"/>
            <p:cNvSpPr>
              <a:spLocks noChangeArrowheads="1"/>
            </p:cNvSpPr>
            <p:nvPr/>
          </p:nvSpPr>
          <p:spPr bwMode="auto">
            <a:xfrm>
              <a:off x="4464" y="1224"/>
              <a:ext cx="1872" cy="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en-US" altLang="zh-CN" sz="2000" dirty="0" smtClean="0">
                  <a:latin typeface="Courier New" pitchFamily="49" charset="0"/>
                  <a:ea typeface="黑体" pitchFamily="49" charset="-122"/>
                </a:rPr>
                <a:t>AAAAAAAAAAAAAA</a:t>
              </a:r>
              <a:r>
                <a:rPr lang="en-US" altLang="zh-CN" sz="1800" b="1" dirty="0" smtClean="0">
                  <a:latin typeface="Courier New" pitchFamily="49" charset="0"/>
                  <a:ea typeface="黑体" pitchFamily="49" charset="-122"/>
                </a:rPr>
                <a:t>OH</a:t>
              </a:r>
              <a:r>
                <a:rPr lang="en-US" altLang="zh-CN" sz="1800" b="1" dirty="0" smtClean="0">
                  <a:latin typeface="Arial" pitchFamily="34" charset="0"/>
                  <a:ea typeface="黑体" pitchFamily="49" charset="-122"/>
                  <a:cs typeface="Arial" pitchFamily="34" charset="0"/>
                </a:rPr>
                <a:t> </a:t>
              </a:r>
              <a:r>
                <a:rPr lang="en-US" altLang="zh-CN" sz="2000" dirty="0" smtClean="0">
                  <a:latin typeface="Arial" charset="0"/>
                  <a:ea typeface="黑体" pitchFamily="49" charset="-122"/>
                </a:rPr>
                <a:t>3</a:t>
              </a:r>
              <a:r>
                <a:rPr lang="en-US" altLang="zh-CN" sz="2000" dirty="0">
                  <a:latin typeface="Arial" charset="0"/>
                  <a:ea typeface="黑体" pitchFamily="49" charset="-122"/>
                </a:rPr>
                <a:t>’</a:t>
              </a:r>
              <a:endParaRPr lang="en-US" altLang="zh-CN" dirty="0">
                <a:latin typeface="Arial" charset="0"/>
                <a:cs typeface="Arial" charset="0"/>
              </a:endParaRPr>
            </a:p>
          </p:txBody>
        </p:sp>
      </p:grpSp>
      <p:sp>
        <p:nvSpPr>
          <p:cNvPr id="26" name="Rectangle 37"/>
          <p:cNvSpPr>
            <a:spLocks noChangeArrowheads="1"/>
          </p:cNvSpPr>
          <p:nvPr/>
        </p:nvSpPr>
        <p:spPr bwMode="auto">
          <a:xfrm>
            <a:off x="1701816" y="3563262"/>
            <a:ext cx="4343400" cy="228600"/>
          </a:xfrm>
          <a:prstGeom prst="rect">
            <a:avLst/>
          </a:prstGeom>
          <a:gradFill rotWithShape="0">
            <a:gsLst>
              <a:gs pos="0">
                <a:srgbClr val="441B00"/>
              </a:gs>
              <a:gs pos="50000">
                <a:srgbClr val="FF6600"/>
              </a:gs>
              <a:gs pos="100000">
                <a:srgbClr val="441B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38"/>
          <p:cNvSpPr>
            <a:spLocks noChangeArrowheads="1"/>
          </p:cNvSpPr>
          <p:nvPr/>
        </p:nvSpPr>
        <p:spPr bwMode="auto">
          <a:xfrm>
            <a:off x="6045216" y="3372762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AAAAAAAAAAAAAA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OH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28" name="Rectangle 39"/>
          <p:cNvSpPr>
            <a:spLocks noChangeArrowheads="1"/>
          </p:cNvSpPr>
          <p:nvPr/>
        </p:nvSpPr>
        <p:spPr bwMode="auto">
          <a:xfrm>
            <a:off x="6045216" y="3791862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TTTTTTTTTTTTTT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37" name="Rectangle 51"/>
          <p:cNvSpPr>
            <a:spLocks noChangeArrowheads="1"/>
          </p:cNvSpPr>
          <p:nvPr/>
        </p:nvSpPr>
        <p:spPr bwMode="auto">
          <a:xfrm>
            <a:off x="1701816" y="4934862"/>
            <a:ext cx="4343400" cy="228600"/>
          </a:xfrm>
          <a:prstGeom prst="rect">
            <a:avLst/>
          </a:prstGeom>
          <a:gradFill rotWithShape="0">
            <a:gsLst>
              <a:gs pos="0">
                <a:srgbClr val="441B00"/>
              </a:gs>
              <a:gs pos="50000">
                <a:srgbClr val="FF6600"/>
              </a:gs>
              <a:gs pos="100000">
                <a:srgbClr val="441B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Rectangle 52"/>
          <p:cNvSpPr>
            <a:spLocks noChangeArrowheads="1"/>
          </p:cNvSpPr>
          <p:nvPr/>
        </p:nvSpPr>
        <p:spPr bwMode="auto">
          <a:xfrm>
            <a:off x="6045216" y="4744362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AAAAAAAAAAAAAA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OH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39" name="Rectangle 53"/>
          <p:cNvSpPr>
            <a:spLocks noChangeArrowheads="1"/>
          </p:cNvSpPr>
          <p:nvPr/>
        </p:nvSpPr>
        <p:spPr bwMode="auto">
          <a:xfrm>
            <a:off x="6045216" y="5163462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err="1">
                <a:latin typeface="Courier New" pitchFamily="49" charset="0"/>
                <a:ea typeface="黑体" pitchFamily="49" charset="-122"/>
              </a:rPr>
              <a:t>TTTTTTTTTTTTTT</a:t>
            </a:r>
            <a:r>
              <a:rPr lang="en-US" altLang="zh-CN" sz="1800" b="1" dirty="0" err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 dirty="0">
                <a:latin typeface="Courier New" pitchFamily="49" charset="0"/>
                <a:ea typeface="黑体" pitchFamily="49" charset="-122"/>
              </a:rPr>
              <a:t>  </a:t>
            </a:r>
            <a:r>
              <a:rPr lang="en-US" altLang="zh-CN" sz="2000" dirty="0">
                <a:latin typeface="Arial" charset="0"/>
                <a:ea typeface="黑体" pitchFamily="49" charset="-122"/>
              </a:rPr>
              <a:t>5’</a:t>
            </a:r>
            <a:endParaRPr lang="en-US" altLang="zh-CN" dirty="0">
              <a:latin typeface="Arial" charset="0"/>
              <a:cs typeface="Arial" charset="0"/>
            </a:endParaRPr>
          </a:p>
        </p:txBody>
      </p:sp>
      <p:sp>
        <p:nvSpPr>
          <p:cNvPr id="40" name="Rectangle 55"/>
          <p:cNvSpPr>
            <a:spLocks noChangeArrowheads="1"/>
          </p:cNvSpPr>
          <p:nvPr/>
        </p:nvSpPr>
        <p:spPr bwMode="auto">
          <a:xfrm>
            <a:off x="482616" y="5353962"/>
            <a:ext cx="5562600" cy="228600"/>
          </a:xfrm>
          <a:prstGeom prst="rect">
            <a:avLst/>
          </a:prstGeom>
          <a:gradFill rotWithShape="0">
            <a:gsLst>
              <a:gs pos="0">
                <a:srgbClr val="183C0C"/>
              </a:gs>
              <a:gs pos="50000">
                <a:srgbClr val="66FF33"/>
              </a:gs>
              <a:gs pos="100000">
                <a:srgbClr val="183C0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AutoShape 57"/>
          <p:cNvSpPr>
            <a:spLocks noChangeArrowheads="1"/>
          </p:cNvSpPr>
          <p:nvPr/>
        </p:nvSpPr>
        <p:spPr bwMode="auto">
          <a:xfrm rot="5400000">
            <a:off x="3683016" y="2801262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 rot="5400000">
            <a:off x="3683016" y="4158348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Rectangle 59"/>
          <p:cNvSpPr>
            <a:spLocks noChangeArrowheads="1"/>
          </p:cNvSpPr>
          <p:nvPr/>
        </p:nvSpPr>
        <p:spPr bwMode="auto">
          <a:xfrm>
            <a:off x="2616216" y="2648862"/>
            <a:ext cx="99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dirty="0">
                <a:latin typeface="Arial" charset="0"/>
                <a:ea typeface="黑体" pitchFamily="49" charset="-122"/>
              </a:rPr>
              <a:t>引物</a:t>
            </a:r>
            <a:endParaRPr lang="zh-CN" altLang="en-US" dirty="0">
              <a:latin typeface="Arial" charset="0"/>
              <a:cs typeface="Arial" charset="0"/>
            </a:endParaRPr>
          </a:p>
        </p:txBody>
      </p:sp>
      <p:sp>
        <p:nvSpPr>
          <p:cNvPr id="45" name="Rectangle 61"/>
          <p:cNvSpPr>
            <a:spLocks noChangeArrowheads="1"/>
          </p:cNvSpPr>
          <p:nvPr/>
        </p:nvSpPr>
        <p:spPr bwMode="auto">
          <a:xfrm>
            <a:off x="4368816" y="2648862"/>
            <a:ext cx="99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>
                <a:latin typeface="Arial" charset="0"/>
                <a:ea typeface="黑体" pitchFamily="49" charset="-122"/>
              </a:rPr>
              <a:t>退火</a:t>
            </a:r>
            <a:endParaRPr lang="zh-CN" altLang="en-US">
              <a:latin typeface="Arial" charset="0"/>
              <a:cs typeface="Arial" charset="0"/>
            </a:endParaRPr>
          </a:p>
        </p:txBody>
      </p:sp>
      <p:sp>
        <p:nvSpPr>
          <p:cNvPr id="46" name="Rectangle 63"/>
          <p:cNvSpPr>
            <a:spLocks noChangeArrowheads="1"/>
          </p:cNvSpPr>
          <p:nvPr/>
        </p:nvSpPr>
        <p:spPr bwMode="auto">
          <a:xfrm>
            <a:off x="2151756" y="4074888"/>
            <a:ext cx="144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dirty="0">
                <a:latin typeface="Arial" charset="0"/>
                <a:ea typeface="黑体" pitchFamily="49" charset="-122"/>
              </a:rPr>
              <a:t>逆转录酶</a:t>
            </a:r>
            <a:endParaRPr lang="zh-CN" altLang="en-US" dirty="0">
              <a:latin typeface="Arial" charset="0"/>
              <a:cs typeface="Arial" charset="0"/>
            </a:endParaRPr>
          </a:p>
        </p:txBody>
      </p:sp>
      <p:sp>
        <p:nvSpPr>
          <p:cNvPr id="47" name="Rectangle 64"/>
          <p:cNvSpPr>
            <a:spLocks noChangeArrowheads="1"/>
          </p:cNvSpPr>
          <p:nvPr/>
        </p:nvSpPr>
        <p:spPr bwMode="auto">
          <a:xfrm>
            <a:off x="4368816" y="4074888"/>
            <a:ext cx="114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>
                <a:latin typeface="Arial" charset="0"/>
                <a:ea typeface="黑体" pitchFamily="49" charset="-122"/>
              </a:rPr>
              <a:t>dNTPs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398006" y="4245792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C0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Oligo</a:t>
            </a:r>
            <a:r>
              <a:rPr lang="en-US" altLang="zh-CN" b="1" dirty="0" smtClean="0">
                <a:solidFill>
                  <a:srgbClr val="C0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 (</a:t>
            </a:r>
            <a:r>
              <a:rPr lang="en-US" altLang="zh-CN" b="1" dirty="0" err="1" smtClean="0">
                <a:solidFill>
                  <a:srgbClr val="C0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dT</a:t>
            </a:r>
            <a:r>
              <a:rPr lang="en-US" altLang="zh-CN" b="1" dirty="0" smtClean="0">
                <a:solidFill>
                  <a:srgbClr val="C0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r>
              <a:rPr lang="en-US" altLang="zh-CN" b="1" baseline="-25000" dirty="0" smtClean="0">
                <a:solidFill>
                  <a:srgbClr val="C0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15-30</a:t>
            </a:r>
            <a:r>
              <a:rPr lang="en-US" altLang="zh-CN" b="1" dirty="0" smtClean="0">
                <a:solidFill>
                  <a:srgbClr val="C0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 </a:t>
            </a:r>
            <a:endParaRPr lang="zh-CN" alt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18"/>
          <p:cNvSpPr>
            <a:spLocks noChangeArrowheads="1"/>
          </p:cNvSpPr>
          <p:nvPr/>
        </p:nvSpPr>
        <p:spPr bwMode="auto">
          <a:xfrm>
            <a:off x="408534" y="3328743"/>
            <a:ext cx="176135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5</a:t>
            </a:r>
            <a:r>
              <a:rPr lang="en-US" altLang="zh-CN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’ 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m</a:t>
            </a:r>
            <a:r>
              <a:rPr lang="en-US" altLang="zh-CN" sz="2000" baseline="30000" dirty="0" smtClean="0">
                <a:latin typeface="Courier New" pitchFamily="49" charset="0"/>
                <a:ea typeface="黑体" pitchFamily="49" charset="-122"/>
              </a:rPr>
              <a:t>7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Gppp</a:t>
            </a:r>
            <a:endParaRPr lang="en-US" altLang="zh-CN" sz="2000" dirty="0">
              <a:latin typeface="Courier New" pitchFamily="49" charset="0"/>
              <a:ea typeface="黑体" pitchFamily="49" charset="-122"/>
            </a:endParaRPr>
          </a:p>
        </p:txBody>
      </p: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08534" y="4693059"/>
            <a:ext cx="176135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5</a:t>
            </a:r>
            <a:r>
              <a:rPr lang="en-US" altLang="zh-CN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’ 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m</a:t>
            </a:r>
            <a:r>
              <a:rPr lang="en-US" altLang="zh-CN" sz="2000" baseline="30000" dirty="0" smtClean="0">
                <a:latin typeface="Courier New" pitchFamily="49" charset="0"/>
                <a:ea typeface="黑体" pitchFamily="49" charset="-122"/>
              </a:rPr>
              <a:t>7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Gppp</a:t>
            </a:r>
            <a:endParaRPr lang="en-US" altLang="zh-CN" sz="2000" dirty="0">
              <a:latin typeface="Courier New" pitchFamily="49" charset="0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80533" y="497112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381000" y="1135740"/>
            <a:ext cx="7732486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800" dirty="0" err="1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第二链</a:t>
            </a: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合成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自身引导法（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5’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端碱基缺失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 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Rectangle 44"/>
          <p:cNvSpPr>
            <a:spLocks noChangeArrowheads="1"/>
          </p:cNvSpPr>
          <p:nvPr/>
        </p:nvSpPr>
        <p:spPr bwMode="auto">
          <a:xfrm>
            <a:off x="4782468" y="2808510"/>
            <a:ext cx="144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latin typeface="Arial" charset="0"/>
                <a:ea typeface="黑体" pitchFamily="49" charset="-122"/>
              </a:rPr>
              <a:t>煮沸</a:t>
            </a:r>
            <a:endParaRPr lang="zh-CN" altLang="en-US" sz="2000">
              <a:latin typeface="Arial" charset="0"/>
              <a:cs typeface="Arial" charset="0"/>
            </a:endParaRPr>
          </a:p>
        </p:txBody>
      </p:sp>
      <p:sp>
        <p:nvSpPr>
          <p:cNvPr id="5" name="Rectangle 45"/>
          <p:cNvSpPr>
            <a:spLocks noChangeArrowheads="1"/>
          </p:cNvSpPr>
          <p:nvPr/>
        </p:nvSpPr>
        <p:spPr bwMode="auto">
          <a:xfrm>
            <a:off x="2801268" y="2808510"/>
            <a:ext cx="99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Arial" charset="0"/>
                <a:ea typeface="黑体" pitchFamily="49" charset="-122"/>
              </a:rPr>
              <a:t>NaOH</a:t>
            </a:r>
            <a:endParaRPr lang="en-US" altLang="zh-CN" sz="2000">
              <a:latin typeface="Arial" charset="0"/>
              <a:cs typeface="Arial" charset="0"/>
            </a:endParaRPr>
          </a:p>
        </p:txBody>
      </p:sp>
      <p:sp>
        <p:nvSpPr>
          <p:cNvPr id="6" name="Rectangle 70"/>
          <p:cNvSpPr>
            <a:spLocks noChangeArrowheads="1"/>
          </p:cNvSpPr>
          <p:nvPr/>
        </p:nvSpPr>
        <p:spPr bwMode="auto">
          <a:xfrm>
            <a:off x="6230268" y="623751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AAAAAAAAAAAAAA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15" name="Rectangle 35"/>
          <p:cNvSpPr>
            <a:spLocks noChangeArrowheads="1"/>
          </p:cNvSpPr>
          <p:nvPr/>
        </p:nvSpPr>
        <p:spPr bwMode="auto">
          <a:xfrm>
            <a:off x="1886868" y="2122710"/>
            <a:ext cx="4343400" cy="228600"/>
          </a:xfrm>
          <a:prstGeom prst="rect">
            <a:avLst/>
          </a:prstGeom>
          <a:gradFill rotWithShape="0">
            <a:gsLst>
              <a:gs pos="0">
                <a:srgbClr val="441B00"/>
              </a:gs>
              <a:gs pos="50000">
                <a:srgbClr val="FF6600"/>
              </a:gs>
              <a:gs pos="100000">
                <a:srgbClr val="441B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6230268" y="193221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AAAAAAAAAAAAAA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OH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6230268" y="235131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TTTTTTTTTTTTTT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667668" y="2541810"/>
            <a:ext cx="5562600" cy="228600"/>
          </a:xfrm>
          <a:prstGeom prst="rect">
            <a:avLst/>
          </a:prstGeom>
          <a:gradFill rotWithShape="0">
            <a:gsLst>
              <a:gs pos="0">
                <a:srgbClr val="183C0C"/>
              </a:gs>
              <a:gs pos="50000">
                <a:srgbClr val="66FF33"/>
              </a:gs>
              <a:gs pos="100000">
                <a:srgbClr val="183C0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utoShape 41"/>
          <p:cNvSpPr>
            <a:spLocks noChangeArrowheads="1"/>
          </p:cNvSpPr>
          <p:nvPr/>
        </p:nvSpPr>
        <p:spPr bwMode="auto">
          <a:xfrm rot="5400000">
            <a:off x="4020468" y="296091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49"/>
          <p:cNvSpPr>
            <a:spLocks noChangeArrowheads="1"/>
          </p:cNvSpPr>
          <p:nvPr/>
        </p:nvSpPr>
        <p:spPr bwMode="auto">
          <a:xfrm>
            <a:off x="6230268" y="330381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TTTTTTTTTTTTTT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21" name="Rectangle 48"/>
          <p:cNvSpPr>
            <a:spLocks noChangeArrowheads="1"/>
          </p:cNvSpPr>
          <p:nvPr/>
        </p:nvSpPr>
        <p:spPr bwMode="auto">
          <a:xfrm>
            <a:off x="667668" y="3494310"/>
            <a:ext cx="5562600" cy="228600"/>
          </a:xfrm>
          <a:prstGeom prst="rect">
            <a:avLst/>
          </a:prstGeom>
          <a:gradFill rotWithShape="0">
            <a:gsLst>
              <a:gs pos="0">
                <a:srgbClr val="183C0C"/>
              </a:gs>
              <a:gs pos="50000">
                <a:srgbClr val="66FF33"/>
              </a:gs>
              <a:gs pos="100000">
                <a:srgbClr val="183C0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Rectangle 50"/>
          <p:cNvSpPr>
            <a:spLocks noChangeArrowheads="1"/>
          </p:cNvSpPr>
          <p:nvPr/>
        </p:nvSpPr>
        <p:spPr bwMode="auto">
          <a:xfrm>
            <a:off x="667668" y="3913410"/>
            <a:ext cx="457200" cy="190500"/>
          </a:xfrm>
          <a:prstGeom prst="rect">
            <a:avLst/>
          </a:prstGeom>
          <a:gradFill rotWithShape="0">
            <a:gsLst>
              <a:gs pos="0">
                <a:srgbClr val="296614"/>
              </a:gs>
              <a:gs pos="50000">
                <a:srgbClr val="66FF33"/>
              </a:gs>
              <a:gs pos="100000">
                <a:srgbClr val="296614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AutoShape 52"/>
          <p:cNvSpPr>
            <a:spLocks noChangeArrowheads="1"/>
          </p:cNvSpPr>
          <p:nvPr/>
        </p:nvSpPr>
        <p:spPr bwMode="auto">
          <a:xfrm>
            <a:off x="58068" y="3380010"/>
            <a:ext cx="838200" cy="838200"/>
          </a:xfrm>
          <a:custGeom>
            <a:avLst/>
            <a:gdLst>
              <a:gd name="T0" fmla="*/ 16263408 w 21600"/>
              <a:gd name="T1" fmla="*/ 0 h 21600"/>
              <a:gd name="T2" fmla="*/ 4763072 w 21600"/>
              <a:gd name="T3" fmla="*/ 4763072 h 21600"/>
              <a:gd name="T4" fmla="*/ 0 w 21600"/>
              <a:gd name="T5" fmla="*/ 16263408 h 21600"/>
              <a:gd name="T6" fmla="*/ 4763072 w 21600"/>
              <a:gd name="T7" fmla="*/ 27763745 h 21600"/>
              <a:gd name="T8" fmla="*/ 16263408 w 21600"/>
              <a:gd name="T9" fmla="*/ 32526817 h 21600"/>
              <a:gd name="T10" fmla="*/ 27763745 w 21600"/>
              <a:gd name="T11" fmla="*/ 27763745 h 21600"/>
              <a:gd name="T12" fmla="*/ 32526817 w 21600"/>
              <a:gd name="T13" fmla="*/ 16263408 h 21600"/>
              <a:gd name="T14" fmla="*/ 27763745 w 21600"/>
              <a:gd name="T15" fmla="*/ 4763072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66FF33"/>
              </a:gs>
              <a:gs pos="100000">
                <a:srgbClr val="225511"/>
              </a:gs>
            </a:gsLst>
            <a:path path="rect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Rectangle 56"/>
          <p:cNvSpPr>
            <a:spLocks noChangeArrowheads="1"/>
          </p:cNvSpPr>
          <p:nvPr/>
        </p:nvSpPr>
        <p:spPr bwMode="auto">
          <a:xfrm>
            <a:off x="591468" y="3684810"/>
            <a:ext cx="304800" cy="228600"/>
          </a:xfrm>
          <a:prstGeom prst="rect">
            <a:avLst/>
          </a:prstGeom>
          <a:solidFill>
            <a:srgbClr val="00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Rectangle 57"/>
          <p:cNvSpPr>
            <a:spLocks noChangeArrowheads="1"/>
          </p:cNvSpPr>
          <p:nvPr/>
        </p:nvSpPr>
        <p:spPr bwMode="auto">
          <a:xfrm>
            <a:off x="1124868" y="6008910"/>
            <a:ext cx="5105400" cy="190500"/>
          </a:xfrm>
          <a:prstGeom prst="rect">
            <a:avLst/>
          </a:prstGeom>
          <a:gradFill rotWithShape="0">
            <a:gsLst>
              <a:gs pos="0">
                <a:srgbClr val="225511"/>
              </a:gs>
              <a:gs pos="50000">
                <a:srgbClr val="66FF33"/>
              </a:gs>
              <a:gs pos="100000">
                <a:srgbClr val="22551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AutoShape 59"/>
          <p:cNvSpPr>
            <a:spLocks noChangeArrowheads="1"/>
          </p:cNvSpPr>
          <p:nvPr/>
        </p:nvSpPr>
        <p:spPr bwMode="auto">
          <a:xfrm rot="5400000">
            <a:off x="4020468" y="4016826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60"/>
          <p:cNvSpPr>
            <a:spLocks noChangeArrowheads="1"/>
          </p:cNvSpPr>
          <p:nvPr/>
        </p:nvSpPr>
        <p:spPr bwMode="auto">
          <a:xfrm>
            <a:off x="6230268" y="448491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TTTTTTTTTTTTTT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28" name="Rectangle 61"/>
          <p:cNvSpPr>
            <a:spLocks noChangeArrowheads="1"/>
          </p:cNvSpPr>
          <p:nvPr/>
        </p:nvSpPr>
        <p:spPr bwMode="auto">
          <a:xfrm>
            <a:off x="667668" y="4675410"/>
            <a:ext cx="5562600" cy="228600"/>
          </a:xfrm>
          <a:prstGeom prst="rect">
            <a:avLst/>
          </a:prstGeom>
          <a:gradFill rotWithShape="0">
            <a:gsLst>
              <a:gs pos="0">
                <a:srgbClr val="183C0C"/>
              </a:gs>
              <a:gs pos="50000">
                <a:srgbClr val="66FF33"/>
              </a:gs>
              <a:gs pos="100000">
                <a:srgbClr val="183C0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Rectangle 62"/>
          <p:cNvSpPr>
            <a:spLocks noChangeArrowheads="1"/>
          </p:cNvSpPr>
          <p:nvPr/>
        </p:nvSpPr>
        <p:spPr bwMode="auto">
          <a:xfrm>
            <a:off x="667668" y="5094510"/>
            <a:ext cx="457200" cy="190500"/>
          </a:xfrm>
          <a:prstGeom prst="rect">
            <a:avLst/>
          </a:prstGeom>
          <a:gradFill rotWithShape="0">
            <a:gsLst>
              <a:gs pos="0">
                <a:srgbClr val="296614"/>
              </a:gs>
              <a:gs pos="50000">
                <a:srgbClr val="66FF33"/>
              </a:gs>
              <a:gs pos="100000">
                <a:srgbClr val="296614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AutoShape 63"/>
          <p:cNvSpPr>
            <a:spLocks noChangeArrowheads="1"/>
          </p:cNvSpPr>
          <p:nvPr/>
        </p:nvSpPr>
        <p:spPr bwMode="auto">
          <a:xfrm>
            <a:off x="58068" y="4561110"/>
            <a:ext cx="838200" cy="838200"/>
          </a:xfrm>
          <a:custGeom>
            <a:avLst/>
            <a:gdLst>
              <a:gd name="T0" fmla="*/ 16263408 w 21600"/>
              <a:gd name="T1" fmla="*/ 0 h 21600"/>
              <a:gd name="T2" fmla="*/ 4763072 w 21600"/>
              <a:gd name="T3" fmla="*/ 4763072 h 21600"/>
              <a:gd name="T4" fmla="*/ 0 w 21600"/>
              <a:gd name="T5" fmla="*/ 16263408 h 21600"/>
              <a:gd name="T6" fmla="*/ 4763072 w 21600"/>
              <a:gd name="T7" fmla="*/ 27763745 h 21600"/>
              <a:gd name="T8" fmla="*/ 16263408 w 21600"/>
              <a:gd name="T9" fmla="*/ 32526817 h 21600"/>
              <a:gd name="T10" fmla="*/ 27763745 w 21600"/>
              <a:gd name="T11" fmla="*/ 27763745 h 21600"/>
              <a:gd name="T12" fmla="*/ 32526817 w 21600"/>
              <a:gd name="T13" fmla="*/ 16263408 h 21600"/>
              <a:gd name="T14" fmla="*/ 27763745 w 21600"/>
              <a:gd name="T15" fmla="*/ 4763072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66FF33"/>
              </a:gs>
              <a:gs pos="100000">
                <a:srgbClr val="225511"/>
              </a:gs>
            </a:gsLst>
            <a:path path="rect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64"/>
          <p:cNvSpPr>
            <a:spLocks noChangeArrowheads="1"/>
          </p:cNvSpPr>
          <p:nvPr/>
        </p:nvSpPr>
        <p:spPr bwMode="auto">
          <a:xfrm>
            <a:off x="591468" y="4865910"/>
            <a:ext cx="304800" cy="228600"/>
          </a:xfrm>
          <a:prstGeom prst="rect">
            <a:avLst/>
          </a:prstGeom>
          <a:solidFill>
            <a:srgbClr val="00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Rectangle 65"/>
          <p:cNvSpPr>
            <a:spLocks noChangeArrowheads="1"/>
          </p:cNvSpPr>
          <p:nvPr/>
        </p:nvSpPr>
        <p:spPr bwMode="auto">
          <a:xfrm>
            <a:off x="1124868" y="5094510"/>
            <a:ext cx="5105400" cy="190500"/>
          </a:xfrm>
          <a:prstGeom prst="rect">
            <a:avLst/>
          </a:prstGeom>
          <a:gradFill rotWithShape="0">
            <a:gsLst>
              <a:gs pos="0">
                <a:srgbClr val="3D5200"/>
              </a:gs>
              <a:gs pos="50000">
                <a:srgbClr val="99CC00"/>
              </a:gs>
              <a:gs pos="100000">
                <a:srgbClr val="3D52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Rectangle 66"/>
          <p:cNvSpPr>
            <a:spLocks noChangeArrowheads="1"/>
          </p:cNvSpPr>
          <p:nvPr/>
        </p:nvSpPr>
        <p:spPr bwMode="auto">
          <a:xfrm>
            <a:off x="6230268" y="486591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AAAAAAAAAAAAAA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OH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34" name="AutoShape 67"/>
          <p:cNvSpPr>
            <a:spLocks noChangeArrowheads="1"/>
          </p:cNvSpPr>
          <p:nvPr/>
        </p:nvSpPr>
        <p:spPr bwMode="auto">
          <a:xfrm rot="5400000">
            <a:off x="4020468" y="547551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Rectangle 68"/>
          <p:cNvSpPr>
            <a:spLocks noChangeArrowheads="1"/>
          </p:cNvSpPr>
          <p:nvPr/>
        </p:nvSpPr>
        <p:spPr bwMode="auto">
          <a:xfrm>
            <a:off x="1124868" y="6447060"/>
            <a:ext cx="5105400" cy="190500"/>
          </a:xfrm>
          <a:prstGeom prst="rect">
            <a:avLst/>
          </a:prstGeom>
          <a:gradFill rotWithShape="0">
            <a:gsLst>
              <a:gs pos="0">
                <a:srgbClr val="3D5200"/>
              </a:gs>
              <a:gs pos="50000">
                <a:srgbClr val="99CC00"/>
              </a:gs>
              <a:gs pos="100000">
                <a:srgbClr val="3D52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Rectangle 69"/>
          <p:cNvSpPr>
            <a:spLocks noChangeArrowheads="1"/>
          </p:cNvSpPr>
          <p:nvPr/>
        </p:nvSpPr>
        <p:spPr bwMode="auto">
          <a:xfrm>
            <a:off x="6230268" y="578031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TTTTTTTTTTTTTT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37" name="Rectangle 71"/>
          <p:cNvSpPr>
            <a:spLocks noChangeArrowheads="1"/>
          </p:cNvSpPr>
          <p:nvPr/>
        </p:nvSpPr>
        <p:spPr bwMode="auto">
          <a:xfrm>
            <a:off x="1124868" y="3722910"/>
            <a:ext cx="99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1600" b="1">
                <a:latin typeface="Arial" charset="0"/>
                <a:ea typeface="黑体" pitchFamily="49" charset="-122"/>
              </a:rPr>
              <a:t>OH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38" name="Rectangle 73"/>
          <p:cNvSpPr>
            <a:spLocks noChangeArrowheads="1"/>
          </p:cNvSpPr>
          <p:nvPr/>
        </p:nvSpPr>
        <p:spPr bwMode="auto">
          <a:xfrm>
            <a:off x="2235198" y="3875310"/>
            <a:ext cx="182518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cs typeface="Arial" charset="0"/>
              </a:rPr>
              <a:t>DNA</a:t>
            </a:r>
            <a:r>
              <a:rPr lang="zh-CN" altLang="en-US" sz="2000" dirty="0" smtClean="0">
                <a:latin typeface="Arial" charset="0"/>
                <a:cs typeface="Arial" charset="0"/>
              </a:rPr>
              <a:t>聚合酶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39" name="Rectangle 74"/>
          <p:cNvSpPr>
            <a:spLocks noChangeArrowheads="1"/>
          </p:cNvSpPr>
          <p:nvPr/>
        </p:nvSpPr>
        <p:spPr bwMode="auto">
          <a:xfrm>
            <a:off x="4706268" y="3875310"/>
            <a:ext cx="27654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err="1">
                <a:latin typeface="Arial" charset="0"/>
                <a:ea typeface="黑体" pitchFamily="49" charset="-122"/>
              </a:rPr>
              <a:t>dNTPs</a:t>
            </a:r>
            <a:r>
              <a:rPr lang="zh-CN" altLang="en-US" sz="2000" dirty="0">
                <a:latin typeface="Arial" charset="0"/>
                <a:ea typeface="黑体" pitchFamily="49" charset="-122"/>
              </a:rPr>
              <a:t>　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40" name="Rectangle 75"/>
          <p:cNvSpPr>
            <a:spLocks noChangeArrowheads="1"/>
          </p:cNvSpPr>
          <p:nvPr/>
        </p:nvSpPr>
        <p:spPr bwMode="auto">
          <a:xfrm>
            <a:off x="2496451" y="5323110"/>
            <a:ext cx="158569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ea typeface="黑体" pitchFamily="49" charset="-122"/>
              </a:rPr>
              <a:t>S1</a:t>
            </a:r>
            <a:r>
              <a:rPr lang="zh-CN" altLang="en-US" sz="2000" dirty="0" smtClean="0">
                <a:latin typeface="Arial" charset="0"/>
                <a:ea typeface="黑体" pitchFamily="49" charset="-122"/>
              </a:rPr>
              <a:t>核酸酶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89825" y="1870085"/>
            <a:ext cx="176152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5</a:t>
            </a:r>
            <a:r>
              <a:rPr lang="en-US" altLang="zh-CN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’ 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m</a:t>
            </a:r>
            <a:r>
              <a:rPr lang="en-US" altLang="zh-CN" sz="2000" baseline="30000" dirty="0" smtClean="0">
                <a:latin typeface="Courier New" pitchFamily="49" charset="0"/>
                <a:ea typeface="黑体" pitchFamily="49" charset="-122"/>
              </a:rPr>
              <a:t>7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Gppp</a:t>
            </a:r>
            <a:endParaRPr lang="en-US" altLang="zh-CN" sz="2000" dirty="0">
              <a:latin typeface="Courier New" pitchFamily="49" charset="0"/>
              <a:ea typeface="黑体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0" y="2967335"/>
            <a:ext cx="2735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发夹形成机制不明</a:t>
            </a:r>
            <a:endParaRPr lang="zh-CN" altLang="en-US" b="1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0533" y="497112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380999" y="1135740"/>
            <a:ext cx="84146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800" dirty="0" err="1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第二链</a:t>
            </a: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合成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置换合成法（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5’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端碱基缺失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69197" y="4038597"/>
            <a:ext cx="220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err="1" smtClean="0">
                <a:latin typeface="Arial" charset="0"/>
                <a:ea typeface="黑体" pitchFamily="49" charset="-122"/>
              </a:rPr>
              <a:t>dNTPs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35216" y="2717796"/>
            <a:ext cx="1295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err="1" smtClean="0">
                <a:latin typeface="Arial" charset="0"/>
                <a:ea typeface="黑体" pitchFamily="49" charset="-122"/>
              </a:rPr>
              <a:t>RNaseH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549416" y="2108196"/>
            <a:ext cx="4343400" cy="152400"/>
          </a:xfrm>
          <a:prstGeom prst="rect">
            <a:avLst/>
          </a:prstGeom>
          <a:gradFill rotWithShape="0">
            <a:gsLst>
              <a:gs pos="0">
                <a:srgbClr val="441B00"/>
              </a:gs>
              <a:gs pos="50000">
                <a:srgbClr val="FF6600"/>
              </a:gs>
              <a:gs pos="100000">
                <a:srgbClr val="441B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5892816" y="1841496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AAAAAAAAAAAAAA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OH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5892816" y="2260596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TTTTTTTTTTTTTT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18" name="AutoShape 20"/>
          <p:cNvSpPr>
            <a:spLocks noChangeArrowheads="1"/>
          </p:cNvSpPr>
          <p:nvPr/>
        </p:nvSpPr>
        <p:spPr bwMode="auto">
          <a:xfrm rot="5400000">
            <a:off x="3683016" y="2870196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utoShape 27"/>
          <p:cNvSpPr>
            <a:spLocks noChangeArrowheads="1"/>
          </p:cNvSpPr>
          <p:nvPr/>
        </p:nvSpPr>
        <p:spPr bwMode="auto">
          <a:xfrm rot="5400000">
            <a:off x="3683016" y="4165596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34"/>
          <p:cNvSpPr>
            <a:spLocks noChangeArrowheads="1"/>
          </p:cNvSpPr>
          <p:nvPr/>
        </p:nvSpPr>
        <p:spPr bwMode="auto">
          <a:xfrm>
            <a:off x="5892816" y="4851396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TTTTTTTTTTTTTT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</a:p>
        </p:txBody>
      </p:sp>
      <p:sp>
        <p:nvSpPr>
          <p:cNvPr id="21" name="AutoShape 35"/>
          <p:cNvSpPr>
            <a:spLocks noChangeArrowheads="1"/>
          </p:cNvSpPr>
          <p:nvPr/>
        </p:nvSpPr>
        <p:spPr bwMode="auto">
          <a:xfrm rot="5400000">
            <a:off x="3683016" y="5446482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1168416" y="3251196"/>
            <a:ext cx="533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23" name="Rectangle 41"/>
          <p:cNvSpPr>
            <a:spLocks noChangeArrowheads="1"/>
          </p:cNvSpPr>
          <p:nvPr/>
        </p:nvSpPr>
        <p:spPr bwMode="auto">
          <a:xfrm>
            <a:off x="1190168" y="5275938"/>
            <a:ext cx="223159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ea typeface="黑体" pitchFamily="49" charset="-122"/>
              </a:rPr>
              <a:t>S1</a:t>
            </a:r>
            <a:r>
              <a:rPr lang="zh-CN" altLang="en-US" sz="2000" dirty="0" smtClean="0">
                <a:latin typeface="Arial" charset="0"/>
                <a:ea typeface="黑体" pitchFamily="49" charset="-122"/>
              </a:rPr>
              <a:t>核酸酶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24" name="Rectangle 43"/>
          <p:cNvSpPr>
            <a:spLocks noChangeArrowheads="1"/>
          </p:cNvSpPr>
          <p:nvPr/>
        </p:nvSpPr>
        <p:spPr bwMode="auto">
          <a:xfrm>
            <a:off x="5892816" y="3213096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 AAAAAAA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OH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25" name="Rectangle 44"/>
          <p:cNvSpPr>
            <a:spLocks noChangeArrowheads="1"/>
          </p:cNvSpPr>
          <p:nvPr/>
        </p:nvSpPr>
        <p:spPr bwMode="auto">
          <a:xfrm>
            <a:off x="5892816" y="3632196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TTTTTTTTTTTTTT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26" name="Rectangle 46"/>
          <p:cNvSpPr>
            <a:spLocks noChangeArrowheads="1"/>
          </p:cNvSpPr>
          <p:nvPr/>
        </p:nvSpPr>
        <p:spPr bwMode="auto">
          <a:xfrm>
            <a:off x="635016" y="2489196"/>
            <a:ext cx="52578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47"/>
          <p:cNvSpPr>
            <a:spLocks noChangeArrowheads="1"/>
          </p:cNvSpPr>
          <p:nvPr/>
        </p:nvSpPr>
        <p:spPr bwMode="auto">
          <a:xfrm>
            <a:off x="1549416" y="3479796"/>
            <a:ext cx="228600" cy="152400"/>
          </a:xfrm>
          <a:prstGeom prst="rect">
            <a:avLst/>
          </a:prstGeom>
          <a:gradFill rotWithShape="0">
            <a:gsLst>
              <a:gs pos="0">
                <a:srgbClr val="5E2600"/>
              </a:gs>
              <a:gs pos="50000">
                <a:srgbClr val="FF6600"/>
              </a:gs>
              <a:gs pos="100000">
                <a:srgbClr val="5E26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48"/>
          <p:cNvSpPr>
            <a:spLocks noChangeArrowheads="1"/>
          </p:cNvSpPr>
          <p:nvPr/>
        </p:nvSpPr>
        <p:spPr bwMode="auto">
          <a:xfrm>
            <a:off x="635016" y="3860796"/>
            <a:ext cx="52578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Rectangle 49"/>
          <p:cNvSpPr>
            <a:spLocks noChangeArrowheads="1"/>
          </p:cNvSpPr>
          <p:nvPr/>
        </p:nvSpPr>
        <p:spPr bwMode="auto">
          <a:xfrm>
            <a:off x="1778016" y="3479796"/>
            <a:ext cx="1524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Rectangle 50"/>
          <p:cNvSpPr>
            <a:spLocks noChangeArrowheads="1"/>
          </p:cNvSpPr>
          <p:nvPr/>
        </p:nvSpPr>
        <p:spPr bwMode="auto">
          <a:xfrm>
            <a:off x="2616216" y="3479796"/>
            <a:ext cx="228600" cy="152400"/>
          </a:xfrm>
          <a:prstGeom prst="rect">
            <a:avLst/>
          </a:prstGeom>
          <a:gradFill rotWithShape="0">
            <a:gsLst>
              <a:gs pos="0">
                <a:srgbClr val="5E2600"/>
              </a:gs>
              <a:gs pos="50000">
                <a:srgbClr val="FF6600"/>
              </a:gs>
              <a:gs pos="100000">
                <a:srgbClr val="5E26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51"/>
          <p:cNvSpPr>
            <a:spLocks noChangeArrowheads="1"/>
          </p:cNvSpPr>
          <p:nvPr/>
        </p:nvSpPr>
        <p:spPr bwMode="auto">
          <a:xfrm>
            <a:off x="2844816" y="3479796"/>
            <a:ext cx="1524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Rectangle 52"/>
          <p:cNvSpPr>
            <a:spLocks noChangeArrowheads="1"/>
          </p:cNvSpPr>
          <p:nvPr/>
        </p:nvSpPr>
        <p:spPr bwMode="auto">
          <a:xfrm>
            <a:off x="3683016" y="3479796"/>
            <a:ext cx="228600" cy="152400"/>
          </a:xfrm>
          <a:prstGeom prst="rect">
            <a:avLst/>
          </a:prstGeom>
          <a:gradFill rotWithShape="0">
            <a:gsLst>
              <a:gs pos="0">
                <a:srgbClr val="5E2600"/>
              </a:gs>
              <a:gs pos="50000">
                <a:srgbClr val="FF6600"/>
              </a:gs>
              <a:gs pos="100000">
                <a:srgbClr val="5E26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Rectangle 53"/>
          <p:cNvSpPr>
            <a:spLocks noChangeArrowheads="1"/>
          </p:cNvSpPr>
          <p:nvPr/>
        </p:nvSpPr>
        <p:spPr bwMode="auto">
          <a:xfrm>
            <a:off x="3911616" y="3479796"/>
            <a:ext cx="1524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Rectangle 54"/>
          <p:cNvSpPr>
            <a:spLocks noChangeArrowheads="1"/>
          </p:cNvSpPr>
          <p:nvPr/>
        </p:nvSpPr>
        <p:spPr bwMode="auto">
          <a:xfrm>
            <a:off x="4978416" y="3479796"/>
            <a:ext cx="228600" cy="152400"/>
          </a:xfrm>
          <a:prstGeom prst="rect">
            <a:avLst/>
          </a:prstGeom>
          <a:gradFill rotWithShape="0">
            <a:gsLst>
              <a:gs pos="0">
                <a:srgbClr val="5E2600"/>
              </a:gs>
              <a:gs pos="50000">
                <a:srgbClr val="FF6600"/>
              </a:gs>
              <a:gs pos="100000">
                <a:srgbClr val="5E26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Rectangle 55"/>
          <p:cNvSpPr>
            <a:spLocks noChangeArrowheads="1"/>
          </p:cNvSpPr>
          <p:nvPr/>
        </p:nvSpPr>
        <p:spPr bwMode="auto">
          <a:xfrm>
            <a:off x="5207016" y="3479796"/>
            <a:ext cx="1524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Rectangle 57"/>
          <p:cNvSpPr>
            <a:spLocks noChangeArrowheads="1"/>
          </p:cNvSpPr>
          <p:nvPr/>
        </p:nvSpPr>
        <p:spPr bwMode="auto">
          <a:xfrm>
            <a:off x="635016" y="5079996"/>
            <a:ext cx="52578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Rectangle 58"/>
          <p:cNvSpPr>
            <a:spLocks noChangeArrowheads="1"/>
          </p:cNvSpPr>
          <p:nvPr/>
        </p:nvSpPr>
        <p:spPr bwMode="auto">
          <a:xfrm>
            <a:off x="1549416" y="4698996"/>
            <a:ext cx="12192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Rectangle 60"/>
          <p:cNvSpPr>
            <a:spLocks noChangeArrowheads="1"/>
          </p:cNvSpPr>
          <p:nvPr/>
        </p:nvSpPr>
        <p:spPr bwMode="auto">
          <a:xfrm>
            <a:off x="2844816" y="4698996"/>
            <a:ext cx="9906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Rectangle 62"/>
          <p:cNvSpPr>
            <a:spLocks noChangeArrowheads="1"/>
          </p:cNvSpPr>
          <p:nvPr/>
        </p:nvSpPr>
        <p:spPr bwMode="auto">
          <a:xfrm>
            <a:off x="3911616" y="4698996"/>
            <a:ext cx="12192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Rectangle 64"/>
          <p:cNvSpPr>
            <a:spLocks noChangeArrowheads="1"/>
          </p:cNvSpPr>
          <p:nvPr/>
        </p:nvSpPr>
        <p:spPr bwMode="auto">
          <a:xfrm>
            <a:off x="5207016" y="4698996"/>
            <a:ext cx="6858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Rectangle 65"/>
          <p:cNvSpPr>
            <a:spLocks noChangeArrowheads="1"/>
          </p:cNvSpPr>
          <p:nvPr/>
        </p:nvSpPr>
        <p:spPr bwMode="auto">
          <a:xfrm>
            <a:off x="1168416" y="4470396"/>
            <a:ext cx="533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42" name="Rectangle 66"/>
          <p:cNvSpPr>
            <a:spLocks noChangeArrowheads="1"/>
          </p:cNvSpPr>
          <p:nvPr/>
        </p:nvSpPr>
        <p:spPr bwMode="auto">
          <a:xfrm>
            <a:off x="5892816" y="4470396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AAAAAAAAAAAAAA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OH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</a:p>
        </p:txBody>
      </p:sp>
      <p:sp>
        <p:nvSpPr>
          <p:cNvPr id="43" name="Rectangle 74"/>
          <p:cNvSpPr>
            <a:spLocks noChangeArrowheads="1"/>
          </p:cNvSpPr>
          <p:nvPr/>
        </p:nvSpPr>
        <p:spPr bwMode="auto">
          <a:xfrm>
            <a:off x="5892816" y="6146796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TTTTTTTTTTTTTT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</a:p>
        </p:txBody>
      </p:sp>
      <p:sp>
        <p:nvSpPr>
          <p:cNvPr id="44" name="Rectangle 75"/>
          <p:cNvSpPr>
            <a:spLocks noChangeArrowheads="1"/>
          </p:cNvSpPr>
          <p:nvPr/>
        </p:nvSpPr>
        <p:spPr bwMode="auto">
          <a:xfrm>
            <a:off x="1549416" y="6375396"/>
            <a:ext cx="43434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Rectangle 76"/>
          <p:cNvSpPr>
            <a:spLocks noChangeArrowheads="1"/>
          </p:cNvSpPr>
          <p:nvPr/>
        </p:nvSpPr>
        <p:spPr bwMode="auto">
          <a:xfrm>
            <a:off x="1549416" y="5994396"/>
            <a:ext cx="13716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77"/>
          <p:cNvSpPr>
            <a:spLocks noChangeArrowheads="1"/>
          </p:cNvSpPr>
          <p:nvPr/>
        </p:nvSpPr>
        <p:spPr bwMode="auto">
          <a:xfrm>
            <a:off x="2844816" y="5994396"/>
            <a:ext cx="11430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Rectangle 78"/>
          <p:cNvSpPr>
            <a:spLocks noChangeArrowheads="1"/>
          </p:cNvSpPr>
          <p:nvPr/>
        </p:nvSpPr>
        <p:spPr bwMode="auto">
          <a:xfrm>
            <a:off x="3911616" y="5994396"/>
            <a:ext cx="13716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Rectangle 79"/>
          <p:cNvSpPr>
            <a:spLocks noChangeArrowheads="1"/>
          </p:cNvSpPr>
          <p:nvPr/>
        </p:nvSpPr>
        <p:spPr bwMode="auto">
          <a:xfrm>
            <a:off x="5207016" y="5994396"/>
            <a:ext cx="6858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80"/>
          <p:cNvSpPr>
            <a:spLocks noChangeArrowheads="1"/>
          </p:cNvSpPr>
          <p:nvPr/>
        </p:nvSpPr>
        <p:spPr bwMode="auto">
          <a:xfrm>
            <a:off x="1168416" y="5765796"/>
            <a:ext cx="533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50" name="Rectangle 81"/>
          <p:cNvSpPr>
            <a:spLocks noChangeArrowheads="1"/>
          </p:cNvSpPr>
          <p:nvPr/>
        </p:nvSpPr>
        <p:spPr bwMode="auto">
          <a:xfrm>
            <a:off x="5892816" y="5765796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AAAAAAAAAAAAAA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</a:p>
        </p:txBody>
      </p:sp>
      <p:sp>
        <p:nvSpPr>
          <p:cNvPr id="51" name="Rectangle 82"/>
          <p:cNvSpPr>
            <a:spLocks noChangeArrowheads="1"/>
          </p:cNvSpPr>
          <p:nvPr/>
        </p:nvSpPr>
        <p:spPr bwMode="auto">
          <a:xfrm>
            <a:off x="1168416" y="6146796"/>
            <a:ext cx="533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52" name="Rectangle 83"/>
          <p:cNvSpPr>
            <a:spLocks noChangeArrowheads="1"/>
          </p:cNvSpPr>
          <p:nvPr/>
        </p:nvSpPr>
        <p:spPr bwMode="auto">
          <a:xfrm>
            <a:off x="4368816" y="5275938"/>
            <a:ext cx="220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>
                <a:latin typeface="Arial" charset="0"/>
                <a:ea typeface="黑体" pitchFamily="49" charset="-122"/>
              </a:rPr>
              <a:t>T4-DNA </a:t>
            </a:r>
            <a:r>
              <a:rPr lang="zh-CN" altLang="en-US" sz="2000" dirty="0" smtClean="0">
                <a:latin typeface="Arial" charset="0"/>
                <a:ea typeface="黑体" pitchFamily="49" charset="-122"/>
              </a:rPr>
              <a:t>连接酶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1926787" y="4045857"/>
            <a:ext cx="220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ea typeface="黑体" pitchFamily="49" charset="-122"/>
              </a:rPr>
              <a:t>DNA</a:t>
            </a:r>
            <a:r>
              <a:rPr lang="zh-CN" altLang="en-US" sz="2000" dirty="0" smtClean="0">
                <a:latin typeface="Arial" charset="0"/>
                <a:ea typeface="黑体" pitchFamily="49" charset="-122"/>
              </a:rPr>
              <a:t>聚合酶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256003" y="1870085"/>
            <a:ext cx="176152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5</a:t>
            </a:r>
            <a:r>
              <a:rPr lang="en-US" altLang="zh-CN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’ 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m</a:t>
            </a:r>
            <a:r>
              <a:rPr lang="en-US" altLang="zh-CN" sz="2000" baseline="30000" dirty="0" smtClean="0">
                <a:latin typeface="Courier New" pitchFamily="49" charset="0"/>
                <a:ea typeface="黑体" pitchFamily="49" charset="-122"/>
              </a:rPr>
              <a:t>7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Gppp</a:t>
            </a:r>
            <a:endParaRPr lang="en-US" altLang="zh-CN" sz="2000" dirty="0">
              <a:latin typeface="Courier New" pitchFamily="49" charset="0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ChangeArrowheads="1"/>
          </p:cNvSpPr>
          <p:nvPr/>
        </p:nvSpPr>
        <p:spPr bwMode="auto">
          <a:xfrm>
            <a:off x="851505" y="2286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600" dirty="0" smtClean="0">
                <a:solidFill>
                  <a:srgbClr val="00FF00"/>
                </a:solidFill>
                <a:latin typeface="Arial" charset="0"/>
                <a:ea typeface="黑体" pitchFamily="49" charset="-122"/>
              </a:rPr>
              <a:t>分离目的</a:t>
            </a:r>
            <a:r>
              <a:rPr lang="zh-CN" altLang="en-US" sz="3600" dirty="0">
                <a:solidFill>
                  <a:srgbClr val="00FF00"/>
                </a:solidFill>
                <a:latin typeface="Arial" charset="0"/>
                <a:ea typeface="黑体" pitchFamily="49" charset="-122"/>
              </a:rPr>
              <a:t>基因</a:t>
            </a:r>
            <a:r>
              <a:rPr lang="zh-CN" altLang="en-US" sz="3600" dirty="0" smtClean="0">
                <a:solidFill>
                  <a:srgbClr val="00FF00"/>
                </a:solidFill>
                <a:latin typeface="Arial" charset="0"/>
                <a:ea typeface="黑体" pitchFamily="49" charset="-122"/>
              </a:rPr>
              <a:t>的策略</a:t>
            </a:r>
            <a:endParaRPr lang="en-US" altLang="zh-CN" sz="3600" b="1" dirty="0">
              <a:solidFill>
                <a:srgbClr val="00FF00"/>
              </a:solidFill>
              <a:latin typeface="Arial" charset="0"/>
            </a:endParaRPr>
          </a:p>
        </p:txBody>
      </p:sp>
      <p:sp>
        <p:nvSpPr>
          <p:cNvPr id="3075" name="Rectangle 4"/>
          <p:cNvSpPr>
            <a:spLocks noChangeArrowheads="1"/>
          </p:cNvSpPr>
          <p:nvPr/>
        </p:nvSpPr>
        <p:spPr bwMode="auto">
          <a:xfrm>
            <a:off x="445105" y="1349820"/>
            <a:ext cx="8331200" cy="5326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基因工程的</a:t>
            </a: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前提条件是从生物体基因组中分离克隆目的基因，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目的基因获得之后，或确定其表达调控机制和生物学功能，或建立高效表达系统，构建具有经济价值的基因工程菌（细胞），或将目的基因在体外进行必要的结构功能修饰，然后输回细胞内改良生物体的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遗传性状。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一般来说，</a:t>
            </a: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目的基因的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克隆策略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分为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两大类：一类是构建感兴趣的生物个体的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基因文库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然后建立合适的筛选模型从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中挑出含有目的基因的重组克隆；另一类是利用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扩增技术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化学合成法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体外合成目的基因。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 flipV="1">
            <a:off x="535216" y="1055922"/>
            <a:ext cx="8064500" cy="101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FFFF">
                  <a:gamma/>
                  <a:shade val="46275"/>
                  <a:invGamma/>
                </a:srgbClr>
              </a:gs>
              <a:gs pos="5000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80533" y="497112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380999" y="1135740"/>
            <a:ext cx="84146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800" dirty="0" err="1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第二链</a:t>
            </a: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合成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引导合成法（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5’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端完整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793358" y="2757708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Arial" charset="0"/>
                <a:ea typeface="黑体" pitchFamily="49" charset="-122"/>
              </a:rPr>
              <a:t>dCTP</a:t>
            </a:r>
            <a:endParaRPr lang="en-US" altLang="zh-CN" sz="2000"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246743" y="2757708"/>
            <a:ext cx="404950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Arial" charset="0"/>
                <a:ea typeface="黑体" pitchFamily="49" charset="-122"/>
              </a:rPr>
              <a:t>末端转移酶（</a:t>
            </a:r>
            <a:r>
              <a:rPr lang="en-US" altLang="zh-CN" sz="2000" dirty="0" err="1" smtClean="0">
                <a:latin typeface="Arial" charset="0"/>
                <a:ea typeface="黑体" pitchFamily="49" charset="-122"/>
              </a:rPr>
              <a:t>TdT</a:t>
            </a:r>
            <a:r>
              <a:rPr lang="zh-CN" altLang="en-US" sz="2000" dirty="0" smtClean="0">
                <a:latin typeface="Arial" charset="0"/>
                <a:ea typeface="黑体" pitchFamily="49" charset="-122"/>
              </a:rPr>
              <a:t>）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583558" y="2224308"/>
            <a:ext cx="4114800" cy="152400"/>
          </a:xfrm>
          <a:prstGeom prst="rect">
            <a:avLst/>
          </a:prstGeom>
          <a:gradFill rotWithShape="0">
            <a:gsLst>
              <a:gs pos="0">
                <a:srgbClr val="441B00"/>
              </a:gs>
              <a:gs pos="50000">
                <a:srgbClr val="FF6600"/>
              </a:gs>
              <a:gs pos="100000">
                <a:srgbClr val="441B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6698358" y="1681842"/>
            <a:ext cx="2667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AAAAA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OH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6698358" y="2376708"/>
            <a:ext cx="167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17" name="AutoShape 17"/>
          <p:cNvSpPr>
            <a:spLocks noChangeArrowheads="1"/>
          </p:cNvSpPr>
          <p:nvPr/>
        </p:nvSpPr>
        <p:spPr bwMode="auto">
          <a:xfrm rot="5400000">
            <a:off x="4031358" y="2910108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utoShape 18"/>
          <p:cNvSpPr>
            <a:spLocks noChangeArrowheads="1"/>
          </p:cNvSpPr>
          <p:nvPr/>
        </p:nvSpPr>
        <p:spPr bwMode="auto">
          <a:xfrm rot="5400000">
            <a:off x="4031358" y="4085766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 rot="5400000">
            <a:off x="4031358" y="486591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1669158" y="2605308"/>
            <a:ext cx="50292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52"/>
          <p:cNvSpPr>
            <a:spLocks noChangeArrowheads="1"/>
          </p:cNvSpPr>
          <p:nvPr/>
        </p:nvSpPr>
        <p:spPr bwMode="auto">
          <a:xfrm>
            <a:off x="907158" y="2376708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ea typeface="黑体" pitchFamily="49" charset="-122"/>
              </a:rPr>
              <a:t>3’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1800" b="1" dirty="0">
                <a:latin typeface="Courier New" pitchFamily="49" charset="0"/>
                <a:ea typeface="黑体" pitchFamily="49" charset="-122"/>
              </a:rPr>
              <a:t>HO</a:t>
            </a:r>
            <a:endParaRPr lang="en-US" altLang="zh-CN" dirty="0">
              <a:latin typeface="Arial" charset="0"/>
              <a:cs typeface="Arial" charset="0"/>
            </a:endParaRPr>
          </a:p>
        </p:txBody>
      </p:sp>
      <p:sp>
        <p:nvSpPr>
          <p:cNvPr id="30" name="Rectangle 61"/>
          <p:cNvSpPr>
            <a:spLocks noChangeArrowheads="1"/>
          </p:cNvSpPr>
          <p:nvPr/>
        </p:nvSpPr>
        <p:spPr bwMode="auto">
          <a:xfrm>
            <a:off x="2735958" y="3443508"/>
            <a:ext cx="4114800" cy="152400"/>
          </a:xfrm>
          <a:prstGeom prst="rect">
            <a:avLst/>
          </a:prstGeom>
          <a:gradFill rotWithShape="0">
            <a:gsLst>
              <a:gs pos="0">
                <a:srgbClr val="441B00"/>
              </a:gs>
              <a:gs pos="50000">
                <a:srgbClr val="FF6600"/>
              </a:gs>
              <a:gs pos="100000">
                <a:srgbClr val="441B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62"/>
          <p:cNvSpPr>
            <a:spLocks noChangeArrowheads="1"/>
          </p:cNvSpPr>
          <p:nvPr/>
        </p:nvSpPr>
        <p:spPr bwMode="auto">
          <a:xfrm>
            <a:off x="6850758" y="3176808"/>
            <a:ext cx="2667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AAAAACCCCCCC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OH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32" name="Rectangle 63"/>
          <p:cNvSpPr>
            <a:spLocks noChangeArrowheads="1"/>
          </p:cNvSpPr>
          <p:nvPr/>
        </p:nvSpPr>
        <p:spPr bwMode="auto">
          <a:xfrm>
            <a:off x="1821558" y="3824508"/>
            <a:ext cx="50292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Rectangle 64"/>
          <p:cNvSpPr>
            <a:spLocks noChangeArrowheads="1"/>
          </p:cNvSpPr>
          <p:nvPr/>
        </p:nvSpPr>
        <p:spPr bwMode="auto">
          <a:xfrm>
            <a:off x="-7242" y="3595908"/>
            <a:ext cx="198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ea typeface="黑体" pitchFamily="49" charset="-122"/>
              </a:rPr>
              <a:t>3’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1800" b="1" dirty="0">
                <a:latin typeface="Courier New" pitchFamily="49" charset="0"/>
                <a:ea typeface="黑体" pitchFamily="49" charset="-122"/>
              </a:rPr>
              <a:t>HO</a:t>
            </a:r>
            <a:r>
              <a:rPr lang="en-US" altLang="zh-CN" sz="2000" dirty="0">
                <a:latin typeface="Courier New" pitchFamily="49" charset="0"/>
                <a:ea typeface="黑体" pitchFamily="49" charset="-122"/>
              </a:rPr>
              <a:t>CCCCCCC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34" name="Rectangle 65"/>
          <p:cNvSpPr>
            <a:spLocks noChangeArrowheads="1"/>
          </p:cNvSpPr>
          <p:nvPr/>
        </p:nvSpPr>
        <p:spPr bwMode="auto">
          <a:xfrm>
            <a:off x="6850758" y="3595908"/>
            <a:ext cx="167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35" name="Rectangle 66"/>
          <p:cNvSpPr>
            <a:spLocks noChangeArrowheads="1"/>
          </p:cNvSpPr>
          <p:nvPr/>
        </p:nvSpPr>
        <p:spPr bwMode="auto">
          <a:xfrm>
            <a:off x="1821558" y="4575624"/>
            <a:ext cx="50292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Rectangle 67"/>
          <p:cNvSpPr>
            <a:spLocks noChangeArrowheads="1"/>
          </p:cNvSpPr>
          <p:nvPr/>
        </p:nvSpPr>
        <p:spPr bwMode="auto">
          <a:xfrm>
            <a:off x="-7242" y="4347024"/>
            <a:ext cx="198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ea typeface="黑体" pitchFamily="49" charset="-122"/>
              </a:rPr>
              <a:t>3’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1800" b="1" dirty="0">
                <a:latin typeface="Courier New" pitchFamily="49" charset="0"/>
                <a:ea typeface="黑体" pitchFamily="49" charset="-122"/>
              </a:rPr>
              <a:t>HO</a:t>
            </a:r>
            <a:r>
              <a:rPr lang="en-US" altLang="zh-CN" sz="2000" dirty="0">
                <a:latin typeface="Courier New" pitchFamily="49" charset="0"/>
                <a:ea typeface="黑体" pitchFamily="49" charset="-122"/>
              </a:rPr>
              <a:t>CCCCCCC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37" name="Rectangle 68"/>
          <p:cNvSpPr>
            <a:spLocks noChangeArrowheads="1"/>
          </p:cNvSpPr>
          <p:nvPr/>
        </p:nvSpPr>
        <p:spPr bwMode="auto">
          <a:xfrm>
            <a:off x="6850758" y="4347024"/>
            <a:ext cx="167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38" name="Rectangle 69"/>
          <p:cNvSpPr>
            <a:spLocks noChangeArrowheads="1"/>
          </p:cNvSpPr>
          <p:nvPr/>
        </p:nvSpPr>
        <p:spPr bwMode="auto">
          <a:xfrm>
            <a:off x="1821558" y="5341254"/>
            <a:ext cx="50292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Rectangle 70"/>
          <p:cNvSpPr>
            <a:spLocks noChangeArrowheads="1"/>
          </p:cNvSpPr>
          <p:nvPr/>
        </p:nvSpPr>
        <p:spPr bwMode="auto">
          <a:xfrm>
            <a:off x="-7242" y="5112654"/>
            <a:ext cx="198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ea typeface="黑体" pitchFamily="49" charset="-122"/>
              </a:rPr>
              <a:t>3’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1800" b="1" dirty="0">
                <a:latin typeface="Courier New" pitchFamily="49" charset="0"/>
                <a:ea typeface="黑体" pitchFamily="49" charset="-122"/>
              </a:rPr>
              <a:t>HO</a:t>
            </a:r>
            <a:r>
              <a:rPr lang="en-US" altLang="zh-CN" sz="2000" dirty="0">
                <a:latin typeface="Courier New" pitchFamily="49" charset="0"/>
                <a:ea typeface="黑体" pitchFamily="49" charset="-122"/>
              </a:rPr>
              <a:t>CCCCCCC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40" name="Rectangle 71"/>
          <p:cNvSpPr>
            <a:spLocks noChangeArrowheads="1"/>
          </p:cNvSpPr>
          <p:nvPr/>
        </p:nvSpPr>
        <p:spPr bwMode="auto">
          <a:xfrm>
            <a:off x="6850758" y="5112654"/>
            <a:ext cx="167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41" name="Rectangle 72"/>
          <p:cNvSpPr>
            <a:spLocks noChangeArrowheads="1"/>
          </p:cNvSpPr>
          <p:nvPr/>
        </p:nvSpPr>
        <p:spPr bwMode="auto">
          <a:xfrm>
            <a:off x="145158" y="5402940"/>
            <a:ext cx="198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ea typeface="黑体" pitchFamily="49" charset="-122"/>
              </a:rPr>
              <a:t>5’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1800" b="1" dirty="0" err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 dirty="0" err="1">
                <a:latin typeface="Courier New" pitchFamily="49" charset="0"/>
                <a:ea typeface="黑体" pitchFamily="49" charset="-122"/>
              </a:rPr>
              <a:t>GGGGGGG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42" name="AutoShape 73"/>
          <p:cNvSpPr>
            <a:spLocks noChangeArrowheads="1"/>
          </p:cNvSpPr>
          <p:nvPr/>
        </p:nvSpPr>
        <p:spPr bwMode="auto">
          <a:xfrm rot="5400000">
            <a:off x="4031358" y="5617026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74"/>
          <p:cNvSpPr>
            <a:spLocks noChangeArrowheads="1"/>
          </p:cNvSpPr>
          <p:nvPr/>
        </p:nvSpPr>
        <p:spPr bwMode="auto">
          <a:xfrm>
            <a:off x="1821558" y="6063342"/>
            <a:ext cx="5029200" cy="1524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Rectangle 75"/>
          <p:cNvSpPr>
            <a:spLocks noChangeArrowheads="1"/>
          </p:cNvSpPr>
          <p:nvPr/>
        </p:nvSpPr>
        <p:spPr bwMode="auto">
          <a:xfrm>
            <a:off x="-7242" y="5834742"/>
            <a:ext cx="198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ea typeface="黑体" pitchFamily="49" charset="-122"/>
              </a:rPr>
              <a:t>3’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1800" b="1" dirty="0">
                <a:latin typeface="Courier New" pitchFamily="49" charset="0"/>
                <a:ea typeface="黑体" pitchFamily="49" charset="-122"/>
              </a:rPr>
              <a:t>HO</a:t>
            </a:r>
            <a:r>
              <a:rPr lang="en-US" altLang="zh-CN" sz="2000" dirty="0">
                <a:latin typeface="Courier New" pitchFamily="49" charset="0"/>
                <a:ea typeface="黑体" pitchFamily="49" charset="-122"/>
              </a:rPr>
              <a:t>CCCCCCC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45" name="Rectangle 76"/>
          <p:cNvSpPr>
            <a:spLocks noChangeArrowheads="1"/>
          </p:cNvSpPr>
          <p:nvPr/>
        </p:nvSpPr>
        <p:spPr bwMode="auto">
          <a:xfrm>
            <a:off x="6850758" y="5834742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TTTTT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5’</a:t>
            </a:r>
            <a:endParaRPr lang="en-US" altLang="zh-CN">
              <a:latin typeface="Arial" charset="0"/>
              <a:cs typeface="Arial" charset="0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>
              <a:latin typeface="Arial" charset="0"/>
              <a:cs typeface="Arial" charset="0"/>
            </a:endParaRPr>
          </a:p>
        </p:txBody>
      </p:sp>
      <p:sp>
        <p:nvSpPr>
          <p:cNvPr id="46" name="Rectangle 77"/>
          <p:cNvSpPr>
            <a:spLocks noChangeArrowheads="1"/>
          </p:cNvSpPr>
          <p:nvPr/>
        </p:nvSpPr>
        <p:spPr bwMode="auto">
          <a:xfrm>
            <a:off x="145158" y="6139542"/>
            <a:ext cx="198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ea typeface="黑体" pitchFamily="49" charset="-122"/>
              </a:rPr>
              <a:t>5’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1800" b="1" dirty="0" err="1">
                <a:latin typeface="Courier New" pitchFamily="49" charset="0"/>
                <a:ea typeface="黑体" pitchFamily="49" charset="-122"/>
              </a:rPr>
              <a:t>p</a:t>
            </a:r>
            <a:r>
              <a:rPr lang="en-US" altLang="zh-CN" sz="2000" dirty="0" err="1">
                <a:latin typeface="Courier New" pitchFamily="49" charset="0"/>
                <a:ea typeface="黑体" pitchFamily="49" charset="-122"/>
              </a:rPr>
              <a:t>GGGGGGG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48" name="Rectangle 79"/>
          <p:cNvSpPr>
            <a:spLocks noChangeArrowheads="1"/>
          </p:cNvSpPr>
          <p:nvPr/>
        </p:nvSpPr>
        <p:spPr bwMode="auto">
          <a:xfrm>
            <a:off x="6850758" y="6139542"/>
            <a:ext cx="167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latin typeface="Courier New" pitchFamily="49" charset="0"/>
                <a:ea typeface="黑体" pitchFamily="49" charset="-122"/>
              </a:rPr>
              <a:t>AAAAA</a:t>
            </a:r>
            <a:r>
              <a:rPr lang="en-US" altLang="zh-CN" sz="1800" b="1">
                <a:latin typeface="Courier New" pitchFamily="49" charset="0"/>
                <a:ea typeface="黑体" pitchFamily="49" charset="-122"/>
              </a:rPr>
              <a:t>OH</a:t>
            </a:r>
            <a:r>
              <a:rPr lang="en-US" altLang="zh-CN" sz="2000">
                <a:latin typeface="Courier New" pitchFamily="49" charset="0"/>
                <a:ea typeface="黑体" pitchFamily="49" charset="-122"/>
              </a:rPr>
              <a:t> </a:t>
            </a:r>
            <a:r>
              <a:rPr lang="en-US" altLang="zh-CN" sz="2000">
                <a:latin typeface="Arial" charset="0"/>
                <a:ea typeface="黑体" pitchFamily="49" charset="-122"/>
              </a:rPr>
              <a:t>3’</a:t>
            </a:r>
          </a:p>
        </p:txBody>
      </p:sp>
      <p:sp>
        <p:nvSpPr>
          <p:cNvPr id="49" name="Rectangle 80"/>
          <p:cNvSpPr>
            <a:spLocks noChangeArrowheads="1"/>
          </p:cNvSpPr>
          <p:nvPr/>
        </p:nvSpPr>
        <p:spPr bwMode="auto">
          <a:xfrm>
            <a:off x="2812158" y="3962394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err="1">
                <a:latin typeface="Arial" charset="0"/>
                <a:ea typeface="黑体" pitchFamily="49" charset="-122"/>
              </a:rPr>
              <a:t>NaOH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50" name="Rectangle 81"/>
          <p:cNvSpPr>
            <a:spLocks noChangeArrowheads="1"/>
          </p:cNvSpPr>
          <p:nvPr/>
        </p:nvSpPr>
        <p:spPr bwMode="auto">
          <a:xfrm>
            <a:off x="4695354" y="4742538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Arial" charset="0"/>
                <a:ea typeface="黑体" pitchFamily="49" charset="-122"/>
              </a:rPr>
              <a:t>退火</a:t>
            </a:r>
            <a:endParaRPr lang="zh-CN" altLang="en-US" sz="2000" dirty="0">
              <a:latin typeface="Arial" charset="0"/>
              <a:cs typeface="Arial" charset="0"/>
            </a:endParaRPr>
          </a:p>
        </p:txBody>
      </p:sp>
      <p:sp>
        <p:nvSpPr>
          <p:cNvPr id="51" name="Rectangle 82"/>
          <p:cNvSpPr>
            <a:spLocks noChangeArrowheads="1"/>
          </p:cNvSpPr>
          <p:nvPr/>
        </p:nvSpPr>
        <p:spPr bwMode="auto">
          <a:xfrm>
            <a:off x="2278743" y="5479140"/>
            <a:ext cx="152401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smtClean="0">
                <a:latin typeface="Arial" charset="0"/>
                <a:ea typeface="黑体" pitchFamily="49" charset="-122"/>
              </a:rPr>
              <a:t>DNA</a:t>
            </a:r>
            <a:r>
              <a:rPr lang="zh-CN" altLang="en-US" sz="2000" dirty="0" smtClean="0">
                <a:latin typeface="Arial" charset="0"/>
                <a:ea typeface="黑体" pitchFamily="49" charset="-122"/>
              </a:rPr>
              <a:t>聚合酶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52" name="Rectangle 83"/>
          <p:cNvSpPr>
            <a:spLocks noChangeArrowheads="1"/>
          </p:cNvSpPr>
          <p:nvPr/>
        </p:nvSpPr>
        <p:spPr bwMode="auto">
          <a:xfrm>
            <a:off x="4720788" y="5479140"/>
            <a:ext cx="99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 dirty="0" err="1">
                <a:latin typeface="Arial" charset="0"/>
                <a:ea typeface="黑体" pitchFamily="49" charset="-122"/>
              </a:rPr>
              <a:t>dNTPs</a:t>
            </a:r>
            <a:endParaRPr lang="en-US" altLang="zh-CN" sz="2000" dirty="0">
              <a:latin typeface="Arial" charset="0"/>
              <a:cs typeface="Arial" charset="0"/>
            </a:endParaRPr>
          </a:p>
        </p:txBody>
      </p:sp>
      <p:sp>
        <p:nvSpPr>
          <p:cNvPr id="53" name="Rectangle 78"/>
          <p:cNvSpPr>
            <a:spLocks noChangeArrowheads="1"/>
          </p:cNvSpPr>
          <p:nvPr/>
        </p:nvSpPr>
        <p:spPr bwMode="auto">
          <a:xfrm>
            <a:off x="1836072" y="6382656"/>
            <a:ext cx="5029200" cy="152400"/>
          </a:xfrm>
          <a:prstGeom prst="rect">
            <a:avLst/>
          </a:prstGeom>
          <a:gradFill rotWithShape="0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Rectangle 18"/>
          <p:cNvSpPr>
            <a:spLocks noChangeArrowheads="1"/>
          </p:cNvSpPr>
          <p:nvPr/>
        </p:nvSpPr>
        <p:spPr bwMode="auto">
          <a:xfrm>
            <a:off x="1286497" y="1899113"/>
            <a:ext cx="176152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5</a:t>
            </a:r>
            <a:r>
              <a:rPr lang="en-US" altLang="zh-CN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’ 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m</a:t>
            </a:r>
            <a:r>
              <a:rPr lang="en-US" altLang="zh-CN" sz="2000" baseline="30000" dirty="0" smtClean="0">
                <a:latin typeface="Courier New" pitchFamily="49" charset="0"/>
                <a:ea typeface="黑体" pitchFamily="49" charset="-122"/>
              </a:rPr>
              <a:t>7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Gppp</a:t>
            </a:r>
            <a:endParaRPr lang="en-US" altLang="zh-CN" sz="2000" dirty="0">
              <a:latin typeface="Courier New" pitchFamily="49" charset="0"/>
              <a:ea typeface="黑体" pitchFamily="49" charset="-122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446151" y="3190859"/>
            <a:ext cx="176152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5</a:t>
            </a:r>
            <a:r>
              <a:rPr lang="en-US" altLang="zh-CN" sz="2000" dirty="0" smtClean="0">
                <a:latin typeface="Arial" pitchFamily="34" charset="0"/>
                <a:ea typeface="黑体" pitchFamily="49" charset="-122"/>
                <a:cs typeface="Arial" pitchFamily="34" charset="0"/>
              </a:rPr>
              <a:t>’ 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m</a:t>
            </a:r>
            <a:r>
              <a:rPr lang="en-US" altLang="zh-CN" sz="2000" baseline="30000" dirty="0" smtClean="0">
                <a:latin typeface="Courier New" pitchFamily="49" charset="0"/>
                <a:ea typeface="黑体" pitchFamily="49" charset="-122"/>
              </a:rPr>
              <a:t>7</a:t>
            </a:r>
            <a:r>
              <a:rPr lang="en-US" altLang="zh-CN" sz="2000" dirty="0" smtClean="0">
                <a:latin typeface="Courier New" pitchFamily="49" charset="0"/>
                <a:ea typeface="黑体" pitchFamily="49" charset="-122"/>
              </a:rPr>
              <a:t>Gppp</a:t>
            </a:r>
            <a:endParaRPr lang="en-US" altLang="zh-CN" sz="2000" dirty="0">
              <a:latin typeface="Courier New" pitchFamily="49" charset="0"/>
              <a:ea typeface="黑体" pitchFamily="49" charset="-122"/>
            </a:endParaRPr>
          </a:p>
        </p:txBody>
      </p:sp>
      <p:sp>
        <p:nvSpPr>
          <p:cNvPr id="47" name="Rectangle 59"/>
          <p:cNvSpPr>
            <a:spLocks noChangeArrowheads="1"/>
          </p:cNvSpPr>
          <p:nvPr/>
        </p:nvSpPr>
        <p:spPr bwMode="auto">
          <a:xfrm>
            <a:off x="3051636" y="4767906"/>
            <a:ext cx="99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dirty="0">
                <a:latin typeface="Arial" charset="0"/>
                <a:ea typeface="黑体" pitchFamily="49" charset="-122"/>
              </a:rPr>
              <a:t>引物</a:t>
            </a:r>
            <a:endParaRPr lang="zh-CN" alt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06399" y="1545756"/>
            <a:ext cx="53412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载体和受体的选择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09600" y="2409354"/>
            <a:ext cx="8302171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由于绝大多数真核生物的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小于10 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kb，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因此用于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构建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载体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通常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选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质粒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，其最大装载量为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15 kb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2400" dirty="0">
              <a:solidFill>
                <a:schemeClr val="bg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711198" y="3908010"/>
            <a:ext cx="7953829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solidFill>
                  <a:schemeClr val="bg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用于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构建的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受体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大肠杆菌</a:t>
            </a:r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或酵母菌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880533" y="700308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80533" y="801906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380999" y="1745328"/>
            <a:ext cx="84146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从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文库中筛选目的基因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73586" y="2673038"/>
            <a:ext cx="7568097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210000"/>
              </a:lnSpc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高丰度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en-US" altLang="zh-CN" sz="2400" dirty="0" err="1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克隆所占的比例高，分离容易</a:t>
            </a:r>
          </a:p>
          <a:p>
            <a:pPr>
              <a:lnSpc>
                <a:spcPct val="210000"/>
              </a:lnSpc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低丰度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en-US" altLang="zh-CN" sz="2400" dirty="0" err="1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克隆所占的比例低，分离困难 </a:t>
            </a:r>
          </a:p>
        </p:txBody>
      </p:sp>
      <p:sp>
        <p:nvSpPr>
          <p:cNvPr id="9" name="矩形 8"/>
          <p:cNvSpPr/>
          <p:nvPr/>
        </p:nvSpPr>
        <p:spPr>
          <a:xfrm>
            <a:off x="538682" y="4626524"/>
            <a:ext cx="804419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根据目的基因的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丰度，选择合适的分离程序</a:t>
            </a:r>
            <a:endParaRPr lang="zh-CN" altLang="en-US" sz="28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06399" y="1143000"/>
            <a:ext cx="730068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从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</a:t>
            </a: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中筛选目的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完备分离程序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12" y="1963056"/>
            <a:ext cx="8534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提取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细胞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总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合成总</a:t>
            </a:r>
            <a:r>
              <a:rPr lang="en-US" altLang="zh-CN" sz="2400" dirty="0" err="1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将之全部克隆，然后借助于合适的筛选手段找到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目的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重组子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筛选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时，若使用的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是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克隆型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载体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，则采用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菌落原位杂交法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筛选；若使用的是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表达型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载体，则采用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菌落免疫杂交法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筛选。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完备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分离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程序适用于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丰度较小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目的基因的克隆，如人胰岛素基因、干扰素基因、凝血因子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VIII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基因等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06399" y="1143000"/>
            <a:ext cx="730068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从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文库中筛选目的基因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差异分离程序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97552" y="2057400"/>
            <a:ext cx="859970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利用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两组细胞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种类的差异，分离克隆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差异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所对应的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因而这种程序较适用于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分离克隆新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例如：正常的</a:t>
            </a:r>
            <a:r>
              <a:rPr lang="zh-CN" altLang="en-US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大鼠</a:t>
            </a:r>
            <a:r>
              <a:rPr lang="en-US" altLang="zh-CN" sz="2400" dirty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FR3T3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成纤维细胞中有些新基因是不能自发表达的，需在多瘤病毒感染之后方可转录。任务是要分离克隆这些新基因，进而研究其生物学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功能。 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6881604" y="381000"/>
            <a:ext cx="914400" cy="685800"/>
            <a:chOff x="2928" y="288"/>
            <a:chExt cx="576" cy="432"/>
          </a:xfrm>
        </p:grpSpPr>
        <p:sp>
          <p:nvSpPr>
            <p:cNvPr id="3" name="Oval 5"/>
            <p:cNvSpPr>
              <a:spLocks noChangeArrowheads="1"/>
            </p:cNvSpPr>
            <p:nvPr/>
          </p:nvSpPr>
          <p:spPr bwMode="auto">
            <a:xfrm>
              <a:off x="3072" y="336"/>
              <a:ext cx="336" cy="336"/>
            </a:xfrm>
            <a:prstGeom prst="ellipse">
              <a:avLst/>
            </a:prstGeom>
            <a:gradFill rotWithShape="0">
              <a:gsLst>
                <a:gs pos="0">
                  <a:srgbClr val="FF00FF"/>
                </a:gs>
                <a:gs pos="100000">
                  <a:srgbClr val="5E005E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" name="Group 12"/>
            <p:cNvGrpSpPr>
              <a:grpSpLocks/>
            </p:cNvGrpSpPr>
            <p:nvPr/>
          </p:nvGrpSpPr>
          <p:grpSpPr bwMode="auto">
            <a:xfrm rot="-7683803">
              <a:off x="3072" y="576"/>
              <a:ext cx="96" cy="192"/>
              <a:chOff x="2832" y="2400"/>
              <a:chExt cx="96" cy="192"/>
            </a:xfrm>
          </p:grpSpPr>
          <p:sp>
            <p:nvSpPr>
              <p:cNvPr id="20" name="Oval 10"/>
              <p:cNvSpPr>
                <a:spLocks noChangeArrowheads="1"/>
              </p:cNvSpPr>
              <p:nvPr/>
            </p:nvSpPr>
            <p:spPr bwMode="auto">
              <a:xfrm>
                <a:off x="2834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1" name="Line 11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 rot="2730422">
              <a:off x="3312" y="240"/>
              <a:ext cx="96" cy="192"/>
              <a:chOff x="2832" y="2400"/>
              <a:chExt cx="96" cy="192"/>
            </a:xfrm>
          </p:grpSpPr>
          <p:sp>
            <p:nvSpPr>
              <p:cNvPr id="18" name="Oval 14"/>
              <p:cNvSpPr>
                <a:spLocks noChangeArrowheads="1"/>
              </p:cNvSpPr>
              <p:nvPr/>
            </p:nvSpPr>
            <p:spPr bwMode="auto">
              <a:xfrm>
                <a:off x="2832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 rot="5400000">
              <a:off x="3360" y="384"/>
              <a:ext cx="96" cy="192"/>
              <a:chOff x="2832" y="2400"/>
              <a:chExt cx="96" cy="192"/>
            </a:xfrm>
          </p:grpSpPr>
          <p:sp>
            <p:nvSpPr>
              <p:cNvPr id="16" name="Oval 17"/>
              <p:cNvSpPr>
                <a:spLocks noChangeArrowheads="1"/>
              </p:cNvSpPr>
              <p:nvPr/>
            </p:nvSpPr>
            <p:spPr bwMode="auto">
              <a:xfrm>
                <a:off x="2832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7" name="Line 18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 rot="-2940851">
              <a:off x="3024" y="240"/>
              <a:ext cx="96" cy="192"/>
              <a:chOff x="2832" y="2400"/>
              <a:chExt cx="96" cy="192"/>
            </a:xfrm>
          </p:grpSpPr>
          <p:sp>
            <p:nvSpPr>
              <p:cNvPr id="14" name="Oval 20"/>
              <p:cNvSpPr>
                <a:spLocks noChangeArrowheads="1"/>
              </p:cNvSpPr>
              <p:nvPr/>
            </p:nvSpPr>
            <p:spPr bwMode="auto">
              <a:xfrm>
                <a:off x="2833" y="239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5" name="Line 21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 rot="-6731939">
              <a:off x="2976" y="432"/>
              <a:ext cx="96" cy="192"/>
              <a:chOff x="2832" y="2400"/>
              <a:chExt cx="96" cy="192"/>
            </a:xfrm>
          </p:grpSpPr>
          <p:sp>
            <p:nvSpPr>
              <p:cNvPr id="12" name="Oval 23"/>
              <p:cNvSpPr>
                <a:spLocks noChangeArrowheads="1"/>
              </p:cNvSpPr>
              <p:nvPr/>
            </p:nvSpPr>
            <p:spPr bwMode="auto">
              <a:xfrm>
                <a:off x="2832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" name="Line 24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25"/>
            <p:cNvGrpSpPr>
              <a:grpSpLocks/>
            </p:cNvGrpSpPr>
            <p:nvPr/>
          </p:nvGrpSpPr>
          <p:grpSpPr bwMode="auto">
            <a:xfrm rot="6871409">
              <a:off x="3360" y="528"/>
              <a:ext cx="96" cy="192"/>
              <a:chOff x="2832" y="2400"/>
              <a:chExt cx="96" cy="192"/>
            </a:xfrm>
          </p:grpSpPr>
          <p:sp>
            <p:nvSpPr>
              <p:cNvPr id="10" name="Oval 26"/>
              <p:cNvSpPr>
                <a:spLocks noChangeArrowheads="1"/>
              </p:cNvSpPr>
              <p:nvPr/>
            </p:nvSpPr>
            <p:spPr bwMode="auto">
              <a:xfrm>
                <a:off x="2831" y="2401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" name="Line 27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22" name="Oval 28"/>
          <p:cNvSpPr>
            <a:spLocks noChangeArrowheads="1"/>
          </p:cNvSpPr>
          <p:nvPr/>
        </p:nvSpPr>
        <p:spPr bwMode="auto">
          <a:xfrm>
            <a:off x="3566904" y="1143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96614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 rot="5400000">
            <a:off x="7148304" y="12192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AutoShape 31"/>
          <p:cNvSpPr>
            <a:spLocks noChangeArrowheads="1"/>
          </p:cNvSpPr>
          <p:nvPr/>
        </p:nvSpPr>
        <p:spPr bwMode="auto">
          <a:xfrm rot="5400000">
            <a:off x="3643104" y="19050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34"/>
          <p:cNvSpPr>
            <a:spLocks noChangeArrowheads="1"/>
          </p:cNvSpPr>
          <p:nvPr/>
        </p:nvSpPr>
        <p:spPr bwMode="auto">
          <a:xfrm>
            <a:off x="6767304" y="2971800"/>
            <a:ext cx="1143000" cy="76200"/>
          </a:xfrm>
          <a:prstGeom prst="rect">
            <a:avLst/>
          </a:prstGeom>
          <a:gradFill rotWithShape="0">
            <a:gsLst>
              <a:gs pos="0">
                <a:srgbClr val="5E3838"/>
              </a:gs>
              <a:gs pos="50000">
                <a:srgbClr val="FF9999"/>
              </a:gs>
              <a:gs pos="100000">
                <a:srgbClr val="5E383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35"/>
          <p:cNvSpPr>
            <a:spLocks noChangeArrowheads="1"/>
          </p:cNvSpPr>
          <p:nvPr/>
        </p:nvSpPr>
        <p:spPr bwMode="auto">
          <a:xfrm>
            <a:off x="6653004" y="2819400"/>
            <a:ext cx="1371600" cy="76200"/>
          </a:xfrm>
          <a:prstGeom prst="rect">
            <a:avLst/>
          </a:prstGeom>
          <a:gradFill rotWithShape="0">
            <a:gsLst>
              <a:gs pos="0">
                <a:srgbClr val="5E3838"/>
              </a:gs>
              <a:gs pos="50000">
                <a:srgbClr val="FF9999"/>
              </a:gs>
              <a:gs pos="100000">
                <a:srgbClr val="5E383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tangle 37"/>
          <p:cNvSpPr>
            <a:spLocks noChangeArrowheads="1"/>
          </p:cNvSpPr>
          <p:nvPr/>
        </p:nvSpPr>
        <p:spPr bwMode="auto">
          <a:xfrm>
            <a:off x="6653004" y="2057400"/>
            <a:ext cx="1371600" cy="762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33333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33333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AutoShape 38"/>
          <p:cNvSpPr>
            <a:spLocks noChangeArrowheads="1"/>
          </p:cNvSpPr>
          <p:nvPr/>
        </p:nvSpPr>
        <p:spPr bwMode="auto">
          <a:xfrm rot="5400000">
            <a:off x="7148304" y="22860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AutoShape 39"/>
          <p:cNvSpPr>
            <a:spLocks noChangeArrowheads="1"/>
          </p:cNvSpPr>
          <p:nvPr/>
        </p:nvSpPr>
        <p:spPr bwMode="auto">
          <a:xfrm rot="5400000">
            <a:off x="3643104" y="29718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40"/>
          <p:cNvSpPr>
            <a:spLocks noChangeArrowheads="1"/>
          </p:cNvSpPr>
          <p:nvPr/>
        </p:nvSpPr>
        <p:spPr bwMode="auto">
          <a:xfrm>
            <a:off x="6653004" y="1752600"/>
            <a:ext cx="1371600" cy="76200"/>
          </a:xfrm>
          <a:prstGeom prst="rect">
            <a:avLst/>
          </a:prstGeom>
          <a:gradFill rotWithShape="0">
            <a:gsLst>
              <a:gs pos="0">
                <a:srgbClr val="005E38"/>
              </a:gs>
              <a:gs pos="50000">
                <a:srgbClr val="00FF99"/>
              </a:gs>
              <a:gs pos="100000">
                <a:srgbClr val="005E3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Rectangle 41"/>
          <p:cNvSpPr>
            <a:spLocks noChangeArrowheads="1"/>
          </p:cNvSpPr>
          <p:nvPr/>
        </p:nvSpPr>
        <p:spPr bwMode="auto">
          <a:xfrm>
            <a:off x="6767304" y="1905000"/>
            <a:ext cx="1143000" cy="76200"/>
          </a:xfrm>
          <a:prstGeom prst="rect">
            <a:avLst/>
          </a:prstGeom>
          <a:gradFill rotWithShape="0">
            <a:gsLst>
              <a:gs pos="0">
                <a:srgbClr val="005E38"/>
              </a:gs>
              <a:gs pos="50000">
                <a:srgbClr val="00FF99"/>
              </a:gs>
              <a:gs pos="100000">
                <a:srgbClr val="005E3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Rectangle 44"/>
          <p:cNvSpPr>
            <a:spLocks noChangeArrowheads="1"/>
          </p:cNvSpPr>
          <p:nvPr/>
        </p:nvSpPr>
        <p:spPr bwMode="auto">
          <a:xfrm>
            <a:off x="3147804" y="2438400"/>
            <a:ext cx="1371600" cy="76200"/>
          </a:xfrm>
          <a:prstGeom prst="rect">
            <a:avLst/>
          </a:prstGeom>
          <a:gradFill rotWithShape="0">
            <a:gsLst>
              <a:gs pos="0">
                <a:srgbClr val="005E38"/>
              </a:gs>
              <a:gs pos="50000">
                <a:srgbClr val="00FF99"/>
              </a:gs>
              <a:gs pos="100000">
                <a:srgbClr val="005E3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Rectangle 45"/>
          <p:cNvSpPr>
            <a:spLocks noChangeArrowheads="1"/>
          </p:cNvSpPr>
          <p:nvPr/>
        </p:nvSpPr>
        <p:spPr bwMode="auto">
          <a:xfrm>
            <a:off x="3262104" y="2590800"/>
            <a:ext cx="1143000" cy="76200"/>
          </a:xfrm>
          <a:prstGeom prst="rect">
            <a:avLst/>
          </a:prstGeom>
          <a:gradFill rotWithShape="0">
            <a:gsLst>
              <a:gs pos="0">
                <a:srgbClr val="005E38"/>
              </a:gs>
              <a:gs pos="50000">
                <a:srgbClr val="00FF99"/>
              </a:gs>
              <a:gs pos="100000">
                <a:srgbClr val="005E3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4" name="Group 60"/>
          <p:cNvGrpSpPr>
            <a:grpSpLocks/>
          </p:cNvGrpSpPr>
          <p:nvPr/>
        </p:nvGrpSpPr>
        <p:grpSpPr bwMode="auto">
          <a:xfrm>
            <a:off x="3605004" y="3581400"/>
            <a:ext cx="457200" cy="1447800"/>
            <a:chOff x="4896" y="2112"/>
            <a:chExt cx="288" cy="912"/>
          </a:xfrm>
        </p:grpSpPr>
        <p:sp>
          <p:nvSpPr>
            <p:cNvPr id="35" name="Rectangle 47"/>
            <p:cNvSpPr>
              <a:spLocks noChangeArrowheads="1"/>
            </p:cNvSpPr>
            <p:nvPr/>
          </p:nvSpPr>
          <p:spPr bwMode="auto">
            <a:xfrm>
              <a:off x="4944" y="2208"/>
              <a:ext cx="192" cy="7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 48"/>
            <p:cNvSpPr>
              <a:spLocks noChangeArrowheads="1"/>
            </p:cNvSpPr>
            <p:nvPr/>
          </p:nvSpPr>
          <p:spPr bwMode="auto">
            <a:xfrm>
              <a:off x="4896" y="2160"/>
              <a:ext cx="28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Rectangle 49"/>
            <p:cNvSpPr>
              <a:spLocks noChangeArrowheads="1"/>
            </p:cNvSpPr>
            <p:nvPr/>
          </p:nvSpPr>
          <p:spPr bwMode="auto">
            <a:xfrm>
              <a:off x="4896" y="2928"/>
              <a:ext cx="28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Rectangle 50"/>
            <p:cNvSpPr>
              <a:spLocks noChangeArrowheads="1"/>
            </p:cNvSpPr>
            <p:nvPr/>
          </p:nvSpPr>
          <p:spPr bwMode="auto">
            <a:xfrm>
              <a:off x="4944" y="2304"/>
              <a:ext cx="192" cy="62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000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0000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9" name="Group 54"/>
            <p:cNvGrpSpPr>
              <a:grpSpLocks/>
            </p:cNvGrpSpPr>
            <p:nvPr/>
          </p:nvGrpSpPr>
          <p:grpSpPr bwMode="auto">
            <a:xfrm>
              <a:off x="5016" y="2112"/>
              <a:ext cx="48" cy="48"/>
              <a:chOff x="3744" y="3456"/>
              <a:chExt cx="48" cy="48"/>
            </a:xfrm>
          </p:grpSpPr>
          <p:sp>
            <p:nvSpPr>
              <p:cNvPr id="43" name="Line 52"/>
              <p:cNvSpPr>
                <a:spLocks noChangeShapeType="1"/>
              </p:cNvSpPr>
              <p:nvPr/>
            </p:nvSpPr>
            <p:spPr bwMode="auto">
              <a:xfrm>
                <a:off x="3744" y="345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Line 53"/>
              <p:cNvSpPr>
                <a:spLocks noChangeShapeType="1"/>
              </p:cNvSpPr>
              <p:nvPr/>
            </p:nvSpPr>
            <p:spPr bwMode="auto">
              <a:xfrm>
                <a:off x="3792" y="345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40" name="Group 55"/>
            <p:cNvGrpSpPr>
              <a:grpSpLocks/>
            </p:cNvGrpSpPr>
            <p:nvPr/>
          </p:nvGrpSpPr>
          <p:grpSpPr bwMode="auto">
            <a:xfrm>
              <a:off x="5016" y="2976"/>
              <a:ext cx="48" cy="48"/>
              <a:chOff x="3744" y="3456"/>
              <a:chExt cx="48" cy="48"/>
            </a:xfrm>
          </p:grpSpPr>
          <p:sp>
            <p:nvSpPr>
              <p:cNvPr id="41" name="Line 56"/>
              <p:cNvSpPr>
                <a:spLocks noChangeShapeType="1"/>
              </p:cNvSpPr>
              <p:nvPr/>
            </p:nvSpPr>
            <p:spPr bwMode="auto">
              <a:xfrm>
                <a:off x="3744" y="345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Line 57"/>
              <p:cNvSpPr>
                <a:spLocks noChangeShapeType="1"/>
              </p:cNvSpPr>
              <p:nvPr/>
            </p:nvSpPr>
            <p:spPr bwMode="auto">
              <a:xfrm>
                <a:off x="3792" y="345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45" name="Rectangle 64"/>
          <p:cNvSpPr>
            <a:spLocks noChangeArrowheads="1"/>
          </p:cNvSpPr>
          <p:nvPr/>
        </p:nvSpPr>
        <p:spPr bwMode="auto">
          <a:xfrm>
            <a:off x="6653004" y="3124200"/>
            <a:ext cx="1371600" cy="76200"/>
          </a:xfrm>
          <a:prstGeom prst="rect">
            <a:avLst/>
          </a:prstGeom>
          <a:gradFill rotWithShape="0">
            <a:gsLst>
              <a:gs pos="0">
                <a:srgbClr val="4C2E00"/>
              </a:gs>
              <a:gs pos="50000">
                <a:srgbClr val="FF9900"/>
              </a:gs>
              <a:gs pos="100000">
                <a:srgbClr val="4C2E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 rot="5400000">
            <a:off x="7148304" y="33528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7" name="Group 97"/>
          <p:cNvGrpSpPr>
            <a:grpSpLocks/>
          </p:cNvGrpSpPr>
          <p:nvPr/>
        </p:nvGrpSpPr>
        <p:grpSpPr bwMode="auto">
          <a:xfrm>
            <a:off x="6729204" y="5257800"/>
            <a:ext cx="1219200" cy="1219200"/>
            <a:chOff x="3168" y="2880"/>
            <a:chExt cx="768" cy="768"/>
          </a:xfrm>
        </p:grpSpPr>
        <p:grpSp>
          <p:nvGrpSpPr>
            <p:cNvPr id="48" name="Group 69"/>
            <p:cNvGrpSpPr>
              <a:grpSpLocks/>
            </p:cNvGrpSpPr>
            <p:nvPr/>
          </p:nvGrpSpPr>
          <p:grpSpPr bwMode="auto">
            <a:xfrm>
              <a:off x="3168" y="2880"/>
              <a:ext cx="768" cy="768"/>
              <a:chOff x="3168" y="3024"/>
              <a:chExt cx="768" cy="768"/>
            </a:xfrm>
          </p:grpSpPr>
          <p:sp>
            <p:nvSpPr>
              <p:cNvPr id="76" name="Oval 67"/>
              <p:cNvSpPr>
                <a:spLocks noChangeArrowheads="1"/>
              </p:cNvSpPr>
              <p:nvPr/>
            </p:nvSpPr>
            <p:spPr bwMode="auto">
              <a:xfrm>
                <a:off x="3192" y="3048"/>
                <a:ext cx="720" cy="72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7" name="Oval 68"/>
              <p:cNvSpPr>
                <a:spLocks noChangeArrowheads="1"/>
              </p:cNvSpPr>
              <p:nvPr/>
            </p:nvSpPr>
            <p:spPr bwMode="auto">
              <a:xfrm>
                <a:off x="3168" y="3024"/>
                <a:ext cx="768" cy="76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9" name="Oval 70"/>
            <p:cNvSpPr>
              <a:spLocks noChangeArrowheads="1"/>
            </p:cNvSpPr>
            <p:nvPr/>
          </p:nvSpPr>
          <p:spPr bwMode="auto">
            <a:xfrm>
              <a:off x="3408" y="3024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71"/>
            <p:cNvSpPr>
              <a:spLocks noChangeArrowheads="1"/>
            </p:cNvSpPr>
            <p:nvPr/>
          </p:nvSpPr>
          <p:spPr bwMode="auto">
            <a:xfrm>
              <a:off x="3504" y="3120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72"/>
            <p:cNvSpPr>
              <a:spLocks noChangeArrowheads="1"/>
            </p:cNvSpPr>
            <p:nvPr/>
          </p:nvSpPr>
          <p:spPr bwMode="auto">
            <a:xfrm>
              <a:off x="3600" y="2976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Oval 73"/>
            <p:cNvSpPr>
              <a:spLocks noChangeArrowheads="1"/>
            </p:cNvSpPr>
            <p:nvPr/>
          </p:nvSpPr>
          <p:spPr bwMode="auto">
            <a:xfrm>
              <a:off x="3696" y="3216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Oval 74"/>
            <p:cNvSpPr>
              <a:spLocks noChangeArrowheads="1"/>
            </p:cNvSpPr>
            <p:nvPr/>
          </p:nvSpPr>
          <p:spPr bwMode="auto">
            <a:xfrm>
              <a:off x="3696" y="3120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Oval 75"/>
            <p:cNvSpPr>
              <a:spLocks noChangeArrowheads="1"/>
            </p:cNvSpPr>
            <p:nvPr/>
          </p:nvSpPr>
          <p:spPr bwMode="auto">
            <a:xfrm>
              <a:off x="3504" y="2976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Oval 76"/>
            <p:cNvSpPr>
              <a:spLocks noChangeArrowheads="1"/>
            </p:cNvSpPr>
            <p:nvPr/>
          </p:nvSpPr>
          <p:spPr bwMode="auto">
            <a:xfrm>
              <a:off x="3600" y="3168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Oval 77"/>
            <p:cNvSpPr>
              <a:spLocks noChangeArrowheads="1"/>
            </p:cNvSpPr>
            <p:nvPr/>
          </p:nvSpPr>
          <p:spPr bwMode="auto">
            <a:xfrm>
              <a:off x="3792" y="3168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Oval 78"/>
            <p:cNvSpPr>
              <a:spLocks noChangeArrowheads="1"/>
            </p:cNvSpPr>
            <p:nvPr/>
          </p:nvSpPr>
          <p:spPr bwMode="auto">
            <a:xfrm>
              <a:off x="3696" y="3312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Oval 79"/>
            <p:cNvSpPr>
              <a:spLocks noChangeArrowheads="1"/>
            </p:cNvSpPr>
            <p:nvPr/>
          </p:nvSpPr>
          <p:spPr bwMode="auto">
            <a:xfrm>
              <a:off x="3360" y="3120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Oval 80"/>
            <p:cNvSpPr>
              <a:spLocks noChangeArrowheads="1"/>
            </p:cNvSpPr>
            <p:nvPr/>
          </p:nvSpPr>
          <p:spPr bwMode="auto">
            <a:xfrm>
              <a:off x="3312" y="3216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Oval 81"/>
            <p:cNvSpPr>
              <a:spLocks noChangeArrowheads="1"/>
            </p:cNvSpPr>
            <p:nvPr/>
          </p:nvSpPr>
          <p:spPr bwMode="auto">
            <a:xfrm>
              <a:off x="3504" y="3264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Oval 82"/>
            <p:cNvSpPr>
              <a:spLocks noChangeArrowheads="1"/>
            </p:cNvSpPr>
            <p:nvPr/>
          </p:nvSpPr>
          <p:spPr bwMode="auto">
            <a:xfrm>
              <a:off x="3408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Oval 83"/>
            <p:cNvSpPr>
              <a:spLocks noChangeArrowheads="1"/>
            </p:cNvSpPr>
            <p:nvPr/>
          </p:nvSpPr>
          <p:spPr bwMode="auto">
            <a:xfrm>
              <a:off x="3552" y="3504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Oval 84"/>
            <p:cNvSpPr>
              <a:spLocks noChangeArrowheads="1"/>
            </p:cNvSpPr>
            <p:nvPr/>
          </p:nvSpPr>
          <p:spPr bwMode="auto">
            <a:xfrm>
              <a:off x="3456" y="3216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Oval 85"/>
            <p:cNvSpPr>
              <a:spLocks noChangeArrowheads="1"/>
            </p:cNvSpPr>
            <p:nvPr/>
          </p:nvSpPr>
          <p:spPr bwMode="auto">
            <a:xfrm>
              <a:off x="3600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86"/>
            <p:cNvSpPr>
              <a:spLocks noChangeArrowheads="1"/>
            </p:cNvSpPr>
            <p:nvPr/>
          </p:nvSpPr>
          <p:spPr bwMode="auto">
            <a:xfrm>
              <a:off x="3312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Oval 87"/>
            <p:cNvSpPr>
              <a:spLocks noChangeArrowheads="1"/>
            </p:cNvSpPr>
            <p:nvPr/>
          </p:nvSpPr>
          <p:spPr bwMode="auto">
            <a:xfrm>
              <a:off x="3504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Oval 88"/>
            <p:cNvSpPr>
              <a:spLocks noChangeArrowheads="1"/>
            </p:cNvSpPr>
            <p:nvPr/>
          </p:nvSpPr>
          <p:spPr bwMode="auto">
            <a:xfrm>
              <a:off x="3696" y="3408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Oval 89"/>
            <p:cNvSpPr>
              <a:spLocks noChangeArrowheads="1"/>
            </p:cNvSpPr>
            <p:nvPr/>
          </p:nvSpPr>
          <p:spPr bwMode="auto">
            <a:xfrm>
              <a:off x="3792" y="3264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90"/>
            <p:cNvSpPr>
              <a:spLocks noChangeArrowheads="1"/>
            </p:cNvSpPr>
            <p:nvPr/>
          </p:nvSpPr>
          <p:spPr bwMode="auto">
            <a:xfrm>
              <a:off x="3696" y="3024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91"/>
            <p:cNvSpPr>
              <a:spLocks noChangeArrowheads="1"/>
            </p:cNvSpPr>
            <p:nvPr/>
          </p:nvSpPr>
          <p:spPr bwMode="auto">
            <a:xfrm>
              <a:off x="3600" y="3264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92"/>
            <p:cNvSpPr>
              <a:spLocks noChangeArrowheads="1"/>
            </p:cNvSpPr>
            <p:nvPr/>
          </p:nvSpPr>
          <p:spPr bwMode="auto">
            <a:xfrm>
              <a:off x="3408" y="3456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93"/>
            <p:cNvSpPr>
              <a:spLocks noChangeArrowheads="1"/>
            </p:cNvSpPr>
            <p:nvPr/>
          </p:nvSpPr>
          <p:spPr bwMode="auto">
            <a:xfrm>
              <a:off x="3360" y="3264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94"/>
            <p:cNvSpPr>
              <a:spLocks noChangeArrowheads="1"/>
            </p:cNvSpPr>
            <p:nvPr/>
          </p:nvSpPr>
          <p:spPr bwMode="auto">
            <a:xfrm>
              <a:off x="3264" y="3120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Oval 95"/>
            <p:cNvSpPr>
              <a:spLocks noChangeArrowheads="1"/>
            </p:cNvSpPr>
            <p:nvPr/>
          </p:nvSpPr>
          <p:spPr bwMode="auto">
            <a:xfrm>
              <a:off x="3600" y="3072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Oval 96"/>
            <p:cNvSpPr>
              <a:spLocks noChangeArrowheads="1"/>
            </p:cNvSpPr>
            <p:nvPr/>
          </p:nvSpPr>
          <p:spPr bwMode="auto">
            <a:xfrm>
              <a:off x="3792" y="3360"/>
              <a:ext cx="48" cy="4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313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8" name="Rectangle 99"/>
          <p:cNvSpPr>
            <a:spLocks noChangeArrowheads="1"/>
          </p:cNvSpPr>
          <p:nvPr/>
        </p:nvSpPr>
        <p:spPr bwMode="auto">
          <a:xfrm>
            <a:off x="6653004" y="3886200"/>
            <a:ext cx="1371600" cy="76200"/>
          </a:xfrm>
          <a:prstGeom prst="rect">
            <a:avLst/>
          </a:prstGeom>
          <a:gradFill rotWithShape="0">
            <a:gsLst>
              <a:gs pos="0">
                <a:srgbClr val="5E3838"/>
              </a:gs>
              <a:gs pos="50000">
                <a:srgbClr val="FF9999"/>
              </a:gs>
              <a:gs pos="100000">
                <a:srgbClr val="5E383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Rectangle 100"/>
          <p:cNvSpPr>
            <a:spLocks noChangeArrowheads="1"/>
          </p:cNvSpPr>
          <p:nvPr/>
        </p:nvSpPr>
        <p:spPr bwMode="auto">
          <a:xfrm>
            <a:off x="6653004" y="3962400"/>
            <a:ext cx="1371600" cy="76200"/>
          </a:xfrm>
          <a:prstGeom prst="rect">
            <a:avLst/>
          </a:prstGeom>
          <a:gradFill rotWithShape="0">
            <a:gsLst>
              <a:gs pos="0">
                <a:srgbClr val="5E3838"/>
              </a:gs>
              <a:gs pos="50000">
                <a:srgbClr val="FF9999"/>
              </a:gs>
              <a:gs pos="100000">
                <a:srgbClr val="5E383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Rectangle 101"/>
          <p:cNvSpPr>
            <a:spLocks noChangeArrowheads="1"/>
          </p:cNvSpPr>
          <p:nvPr/>
        </p:nvSpPr>
        <p:spPr bwMode="auto">
          <a:xfrm>
            <a:off x="6881604" y="4114800"/>
            <a:ext cx="1143000" cy="76200"/>
          </a:xfrm>
          <a:prstGeom prst="rect">
            <a:avLst/>
          </a:prstGeom>
          <a:gradFill rotWithShape="0">
            <a:gsLst>
              <a:gs pos="0">
                <a:srgbClr val="5E3838"/>
              </a:gs>
              <a:gs pos="50000">
                <a:srgbClr val="FF9999"/>
              </a:gs>
              <a:gs pos="100000">
                <a:srgbClr val="5E383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Rectangle 102"/>
          <p:cNvSpPr>
            <a:spLocks noChangeArrowheads="1"/>
          </p:cNvSpPr>
          <p:nvPr/>
        </p:nvSpPr>
        <p:spPr bwMode="auto">
          <a:xfrm>
            <a:off x="6881604" y="4191000"/>
            <a:ext cx="1143000" cy="76200"/>
          </a:xfrm>
          <a:prstGeom prst="rect">
            <a:avLst/>
          </a:prstGeom>
          <a:gradFill rotWithShape="0">
            <a:gsLst>
              <a:gs pos="0">
                <a:srgbClr val="5E3838"/>
              </a:gs>
              <a:gs pos="50000">
                <a:srgbClr val="FF9999"/>
              </a:gs>
              <a:gs pos="100000">
                <a:srgbClr val="5E383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Rectangle 103"/>
          <p:cNvSpPr>
            <a:spLocks noChangeArrowheads="1"/>
          </p:cNvSpPr>
          <p:nvPr/>
        </p:nvSpPr>
        <p:spPr bwMode="auto">
          <a:xfrm>
            <a:off x="6653004" y="4419600"/>
            <a:ext cx="1371600" cy="76200"/>
          </a:xfrm>
          <a:prstGeom prst="rect">
            <a:avLst/>
          </a:prstGeom>
          <a:gradFill rotWithShape="0">
            <a:gsLst>
              <a:gs pos="0">
                <a:srgbClr val="4C2E00"/>
              </a:gs>
              <a:gs pos="50000">
                <a:srgbClr val="FF9900"/>
              </a:gs>
              <a:gs pos="100000">
                <a:srgbClr val="4C2E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Rectangle 104"/>
          <p:cNvSpPr>
            <a:spLocks noChangeArrowheads="1"/>
          </p:cNvSpPr>
          <p:nvPr/>
        </p:nvSpPr>
        <p:spPr bwMode="auto">
          <a:xfrm>
            <a:off x="6653004" y="4495800"/>
            <a:ext cx="1371600" cy="76200"/>
          </a:xfrm>
          <a:prstGeom prst="rect">
            <a:avLst/>
          </a:prstGeom>
          <a:gradFill rotWithShape="0">
            <a:gsLst>
              <a:gs pos="0">
                <a:srgbClr val="4C2E00"/>
              </a:gs>
              <a:gs pos="50000">
                <a:srgbClr val="FF9900"/>
              </a:gs>
              <a:gs pos="100000">
                <a:srgbClr val="4C2E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AutoShape 105"/>
          <p:cNvSpPr>
            <a:spLocks noChangeArrowheads="1"/>
          </p:cNvSpPr>
          <p:nvPr/>
        </p:nvSpPr>
        <p:spPr bwMode="auto">
          <a:xfrm rot="5400000">
            <a:off x="7148304" y="47244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5" name="Group 106"/>
          <p:cNvGrpSpPr>
            <a:grpSpLocks/>
          </p:cNvGrpSpPr>
          <p:nvPr/>
        </p:nvGrpSpPr>
        <p:grpSpPr bwMode="auto">
          <a:xfrm>
            <a:off x="7948404" y="381000"/>
            <a:ext cx="914400" cy="685800"/>
            <a:chOff x="2928" y="288"/>
            <a:chExt cx="576" cy="432"/>
          </a:xfrm>
        </p:grpSpPr>
        <p:sp>
          <p:nvSpPr>
            <p:cNvPr id="86" name="Oval 107"/>
            <p:cNvSpPr>
              <a:spLocks noChangeArrowheads="1"/>
            </p:cNvSpPr>
            <p:nvPr/>
          </p:nvSpPr>
          <p:spPr bwMode="auto">
            <a:xfrm>
              <a:off x="3072" y="336"/>
              <a:ext cx="336" cy="336"/>
            </a:xfrm>
            <a:prstGeom prst="ellipse">
              <a:avLst/>
            </a:prstGeom>
            <a:gradFill rotWithShape="0">
              <a:gsLst>
                <a:gs pos="0">
                  <a:srgbClr val="FF00FF"/>
                </a:gs>
                <a:gs pos="100000">
                  <a:srgbClr val="5E005E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7" name="Group 108"/>
            <p:cNvGrpSpPr>
              <a:grpSpLocks/>
            </p:cNvGrpSpPr>
            <p:nvPr/>
          </p:nvGrpSpPr>
          <p:grpSpPr bwMode="auto">
            <a:xfrm rot="-7683803">
              <a:off x="3072" y="576"/>
              <a:ext cx="96" cy="192"/>
              <a:chOff x="2832" y="2400"/>
              <a:chExt cx="96" cy="192"/>
            </a:xfrm>
          </p:grpSpPr>
          <p:sp>
            <p:nvSpPr>
              <p:cNvPr id="103" name="Oval 109"/>
              <p:cNvSpPr>
                <a:spLocks noChangeArrowheads="1"/>
              </p:cNvSpPr>
              <p:nvPr/>
            </p:nvSpPr>
            <p:spPr bwMode="auto">
              <a:xfrm>
                <a:off x="2834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Line 110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8" name="Group 111"/>
            <p:cNvGrpSpPr>
              <a:grpSpLocks/>
            </p:cNvGrpSpPr>
            <p:nvPr/>
          </p:nvGrpSpPr>
          <p:grpSpPr bwMode="auto">
            <a:xfrm rot="2730422">
              <a:off x="3312" y="240"/>
              <a:ext cx="96" cy="192"/>
              <a:chOff x="2832" y="2400"/>
              <a:chExt cx="96" cy="192"/>
            </a:xfrm>
          </p:grpSpPr>
          <p:sp>
            <p:nvSpPr>
              <p:cNvPr id="101" name="Oval 112"/>
              <p:cNvSpPr>
                <a:spLocks noChangeArrowheads="1"/>
              </p:cNvSpPr>
              <p:nvPr/>
            </p:nvSpPr>
            <p:spPr bwMode="auto">
              <a:xfrm>
                <a:off x="2832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Line 113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9" name="Group 114"/>
            <p:cNvGrpSpPr>
              <a:grpSpLocks/>
            </p:cNvGrpSpPr>
            <p:nvPr/>
          </p:nvGrpSpPr>
          <p:grpSpPr bwMode="auto">
            <a:xfrm rot="5400000">
              <a:off x="3360" y="384"/>
              <a:ext cx="96" cy="192"/>
              <a:chOff x="2832" y="2400"/>
              <a:chExt cx="96" cy="192"/>
            </a:xfrm>
          </p:grpSpPr>
          <p:sp>
            <p:nvSpPr>
              <p:cNvPr id="99" name="Oval 115"/>
              <p:cNvSpPr>
                <a:spLocks noChangeArrowheads="1"/>
              </p:cNvSpPr>
              <p:nvPr/>
            </p:nvSpPr>
            <p:spPr bwMode="auto">
              <a:xfrm>
                <a:off x="2832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Line 116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0" name="Group 117"/>
            <p:cNvGrpSpPr>
              <a:grpSpLocks/>
            </p:cNvGrpSpPr>
            <p:nvPr/>
          </p:nvGrpSpPr>
          <p:grpSpPr bwMode="auto">
            <a:xfrm rot="-2940851">
              <a:off x="3024" y="240"/>
              <a:ext cx="96" cy="192"/>
              <a:chOff x="2832" y="2400"/>
              <a:chExt cx="96" cy="192"/>
            </a:xfrm>
          </p:grpSpPr>
          <p:sp>
            <p:nvSpPr>
              <p:cNvPr id="97" name="Oval 118"/>
              <p:cNvSpPr>
                <a:spLocks noChangeArrowheads="1"/>
              </p:cNvSpPr>
              <p:nvPr/>
            </p:nvSpPr>
            <p:spPr bwMode="auto">
              <a:xfrm>
                <a:off x="2833" y="239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Line 119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1" name="Group 120"/>
            <p:cNvGrpSpPr>
              <a:grpSpLocks/>
            </p:cNvGrpSpPr>
            <p:nvPr/>
          </p:nvGrpSpPr>
          <p:grpSpPr bwMode="auto">
            <a:xfrm rot="-6731939">
              <a:off x="2976" y="432"/>
              <a:ext cx="96" cy="192"/>
              <a:chOff x="2832" y="2400"/>
              <a:chExt cx="96" cy="192"/>
            </a:xfrm>
          </p:grpSpPr>
          <p:sp>
            <p:nvSpPr>
              <p:cNvPr id="95" name="Oval 121"/>
              <p:cNvSpPr>
                <a:spLocks noChangeArrowheads="1"/>
              </p:cNvSpPr>
              <p:nvPr/>
            </p:nvSpPr>
            <p:spPr bwMode="auto">
              <a:xfrm>
                <a:off x="2832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Line 122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2" name="Group 123"/>
            <p:cNvGrpSpPr>
              <a:grpSpLocks/>
            </p:cNvGrpSpPr>
            <p:nvPr/>
          </p:nvGrpSpPr>
          <p:grpSpPr bwMode="auto">
            <a:xfrm rot="6871409">
              <a:off x="3360" y="528"/>
              <a:ext cx="96" cy="192"/>
              <a:chOff x="2832" y="2400"/>
              <a:chExt cx="96" cy="192"/>
            </a:xfrm>
          </p:grpSpPr>
          <p:sp>
            <p:nvSpPr>
              <p:cNvPr id="93" name="Oval 124"/>
              <p:cNvSpPr>
                <a:spLocks noChangeArrowheads="1"/>
              </p:cNvSpPr>
              <p:nvPr/>
            </p:nvSpPr>
            <p:spPr bwMode="auto">
              <a:xfrm>
                <a:off x="2831" y="2401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Line 125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05" name="Group 126"/>
          <p:cNvGrpSpPr>
            <a:grpSpLocks/>
          </p:cNvGrpSpPr>
          <p:nvPr/>
        </p:nvGrpSpPr>
        <p:grpSpPr bwMode="auto">
          <a:xfrm>
            <a:off x="5814804" y="381000"/>
            <a:ext cx="914400" cy="685800"/>
            <a:chOff x="2928" y="288"/>
            <a:chExt cx="576" cy="432"/>
          </a:xfrm>
        </p:grpSpPr>
        <p:sp>
          <p:nvSpPr>
            <p:cNvPr id="106" name="Oval 127"/>
            <p:cNvSpPr>
              <a:spLocks noChangeArrowheads="1"/>
            </p:cNvSpPr>
            <p:nvPr/>
          </p:nvSpPr>
          <p:spPr bwMode="auto">
            <a:xfrm>
              <a:off x="3072" y="336"/>
              <a:ext cx="336" cy="336"/>
            </a:xfrm>
            <a:prstGeom prst="ellipse">
              <a:avLst/>
            </a:prstGeom>
            <a:gradFill rotWithShape="0">
              <a:gsLst>
                <a:gs pos="0">
                  <a:srgbClr val="FF00FF"/>
                </a:gs>
                <a:gs pos="100000">
                  <a:srgbClr val="5E005E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07" name="Group 128"/>
            <p:cNvGrpSpPr>
              <a:grpSpLocks/>
            </p:cNvGrpSpPr>
            <p:nvPr/>
          </p:nvGrpSpPr>
          <p:grpSpPr bwMode="auto">
            <a:xfrm rot="-7683803">
              <a:off x="3072" y="576"/>
              <a:ext cx="96" cy="192"/>
              <a:chOff x="2832" y="2400"/>
              <a:chExt cx="96" cy="192"/>
            </a:xfrm>
          </p:grpSpPr>
          <p:sp>
            <p:nvSpPr>
              <p:cNvPr id="123" name="Oval 129"/>
              <p:cNvSpPr>
                <a:spLocks noChangeArrowheads="1"/>
              </p:cNvSpPr>
              <p:nvPr/>
            </p:nvSpPr>
            <p:spPr bwMode="auto">
              <a:xfrm>
                <a:off x="2834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4" name="Line 130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08" name="Group 131"/>
            <p:cNvGrpSpPr>
              <a:grpSpLocks/>
            </p:cNvGrpSpPr>
            <p:nvPr/>
          </p:nvGrpSpPr>
          <p:grpSpPr bwMode="auto">
            <a:xfrm rot="2730422">
              <a:off x="3312" y="240"/>
              <a:ext cx="96" cy="192"/>
              <a:chOff x="2832" y="2400"/>
              <a:chExt cx="96" cy="192"/>
            </a:xfrm>
          </p:grpSpPr>
          <p:sp>
            <p:nvSpPr>
              <p:cNvPr id="121" name="Oval 132"/>
              <p:cNvSpPr>
                <a:spLocks noChangeArrowheads="1"/>
              </p:cNvSpPr>
              <p:nvPr/>
            </p:nvSpPr>
            <p:spPr bwMode="auto">
              <a:xfrm>
                <a:off x="2832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Line 133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09" name="Group 134"/>
            <p:cNvGrpSpPr>
              <a:grpSpLocks/>
            </p:cNvGrpSpPr>
            <p:nvPr/>
          </p:nvGrpSpPr>
          <p:grpSpPr bwMode="auto">
            <a:xfrm rot="5400000">
              <a:off x="3360" y="384"/>
              <a:ext cx="96" cy="192"/>
              <a:chOff x="2832" y="2400"/>
              <a:chExt cx="96" cy="192"/>
            </a:xfrm>
          </p:grpSpPr>
          <p:sp>
            <p:nvSpPr>
              <p:cNvPr id="119" name="Oval 135"/>
              <p:cNvSpPr>
                <a:spLocks noChangeArrowheads="1"/>
              </p:cNvSpPr>
              <p:nvPr/>
            </p:nvSpPr>
            <p:spPr bwMode="auto">
              <a:xfrm>
                <a:off x="2832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Line 136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0" name="Group 137"/>
            <p:cNvGrpSpPr>
              <a:grpSpLocks/>
            </p:cNvGrpSpPr>
            <p:nvPr/>
          </p:nvGrpSpPr>
          <p:grpSpPr bwMode="auto">
            <a:xfrm rot="-2940851">
              <a:off x="3024" y="240"/>
              <a:ext cx="96" cy="192"/>
              <a:chOff x="2832" y="2400"/>
              <a:chExt cx="96" cy="192"/>
            </a:xfrm>
          </p:grpSpPr>
          <p:sp>
            <p:nvSpPr>
              <p:cNvPr id="117" name="Oval 138"/>
              <p:cNvSpPr>
                <a:spLocks noChangeArrowheads="1"/>
              </p:cNvSpPr>
              <p:nvPr/>
            </p:nvSpPr>
            <p:spPr bwMode="auto">
              <a:xfrm>
                <a:off x="2833" y="239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Line 139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1" name="Group 140"/>
            <p:cNvGrpSpPr>
              <a:grpSpLocks/>
            </p:cNvGrpSpPr>
            <p:nvPr/>
          </p:nvGrpSpPr>
          <p:grpSpPr bwMode="auto">
            <a:xfrm rot="-6731939">
              <a:off x="2976" y="432"/>
              <a:ext cx="96" cy="192"/>
              <a:chOff x="2832" y="2400"/>
              <a:chExt cx="96" cy="192"/>
            </a:xfrm>
          </p:grpSpPr>
          <p:sp>
            <p:nvSpPr>
              <p:cNvPr id="115" name="Oval 141"/>
              <p:cNvSpPr>
                <a:spLocks noChangeArrowheads="1"/>
              </p:cNvSpPr>
              <p:nvPr/>
            </p:nvSpPr>
            <p:spPr bwMode="auto">
              <a:xfrm>
                <a:off x="2832" y="240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Line 142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2" name="Group 143"/>
            <p:cNvGrpSpPr>
              <a:grpSpLocks/>
            </p:cNvGrpSpPr>
            <p:nvPr/>
          </p:nvGrpSpPr>
          <p:grpSpPr bwMode="auto">
            <a:xfrm rot="6871409">
              <a:off x="3360" y="528"/>
              <a:ext cx="96" cy="192"/>
              <a:chOff x="2832" y="2400"/>
              <a:chExt cx="96" cy="192"/>
            </a:xfrm>
          </p:grpSpPr>
          <p:sp>
            <p:nvSpPr>
              <p:cNvPr id="113" name="Oval 144"/>
              <p:cNvSpPr>
                <a:spLocks noChangeArrowheads="1"/>
              </p:cNvSpPr>
              <p:nvPr/>
            </p:nvSpPr>
            <p:spPr bwMode="auto">
              <a:xfrm>
                <a:off x="2831" y="2401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Line 145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5" name="Group 148"/>
          <p:cNvGrpSpPr>
            <a:grpSpLocks/>
          </p:cNvGrpSpPr>
          <p:nvPr/>
        </p:nvGrpSpPr>
        <p:grpSpPr bwMode="auto">
          <a:xfrm>
            <a:off x="976104" y="5257800"/>
            <a:ext cx="1219200" cy="1219200"/>
            <a:chOff x="3168" y="3024"/>
            <a:chExt cx="768" cy="768"/>
          </a:xfrm>
        </p:grpSpPr>
        <p:sp>
          <p:nvSpPr>
            <p:cNvPr id="126" name="Oval 149"/>
            <p:cNvSpPr>
              <a:spLocks noChangeArrowheads="1"/>
            </p:cNvSpPr>
            <p:nvPr/>
          </p:nvSpPr>
          <p:spPr bwMode="auto">
            <a:xfrm>
              <a:off x="3192" y="3048"/>
              <a:ext cx="720" cy="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Oval 150"/>
            <p:cNvSpPr>
              <a:spLocks noChangeArrowheads="1"/>
            </p:cNvSpPr>
            <p:nvPr/>
          </p:nvSpPr>
          <p:spPr bwMode="auto">
            <a:xfrm>
              <a:off x="3168" y="3024"/>
              <a:ext cx="768" cy="7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8" name="Oval 151"/>
          <p:cNvSpPr>
            <a:spLocks noChangeArrowheads="1"/>
          </p:cNvSpPr>
          <p:nvPr/>
        </p:nvSpPr>
        <p:spPr bwMode="auto">
          <a:xfrm>
            <a:off x="1357104" y="54864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Oval 152"/>
          <p:cNvSpPr>
            <a:spLocks noChangeArrowheads="1"/>
          </p:cNvSpPr>
          <p:nvPr/>
        </p:nvSpPr>
        <p:spPr bwMode="auto">
          <a:xfrm>
            <a:off x="1509504" y="5638800"/>
            <a:ext cx="76200" cy="76200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663D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0" name="Oval 153"/>
          <p:cNvSpPr>
            <a:spLocks noChangeArrowheads="1"/>
          </p:cNvSpPr>
          <p:nvPr/>
        </p:nvSpPr>
        <p:spPr bwMode="auto">
          <a:xfrm>
            <a:off x="1661904" y="54102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1" name="Oval 154"/>
          <p:cNvSpPr>
            <a:spLocks noChangeArrowheads="1"/>
          </p:cNvSpPr>
          <p:nvPr/>
        </p:nvSpPr>
        <p:spPr bwMode="auto">
          <a:xfrm>
            <a:off x="1814304" y="57912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2" name="Oval 155"/>
          <p:cNvSpPr>
            <a:spLocks noChangeArrowheads="1"/>
          </p:cNvSpPr>
          <p:nvPr/>
        </p:nvSpPr>
        <p:spPr bwMode="auto">
          <a:xfrm>
            <a:off x="1814304" y="56388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" name="Oval 156"/>
          <p:cNvSpPr>
            <a:spLocks noChangeArrowheads="1"/>
          </p:cNvSpPr>
          <p:nvPr/>
        </p:nvSpPr>
        <p:spPr bwMode="auto">
          <a:xfrm>
            <a:off x="1509504" y="54102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4" name="Oval 157"/>
          <p:cNvSpPr>
            <a:spLocks noChangeArrowheads="1"/>
          </p:cNvSpPr>
          <p:nvPr/>
        </p:nvSpPr>
        <p:spPr bwMode="auto">
          <a:xfrm>
            <a:off x="1661904" y="57150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5" name="Oval 158"/>
          <p:cNvSpPr>
            <a:spLocks noChangeArrowheads="1"/>
          </p:cNvSpPr>
          <p:nvPr/>
        </p:nvSpPr>
        <p:spPr bwMode="auto">
          <a:xfrm>
            <a:off x="1966704" y="57150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6" name="Oval 159"/>
          <p:cNvSpPr>
            <a:spLocks noChangeArrowheads="1"/>
          </p:cNvSpPr>
          <p:nvPr/>
        </p:nvSpPr>
        <p:spPr bwMode="auto">
          <a:xfrm>
            <a:off x="1814304" y="59436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" name="Oval 160"/>
          <p:cNvSpPr>
            <a:spLocks noChangeArrowheads="1"/>
          </p:cNvSpPr>
          <p:nvPr/>
        </p:nvSpPr>
        <p:spPr bwMode="auto">
          <a:xfrm>
            <a:off x="1280904" y="56388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8" name="Oval 161"/>
          <p:cNvSpPr>
            <a:spLocks noChangeArrowheads="1"/>
          </p:cNvSpPr>
          <p:nvPr/>
        </p:nvSpPr>
        <p:spPr bwMode="auto">
          <a:xfrm>
            <a:off x="1204704" y="57912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9" name="Oval 162"/>
          <p:cNvSpPr>
            <a:spLocks noChangeArrowheads="1"/>
          </p:cNvSpPr>
          <p:nvPr/>
        </p:nvSpPr>
        <p:spPr bwMode="auto">
          <a:xfrm>
            <a:off x="1509504" y="58674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0" name="Oval 163"/>
          <p:cNvSpPr>
            <a:spLocks noChangeArrowheads="1"/>
          </p:cNvSpPr>
          <p:nvPr/>
        </p:nvSpPr>
        <p:spPr bwMode="auto">
          <a:xfrm>
            <a:off x="1357104" y="60198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1" name="Oval 164"/>
          <p:cNvSpPr>
            <a:spLocks noChangeArrowheads="1"/>
          </p:cNvSpPr>
          <p:nvPr/>
        </p:nvSpPr>
        <p:spPr bwMode="auto">
          <a:xfrm>
            <a:off x="1585704" y="62484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2" name="Oval 165"/>
          <p:cNvSpPr>
            <a:spLocks noChangeArrowheads="1"/>
          </p:cNvSpPr>
          <p:nvPr/>
        </p:nvSpPr>
        <p:spPr bwMode="auto">
          <a:xfrm>
            <a:off x="1433304" y="57912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" name="Oval 166"/>
          <p:cNvSpPr>
            <a:spLocks noChangeArrowheads="1"/>
          </p:cNvSpPr>
          <p:nvPr/>
        </p:nvSpPr>
        <p:spPr bwMode="auto">
          <a:xfrm>
            <a:off x="1661904" y="60960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" name="Oval 167"/>
          <p:cNvSpPr>
            <a:spLocks noChangeArrowheads="1"/>
          </p:cNvSpPr>
          <p:nvPr/>
        </p:nvSpPr>
        <p:spPr bwMode="auto">
          <a:xfrm>
            <a:off x="1204704" y="60198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5" name="Oval 168"/>
          <p:cNvSpPr>
            <a:spLocks noChangeArrowheads="1"/>
          </p:cNvSpPr>
          <p:nvPr/>
        </p:nvSpPr>
        <p:spPr bwMode="auto">
          <a:xfrm>
            <a:off x="1509504" y="60960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" name="Oval 169"/>
          <p:cNvSpPr>
            <a:spLocks noChangeArrowheads="1"/>
          </p:cNvSpPr>
          <p:nvPr/>
        </p:nvSpPr>
        <p:spPr bwMode="auto">
          <a:xfrm>
            <a:off x="1814304" y="60960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7" name="Oval 170"/>
          <p:cNvSpPr>
            <a:spLocks noChangeArrowheads="1"/>
          </p:cNvSpPr>
          <p:nvPr/>
        </p:nvSpPr>
        <p:spPr bwMode="auto">
          <a:xfrm>
            <a:off x="1966704" y="58674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8" name="Oval 171"/>
          <p:cNvSpPr>
            <a:spLocks noChangeArrowheads="1"/>
          </p:cNvSpPr>
          <p:nvPr/>
        </p:nvSpPr>
        <p:spPr bwMode="auto">
          <a:xfrm>
            <a:off x="1814304" y="54864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9" name="Oval 172"/>
          <p:cNvSpPr>
            <a:spLocks noChangeArrowheads="1"/>
          </p:cNvSpPr>
          <p:nvPr/>
        </p:nvSpPr>
        <p:spPr bwMode="auto">
          <a:xfrm>
            <a:off x="1661904" y="5867400"/>
            <a:ext cx="76200" cy="76200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663D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" name="Oval 173"/>
          <p:cNvSpPr>
            <a:spLocks noChangeArrowheads="1"/>
          </p:cNvSpPr>
          <p:nvPr/>
        </p:nvSpPr>
        <p:spPr bwMode="auto">
          <a:xfrm>
            <a:off x="1357104" y="61722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" name="Oval 174"/>
          <p:cNvSpPr>
            <a:spLocks noChangeArrowheads="1"/>
          </p:cNvSpPr>
          <p:nvPr/>
        </p:nvSpPr>
        <p:spPr bwMode="auto">
          <a:xfrm>
            <a:off x="1280904" y="58674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Oval 175"/>
          <p:cNvSpPr>
            <a:spLocks noChangeArrowheads="1"/>
          </p:cNvSpPr>
          <p:nvPr/>
        </p:nvSpPr>
        <p:spPr bwMode="auto">
          <a:xfrm>
            <a:off x="1128504" y="56388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" name="Oval 176"/>
          <p:cNvSpPr>
            <a:spLocks noChangeArrowheads="1"/>
          </p:cNvSpPr>
          <p:nvPr/>
        </p:nvSpPr>
        <p:spPr bwMode="auto">
          <a:xfrm>
            <a:off x="1661904" y="55626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4" name="Oval 177"/>
          <p:cNvSpPr>
            <a:spLocks noChangeArrowheads="1"/>
          </p:cNvSpPr>
          <p:nvPr/>
        </p:nvSpPr>
        <p:spPr bwMode="auto">
          <a:xfrm>
            <a:off x="1966704" y="6019800"/>
            <a:ext cx="76200" cy="76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313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5" name="Rectangle 179"/>
          <p:cNvSpPr>
            <a:spLocks noChangeArrowheads="1"/>
          </p:cNvSpPr>
          <p:nvPr/>
        </p:nvSpPr>
        <p:spPr bwMode="auto">
          <a:xfrm>
            <a:off x="3185904" y="5257800"/>
            <a:ext cx="1371600" cy="76200"/>
          </a:xfrm>
          <a:prstGeom prst="rect">
            <a:avLst/>
          </a:prstGeom>
          <a:gradFill rotWithShape="0">
            <a:gsLst>
              <a:gs pos="0">
                <a:srgbClr val="4C2E00"/>
              </a:gs>
              <a:gs pos="50000">
                <a:srgbClr val="FF9900"/>
              </a:gs>
              <a:gs pos="100000">
                <a:srgbClr val="4C2E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6" name="Oval 180"/>
          <p:cNvSpPr>
            <a:spLocks noChangeArrowheads="1"/>
          </p:cNvSpPr>
          <p:nvPr/>
        </p:nvSpPr>
        <p:spPr bwMode="auto">
          <a:xfrm>
            <a:off x="4252704" y="1143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96614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" name="Oval 181"/>
          <p:cNvSpPr>
            <a:spLocks noChangeArrowheads="1"/>
          </p:cNvSpPr>
          <p:nvPr/>
        </p:nvSpPr>
        <p:spPr bwMode="auto">
          <a:xfrm>
            <a:off x="2881104" y="1143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96614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8" name="Line 182"/>
          <p:cNvSpPr>
            <a:spLocks noChangeShapeType="1"/>
          </p:cNvSpPr>
          <p:nvPr/>
        </p:nvSpPr>
        <p:spPr bwMode="auto">
          <a:xfrm flipH="1">
            <a:off x="2423904" y="5867400"/>
            <a:ext cx="411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9" name="Line 183"/>
          <p:cNvSpPr>
            <a:spLocks noChangeShapeType="1"/>
          </p:cNvSpPr>
          <p:nvPr/>
        </p:nvSpPr>
        <p:spPr bwMode="auto">
          <a:xfrm>
            <a:off x="3871704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0" name="Line 184"/>
          <p:cNvSpPr>
            <a:spLocks noChangeShapeType="1"/>
          </p:cNvSpPr>
          <p:nvPr/>
        </p:nvSpPr>
        <p:spPr bwMode="auto">
          <a:xfrm flipH="1">
            <a:off x="4862304" y="2971800"/>
            <a:ext cx="144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1" name="Line 185"/>
          <p:cNvSpPr>
            <a:spLocks noChangeShapeType="1"/>
          </p:cNvSpPr>
          <p:nvPr/>
        </p:nvSpPr>
        <p:spPr bwMode="auto">
          <a:xfrm flipH="1">
            <a:off x="4024104" y="2971800"/>
            <a:ext cx="8382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2" name="Rectangle 186"/>
          <p:cNvSpPr>
            <a:spLocks noChangeArrowheads="1"/>
          </p:cNvSpPr>
          <p:nvPr/>
        </p:nvSpPr>
        <p:spPr bwMode="auto">
          <a:xfrm>
            <a:off x="1966704" y="381000"/>
            <a:ext cx="3276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多瘤病毒感染的</a:t>
            </a:r>
            <a:r>
              <a:rPr lang="en-US" altLang="zh-CN" sz="200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FR3T3</a:t>
            </a:r>
            <a:r>
              <a:rPr lang="zh-CN" altLang="en-US" sz="200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细胞</a:t>
            </a:r>
          </a:p>
        </p:txBody>
      </p:sp>
      <p:sp>
        <p:nvSpPr>
          <p:cNvPr id="163" name="Line 187"/>
          <p:cNvSpPr>
            <a:spLocks noChangeShapeType="1"/>
          </p:cNvSpPr>
          <p:nvPr/>
        </p:nvSpPr>
        <p:spPr bwMode="auto">
          <a:xfrm>
            <a:off x="5243304" y="68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" name="Rectangle 188"/>
          <p:cNvSpPr>
            <a:spLocks noChangeArrowheads="1"/>
          </p:cNvSpPr>
          <p:nvPr/>
        </p:nvSpPr>
        <p:spPr bwMode="auto">
          <a:xfrm>
            <a:off x="61704" y="1066800"/>
            <a:ext cx="228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正常的</a:t>
            </a:r>
            <a:r>
              <a:rPr lang="en-US" altLang="zh-CN" sz="200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FR3T3</a:t>
            </a:r>
            <a:r>
              <a:rPr lang="zh-CN" altLang="en-US" sz="200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细胞</a:t>
            </a:r>
          </a:p>
        </p:txBody>
      </p:sp>
      <p:sp>
        <p:nvSpPr>
          <p:cNvPr id="165" name="Line 189"/>
          <p:cNvSpPr>
            <a:spLocks noChangeShapeType="1"/>
          </p:cNvSpPr>
          <p:nvPr/>
        </p:nvSpPr>
        <p:spPr bwMode="auto">
          <a:xfrm>
            <a:off x="2347704" y="1371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6" name="Rectangle 190"/>
          <p:cNvSpPr>
            <a:spLocks noChangeArrowheads="1"/>
          </p:cNvSpPr>
          <p:nvPr/>
        </p:nvSpPr>
        <p:spPr bwMode="auto">
          <a:xfrm>
            <a:off x="1738104" y="2209800"/>
            <a:ext cx="121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总</a:t>
            </a:r>
            <a:r>
              <a:rPr lang="en-US" altLang="zh-CN" sz="200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</a:p>
        </p:txBody>
      </p:sp>
      <p:sp>
        <p:nvSpPr>
          <p:cNvPr id="167" name="Rectangle 191"/>
          <p:cNvSpPr>
            <a:spLocks noChangeArrowheads="1"/>
          </p:cNvSpPr>
          <p:nvPr/>
        </p:nvSpPr>
        <p:spPr bwMode="auto">
          <a:xfrm>
            <a:off x="5319504" y="1600200"/>
            <a:ext cx="121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总</a:t>
            </a:r>
            <a:r>
              <a:rPr lang="en-US" altLang="zh-CN" sz="200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</a:p>
        </p:txBody>
      </p:sp>
      <p:sp>
        <p:nvSpPr>
          <p:cNvPr id="168" name="Rectangle 192"/>
          <p:cNvSpPr>
            <a:spLocks noChangeArrowheads="1"/>
          </p:cNvSpPr>
          <p:nvPr/>
        </p:nvSpPr>
        <p:spPr bwMode="auto">
          <a:xfrm>
            <a:off x="8138904" y="26670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solidFill>
                  <a:srgbClr val="FF999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</a:p>
        </p:txBody>
      </p:sp>
      <p:sp>
        <p:nvSpPr>
          <p:cNvPr id="169" name="Rectangle 193"/>
          <p:cNvSpPr>
            <a:spLocks noChangeArrowheads="1"/>
          </p:cNvSpPr>
          <p:nvPr/>
        </p:nvSpPr>
        <p:spPr bwMode="auto">
          <a:xfrm>
            <a:off x="5167104" y="3886200"/>
            <a:ext cx="137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solidFill>
                  <a:srgbClr val="FF999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双链</a:t>
            </a:r>
            <a:r>
              <a:rPr lang="en-US" altLang="zh-CN" sz="2000">
                <a:solidFill>
                  <a:srgbClr val="FF999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</a:p>
        </p:txBody>
      </p:sp>
      <p:sp>
        <p:nvSpPr>
          <p:cNvPr id="170" name="Rectangle 194"/>
          <p:cNvSpPr>
            <a:spLocks noChangeArrowheads="1"/>
          </p:cNvSpPr>
          <p:nvPr/>
        </p:nvSpPr>
        <p:spPr bwMode="auto">
          <a:xfrm>
            <a:off x="4709904" y="4953000"/>
            <a:ext cx="144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solidFill>
                  <a:srgbClr val="FF999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单链</a:t>
            </a:r>
            <a:r>
              <a:rPr lang="en-US" altLang="zh-CN" sz="2000">
                <a:solidFill>
                  <a:srgbClr val="FF999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</a:p>
        </p:txBody>
      </p:sp>
      <p:sp>
        <p:nvSpPr>
          <p:cNvPr id="171" name="Rectangle 195"/>
          <p:cNvSpPr>
            <a:spLocks noChangeArrowheads="1"/>
          </p:cNvSpPr>
          <p:nvPr/>
        </p:nvSpPr>
        <p:spPr bwMode="auto">
          <a:xfrm>
            <a:off x="7605504" y="1066800"/>
            <a:ext cx="144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提取</a:t>
            </a:r>
            <a:r>
              <a:rPr lang="en-US" altLang="zh-CN" sz="2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</a:p>
        </p:txBody>
      </p:sp>
      <p:sp>
        <p:nvSpPr>
          <p:cNvPr id="172" name="Rectangle 196"/>
          <p:cNvSpPr>
            <a:spLocks noChangeArrowheads="1"/>
          </p:cNvSpPr>
          <p:nvPr/>
        </p:nvSpPr>
        <p:spPr bwMode="auto">
          <a:xfrm>
            <a:off x="7605504" y="2057400"/>
            <a:ext cx="144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合成</a:t>
            </a:r>
            <a:r>
              <a:rPr lang="en-US" altLang="zh-CN" sz="20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</a:p>
        </p:txBody>
      </p:sp>
      <p:sp>
        <p:nvSpPr>
          <p:cNvPr id="173" name="Rectangle 197"/>
          <p:cNvSpPr>
            <a:spLocks noChangeArrowheads="1"/>
          </p:cNvSpPr>
          <p:nvPr/>
        </p:nvSpPr>
        <p:spPr bwMode="auto">
          <a:xfrm>
            <a:off x="7605504" y="3200400"/>
            <a:ext cx="1600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合成第二链</a:t>
            </a:r>
          </a:p>
        </p:txBody>
      </p:sp>
      <p:sp>
        <p:nvSpPr>
          <p:cNvPr id="174" name="Rectangle 198"/>
          <p:cNvSpPr>
            <a:spLocks noChangeArrowheads="1"/>
          </p:cNvSpPr>
          <p:nvPr/>
        </p:nvSpPr>
        <p:spPr bwMode="auto">
          <a:xfrm>
            <a:off x="7605504" y="4572000"/>
            <a:ext cx="1600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</a:t>
            </a:r>
          </a:p>
        </p:txBody>
      </p:sp>
      <p:sp>
        <p:nvSpPr>
          <p:cNvPr id="175" name="Rectangle 199"/>
          <p:cNvSpPr>
            <a:spLocks noChangeArrowheads="1"/>
          </p:cNvSpPr>
          <p:nvPr/>
        </p:nvSpPr>
        <p:spPr bwMode="auto">
          <a:xfrm>
            <a:off x="2042904" y="1676400"/>
            <a:ext cx="144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提取</a:t>
            </a:r>
            <a:r>
              <a:rPr lang="en-US" altLang="zh-CN" sz="20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</a:p>
        </p:txBody>
      </p:sp>
      <p:sp>
        <p:nvSpPr>
          <p:cNvPr id="176" name="Rectangle 200"/>
          <p:cNvSpPr>
            <a:spLocks noChangeArrowheads="1"/>
          </p:cNvSpPr>
          <p:nvPr/>
        </p:nvSpPr>
        <p:spPr bwMode="auto">
          <a:xfrm>
            <a:off x="2271504" y="2819400"/>
            <a:ext cx="121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共价交联</a:t>
            </a:r>
            <a:endParaRPr lang="en-US" altLang="zh-CN" sz="200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77" name="Rectangle 201"/>
          <p:cNvSpPr>
            <a:spLocks noChangeArrowheads="1"/>
          </p:cNvSpPr>
          <p:nvPr/>
        </p:nvSpPr>
        <p:spPr bwMode="auto">
          <a:xfrm>
            <a:off x="5243304" y="2362200"/>
            <a:ext cx="76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上柱</a:t>
            </a:r>
            <a:endParaRPr lang="en-US" altLang="zh-CN" sz="200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78" name="Rectangle 202"/>
          <p:cNvSpPr>
            <a:spLocks noChangeArrowheads="1"/>
          </p:cNvSpPr>
          <p:nvPr/>
        </p:nvSpPr>
        <p:spPr bwMode="auto">
          <a:xfrm>
            <a:off x="3871704" y="5791200"/>
            <a:ext cx="1295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原位杂交</a:t>
            </a:r>
            <a:endParaRPr lang="en-US" altLang="zh-CN" sz="200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79" name="Rectangle 203"/>
          <p:cNvSpPr>
            <a:spLocks noChangeArrowheads="1"/>
          </p:cNvSpPr>
          <p:nvPr/>
        </p:nvSpPr>
        <p:spPr bwMode="auto">
          <a:xfrm>
            <a:off x="61704" y="3581400"/>
            <a:ext cx="2590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00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病毒诱导表达的基因</a:t>
            </a:r>
            <a:endParaRPr lang="en-US" altLang="zh-CN" sz="200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00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00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</a:t>
            </a:r>
          </a:p>
        </p:txBody>
      </p:sp>
      <p:sp>
        <p:nvSpPr>
          <p:cNvPr id="180" name="Line 204"/>
          <p:cNvSpPr>
            <a:spLocks noChangeShapeType="1"/>
          </p:cNvSpPr>
          <p:nvPr/>
        </p:nvSpPr>
        <p:spPr bwMode="auto">
          <a:xfrm>
            <a:off x="671304" y="4724400"/>
            <a:ext cx="762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057400" y="2227932"/>
            <a:ext cx="7086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并非所有的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分子都具有</a:t>
            </a:r>
            <a:r>
              <a:rPr lang="en-US" altLang="zh-CN" sz="2400" dirty="0" err="1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polyA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结构 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057400" y="3085182"/>
            <a:ext cx="601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细菌或原核生物的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半衰期很短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057400" y="3942432"/>
            <a:ext cx="592545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在细胞中含量少，对酶和碱极为敏感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，分离纯化困难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371600" y="2436576"/>
            <a:ext cx="283029" cy="27941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057400" y="5294082"/>
            <a:ext cx="457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仅限于克隆蛋白质编码基因 </a:t>
            </a: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1371600" y="3269334"/>
            <a:ext cx="283029" cy="27941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</a:endParaRP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371600" y="4122048"/>
            <a:ext cx="283029" cy="27941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</a:endParaRP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1371600" y="5497284"/>
            <a:ext cx="283029" cy="27941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880533" y="52614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文库构建与目的基因分离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06399" y="1317168"/>
            <a:ext cx="78667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基于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文库筛选</a:t>
            </a: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目的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基因的局限性：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20924" y="2122710"/>
            <a:ext cx="8382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提取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细胞总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琼脂糖凝胶电泳分离，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回收目标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由此合成双链</a:t>
            </a:r>
            <a:r>
              <a:rPr lang="en-US" altLang="zh-CN" sz="2400" dirty="0" err="1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然后进行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特异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分离程序较适用于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丰度极高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的目的基因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克隆，如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血红蛋白基因等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6399" y="1143000"/>
            <a:ext cx="730068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高丰度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分离反转录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特异分离程序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基于</a:t>
            </a:r>
            <a:r>
              <a:rPr lang="en-US" altLang="zh-CN" sz="32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的非文库分离方法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33829" y="689424"/>
            <a:ext cx="841828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第二节  </a:t>
            </a:r>
            <a:r>
              <a:rPr lang="en-US" altLang="zh-CN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扩增技术与目的基因克隆</a:t>
            </a:r>
            <a:endParaRPr lang="en-US" altLang="zh-CN" sz="3600" b="1" dirty="0">
              <a:solidFill>
                <a:srgbClr val="FF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83774" y="2155385"/>
            <a:ext cx="7619990" cy="367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黑体" pitchFamily="49" charset="-122"/>
              </a:rPr>
              <a:t>        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PCR（Polymerase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Chain Reaction）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法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，又称为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聚合酶链反应或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扩增技术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，是一种高效快速的体外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聚合程序。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法克隆目的基因的前提条件是：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已知待扩增目的基因或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片段两侧的序列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，可根据该序列化学合成聚合反应必需的双引物 。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28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914400" y="3543300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914400" y="4838700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30047" y="1756229"/>
            <a:ext cx="1080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47659" y="1422402"/>
            <a:ext cx="2675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常规</a:t>
            </a:r>
            <a:r>
              <a:rPr lang="en-US" altLang="zh-CN" sz="32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32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技术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6206" y="609600"/>
            <a:ext cx="3962400" cy="533400"/>
            <a:chOff x="240" y="0"/>
            <a:chExt cx="2496" cy="336"/>
          </a:xfrm>
        </p:grpSpPr>
        <p:sp>
          <p:nvSpPr>
            <p:cNvPr id="3" name="Rectangle 10"/>
            <p:cNvSpPr>
              <a:spLocks noChangeArrowheads="1"/>
            </p:cNvSpPr>
            <p:nvPr/>
          </p:nvSpPr>
          <p:spPr bwMode="auto">
            <a:xfrm>
              <a:off x="432" y="144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1056" y="144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2112" y="144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240" y="0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381006" y="762000"/>
            <a:ext cx="4038600" cy="533400"/>
            <a:chOff x="960" y="2544"/>
            <a:chExt cx="2544" cy="336"/>
          </a:xfrm>
        </p:grpSpPr>
        <p:sp>
          <p:nvSpPr>
            <p:cNvPr id="8" name="Rectangle 16"/>
            <p:cNvSpPr>
              <a:spLocks noChangeArrowheads="1"/>
            </p:cNvSpPr>
            <p:nvPr/>
          </p:nvSpPr>
          <p:spPr bwMode="auto">
            <a:xfrm>
              <a:off x="96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ectangle 17"/>
            <p:cNvSpPr>
              <a:spLocks noChangeArrowheads="1"/>
            </p:cNvSpPr>
            <p:nvPr/>
          </p:nvSpPr>
          <p:spPr bwMode="auto">
            <a:xfrm>
              <a:off x="1584" y="2688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264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3264" y="2544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1444182" y="228600"/>
            <a:ext cx="114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目的基因</a:t>
            </a: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3352806" y="23622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3124206" y="2667000"/>
            <a:ext cx="228600" cy="762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3529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352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40"/>
          <p:cNvSpPr>
            <a:spLocks noChangeArrowheads="1"/>
          </p:cNvSpPr>
          <p:nvPr/>
        </p:nvSpPr>
        <p:spPr bwMode="auto">
          <a:xfrm>
            <a:off x="2133606" y="12192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gradFill rotWithShape="0">
            <a:gsLst>
              <a:gs pos="0">
                <a:schemeClr val="accent2">
                  <a:gamma/>
                  <a:shade val="40000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000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41"/>
          <p:cNvSpPr>
            <a:spLocks noChangeArrowheads="1"/>
          </p:cNvSpPr>
          <p:nvPr/>
        </p:nvSpPr>
        <p:spPr bwMode="auto">
          <a:xfrm>
            <a:off x="1371606" y="10668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变性</a:t>
            </a:r>
          </a:p>
        </p:txBody>
      </p:sp>
      <p:sp>
        <p:nvSpPr>
          <p:cNvPr id="19" name="Rectangle 42"/>
          <p:cNvSpPr>
            <a:spLocks noChangeArrowheads="1"/>
          </p:cNvSpPr>
          <p:nvPr/>
        </p:nvSpPr>
        <p:spPr bwMode="auto">
          <a:xfrm>
            <a:off x="2514606" y="10668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加热</a:t>
            </a:r>
          </a:p>
        </p:txBody>
      </p:sp>
      <p:grpSp>
        <p:nvGrpSpPr>
          <p:cNvPr id="20" name="Group 43"/>
          <p:cNvGrpSpPr>
            <a:grpSpLocks/>
          </p:cNvGrpSpPr>
          <p:nvPr/>
        </p:nvGrpSpPr>
        <p:grpSpPr bwMode="auto">
          <a:xfrm>
            <a:off x="76206" y="1524000"/>
            <a:ext cx="3962400" cy="533400"/>
            <a:chOff x="240" y="0"/>
            <a:chExt cx="2496" cy="336"/>
          </a:xfrm>
        </p:grpSpPr>
        <p:sp>
          <p:nvSpPr>
            <p:cNvPr id="21" name="Rectangle 44"/>
            <p:cNvSpPr>
              <a:spLocks noChangeArrowheads="1"/>
            </p:cNvSpPr>
            <p:nvPr/>
          </p:nvSpPr>
          <p:spPr bwMode="auto">
            <a:xfrm>
              <a:off x="432" y="144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45"/>
            <p:cNvSpPr>
              <a:spLocks noChangeArrowheads="1"/>
            </p:cNvSpPr>
            <p:nvPr/>
          </p:nvSpPr>
          <p:spPr bwMode="auto">
            <a:xfrm>
              <a:off x="1056" y="144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46"/>
            <p:cNvSpPr>
              <a:spLocks noChangeArrowheads="1"/>
            </p:cNvSpPr>
            <p:nvPr/>
          </p:nvSpPr>
          <p:spPr bwMode="auto">
            <a:xfrm>
              <a:off x="2112" y="144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 47"/>
            <p:cNvSpPr>
              <a:spLocks noChangeArrowheads="1"/>
            </p:cNvSpPr>
            <p:nvPr/>
          </p:nvSpPr>
          <p:spPr bwMode="auto">
            <a:xfrm>
              <a:off x="240" y="0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grpSp>
        <p:nvGrpSpPr>
          <p:cNvPr id="26" name="Group 49"/>
          <p:cNvGrpSpPr>
            <a:grpSpLocks/>
          </p:cNvGrpSpPr>
          <p:nvPr/>
        </p:nvGrpSpPr>
        <p:grpSpPr bwMode="auto">
          <a:xfrm>
            <a:off x="381006" y="1828800"/>
            <a:ext cx="4038600" cy="533400"/>
            <a:chOff x="960" y="2544"/>
            <a:chExt cx="2544" cy="336"/>
          </a:xfrm>
        </p:grpSpPr>
        <p:sp>
          <p:nvSpPr>
            <p:cNvPr id="27" name="Rectangle 50"/>
            <p:cNvSpPr>
              <a:spLocks noChangeArrowheads="1"/>
            </p:cNvSpPr>
            <p:nvPr/>
          </p:nvSpPr>
          <p:spPr bwMode="auto">
            <a:xfrm>
              <a:off x="96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Rectangle 51"/>
            <p:cNvSpPr>
              <a:spLocks noChangeArrowheads="1"/>
            </p:cNvSpPr>
            <p:nvPr/>
          </p:nvSpPr>
          <p:spPr bwMode="auto">
            <a:xfrm>
              <a:off x="1584" y="2688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Rectangle 52"/>
            <p:cNvSpPr>
              <a:spLocks noChangeArrowheads="1"/>
            </p:cNvSpPr>
            <p:nvPr/>
          </p:nvSpPr>
          <p:spPr bwMode="auto">
            <a:xfrm>
              <a:off x="264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Rectangle 53"/>
            <p:cNvSpPr>
              <a:spLocks noChangeArrowheads="1"/>
            </p:cNvSpPr>
            <p:nvPr/>
          </p:nvSpPr>
          <p:spPr bwMode="auto">
            <a:xfrm>
              <a:off x="3264" y="2544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sp>
        <p:nvSpPr>
          <p:cNvPr id="31" name="Rectangle 54"/>
          <p:cNvSpPr>
            <a:spLocks noChangeArrowheads="1"/>
          </p:cNvSpPr>
          <p:nvPr/>
        </p:nvSpPr>
        <p:spPr bwMode="auto">
          <a:xfrm>
            <a:off x="2514606" y="21336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引物</a:t>
            </a:r>
          </a:p>
        </p:txBody>
      </p:sp>
      <p:sp>
        <p:nvSpPr>
          <p:cNvPr id="32" name="AutoShape 55"/>
          <p:cNvSpPr>
            <a:spLocks noChangeArrowheads="1"/>
          </p:cNvSpPr>
          <p:nvPr/>
        </p:nvSpPr>
        <p:spPr bwMode="auto">
          <a:xfrm>
            <a:off x="2133606" y="22860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gradFill rotWithShape="0">
            <a:gsLst>
              <a:gs pos="0">
                <a:schemeClr val="accent2">
                  <a:gamma/>
                  <a:shade val="40000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000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56"/>
          <p:cNvSpPr>
            <a:spLocks noChangeArrowheads="1"/>
          </p:cNvSpPr>
          <p:nvPr/>
        </p:nvSpPr>
        <p:spPr bwMode="auto">
          <a:xfrm>
            <a:off x="1371606" y="21336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退火</a:t>
            </a:r>
          </a:p>
        </p:txBody>
      </p:sp>
      <p:grpSp>
        <p:nvGrpSpPr>
          <p:cNvPr id="35" name="Group 58"/>
          <p:cNvGrpSpPr>
            <a:grpSpLocks/>
          </p:cNvGrpSpPr>
          <p:nvPr/>
        </p:nvGrpSpPr>
        <p:grpSpPr bwMode="auto">
          <a:xfrm>
            <a:off x="76206" y="2590800"/>
            <a:ext cx="3962400" cy="533400"/>
            <a:chOff x="240" y="0"/>
            <a:chExt cx="2496" cy="336"/>
          </a:xfrm>
        </p:grpSpPr>
        <p:sp>
          <p:nvSpPr>
            <p:cNvPr id="36" name="Rectangle 59"/>
            <p:cNvSpPr>
              <a:spLocks noChangeArrowheads="1"/>
            </p:cNvSpPr>
            <p:nvPr/>
          </p:nvSpPr>
          <p:spPr bwMode="auto">
            <a:xfrm>
              <a:off x="432" y="144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Rectangle 60"/>
            <p:cNvSpPr>
              <a:spLocks noChangeArrowheads="1"/>
            </p:cNvSpPr>
            <p:nvPr/>
          </p:nvSpPr>
          <p:spPr bwMode="auto">
            <a:xfrm>
              <a:off x="1056" y="144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Rectangle 61"/>
            <p:cNvSpPr>
              <a:spLocks noChangeArrowheads="1"/>
            </p:cNvSpPr>
            <p:nvPr/>
          </p:nvSpPr>
          <p:spPr bwMode="auto">
            <a:xfrm>
              <a:off x="2112" y="144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Rectangle 62"/>
            <p:cNvSpPr>
              <a:spLocks noChangeArrowheads="1"/>
            </p:cNvSpPr>
            <p:nvPr/>
          </p:nvSpPr>
          <p:spPr bwMode="auto">
            <a:xfrm>
              <a:off x="240" y="0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grpSp>
        <p:nvGrpSpPr>
          <p:cNvPr id="40" name="Group 64"/>
          <p:cNvGrpSpPr>
            <a:grpSpLocks/>
          </p:cNvGrpSpPr>
          <p:nvPr/>
        </p:nvGrpSpPr>
        <p:grpSpPr bwMode="auto">
          <a:xfrm>
            <a:off x="381006" y="2895600"/>
            <a:ext cx="4038600" cy="533400"/>
            <a:chOff x="960" y="2544"/>
            <a:chExt cx="2544" cy="336"/>
          </a:xfrm>
        </p:grpSpPr>
        <p:sp>
          <p:nvSpPr>
            <p:cNvPr id="41" name="Rectangle 65"/>
            <p:cNvSpPr>
              <a:spLocks noChangeArrowheads="1"/>
            </p:cNvSpPr>
            <p:nvPr/>
          </p:nvSpPr>
          <p:spPr bwMode="auto">
            <a:xfrm>
              <a:off x="96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Rectangle 66"/>
            <p:cNvSpPr>
              <a:spLocks noChangeArrowheads="1"/>
            </p:cNvSpPr>
            <p:nvPr/>
          </p:nvSpPr>
          <p:spPr bwMode="auto">
            <a:xfrm>
              <a:off x="1584" y="2688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67"/>
            <p:cNvSpPr>
              <a:spLocks noChangeArrowheads="1"/>
            </p:cNvSpPr>
            <p:nvPr/>
          </p:nvSpPr>
          <p:spPr bwMode="auto">
            <a:xfrm>
              <a:off x="264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Rectangle 68"/>
            <p:cNvSpPr>
              <a:spLocks noChangeArrowheads="1"/>
            </p:cNvSpPr>
            <p:nvPr/>
          </p:nvSpPr>
          <p:spPr bwMode="auto">
            <a:xfrm>
              <a:off x="3264" y="2544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sp>
        <p:nvSpPr>
          <p:cNvPr id="45" name="Rectangle 69"/>
          <p:cNvSpPr>
            <a:spLocks noChangeArrowheads="1"/>
          </p:cNvSpPr>
          <p:nvPr/>
        </p:nvSpPr>
        <p:spPr bwMode="auto">
          <a:xfrm>
            <a:off x="2514606" y="32004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底物</a:t>
            </a:r>
          </a:p>
        </p:txBody>
      </p:sp>
      <p:sp>
        <p:nvSpPr>
          <p:cNvPr id="46" name="AutoShape 70"/>
          <p:cNvSpPr>
            <a:spLocks noChangeArrowheads="1"/>
          </p:cNvSpPr>
          <p:nvPr/>
        </p:nvSpPr>
        <p:spPr bwMode="auto">
          <a:xfrm>
            <a:off x="2133606" y="33528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gradFill rotWithShape="0">
            <a:gsLst>
              <a:gs pos="0">
                <a:schemeClr val="accent2">
                  <a:gamma/>
                  <a:shade val="40000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000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1371606" y="32004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聚合</a:t>
            </a:r>
          </a:p>
        </p:txBody>
      </p:sp>
      <p:sp>
        <p:nvSpPr>
          <p:cNvPr id="48" name="Rectangle 73"/>
          <p:cNvSpPr>
            <a:spLocks noChangeArrowheads="1"/>
          </p:cNvSpPr>
          <p:nvPr/>
        </p:nvSpPr>
        <p:spPr bwMode="auto">
          <a:xfrm>
            <a:off x="1066806" y="32766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80"/>
          <p:cNvSpPr>
            <a:spLocks noChangeArrowheads="1"/>
          </p:cNvSpPr>
          <p:nvPr/>
        </p:nvSpPr>
        <p:spPr bwMode="auto">
          <a:xfrm>
            <a:off x="762006" y="31242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50" name="Rectangle 81"/>
          <p:cNvSpPr>
            <a:spLocks noChangeArrowheads="1"/>
          </p:cNvSpPr>
          <p:nvPr/>
        </p:nvSpPr>
        <p:spPr bwMode="auto">
          <a:xfrm>
            <a:off x="3352806" y="35814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51" name="Rectangle 82"/>
          <p:cNvSpPr>
            <a:spLocks noChangeArrowheads="1"/>
          </p:cNvSpPr>
          <p:nvPr/>
        </p:nvSpPr>
        <p:spPr bwMode="auto">
          <a:xfrm>
            <a:off x="3124206" y="3886200"/>
            <a:ext cx="228600" cy="762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3529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352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2" name="Group 83"/>
          <p:cNvGrpSpPr>
            <a:grpSpLocks/>
          </p:cNvGrpSpPr>
          <p:nvPr/>
        </p:nvGrpSpPr>
        <p:grpSpPr bwMode="auto">
          <a:xfrm>
            <a:off x="76206" y="3810000"/>
            <a:ext cx="3962400" cy="533400"/>
            <a:chOff x="240" y="0"/>
            <a:chExt cx="2496" cy="336"/>
          </a:xfrm>
        </p:grpSpPr>
        <p:sp>
          <p:nvSpPr>
            <p:cNvPr id="53" name="Rectangle 84"/>
            <p:cNvSpPr>
              <a:spLocks noChangeArrowheads="1"/>
            </p:cNvSpPr>
            <p:nvPr/>
          </p:nvSpPr>
          <p:spPr bwMode="auto">
            <a:xfrm>
              <a:off x="432" y="144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Rectangle 85"/>
            <p:cNvSpPr>
              <a:spLocks noChangeArrowheads="1"/>
            </p:cNvSpPr>
            <p:nvPr/>
          </p:nvSpPr>
          <p:spPr bwMode="auto">
            <a:xfrm>
              <a:off x="1056" y="144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Rectangle 86"/>
            <p:cNvSpPr>
              <a:spLocks noChangeArrowheads="1"/>
            </p:cNvSpPr>
            <p:nvPr/>
          </p:nvSpPr>
          <p:spPr bwMode="auto">
            <a:xfrm>
              <a:off x="2112" y="144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Rectangle 87"/>
            <p:cNvSpPr>
              <a:spLocks noChangeArrowheads="1"/>
            </p:cNvSpPr>
            <p:nvPr/>
          </p:nvSpPr>
          <p:spPr bwMode="auto">
            <a:xfrm>
              <a:off x="240" y="0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grpSp>
        <p:nvGrpSpPr>
          <p:cNvPr id="57" name="Group 88"/>
          <p:cNvGrpSpPr>
            <a:grpSpLocks/>
          </p:cNvGrpSpPr>
          <p:nvPr/>
        </p:nvGrpSpPr>
        <p:grpSpPr bwMode="auto">
          <a:xfrm>
            <a:off x="381006" y="4114800"/>
            <a:ext cx="4038600" cy="533400"/>
            <a:chOff x="960" y="2544"/>
            <a:chExt cx="2544" cy="336"/>
          </a:xfrm>
        </p:grpSpPr>
        <p:sp>
          <p:nvSpPr>
            <p:cNvPr id="58" name="Rectangle 89"/>
            <p:cNvSpPr>
              <a:spLocks noChangeArrowheads="1"/>
            </p:cNvSpPr>
            <p:nvPr/>
          </p:nvSpPr>
          <p:spPr bwMode="auto">
            <a:xfrm>
              <a:off x="96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" name="Rectangle 90"/>
            <p:cNvSpPr>
              <a:spLocks noChangeArrowheads="1"/>
            </p:cNvSpPr>
            <p:nvPr/>
          </p:nvSpPr>
          <p:spPr bwMode="auto">
            <a:xfrm>
              <a:off x="1584" y="2688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0" name="Rectangle 91"/>
            <p:cNvSpPr>
              <a:spLocks noChangeArrowheads="1"/>
            </p:cNvSpPr>
            <p:nvPr/>
          </p:nvSpPr>
          <p:spPr bwMode="auto">
            <a:xfrm>
              <a:off x="264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Rectangle 92"/>
            <p:cNvSpPr>
              <a:spLocks noChangeArrowheads="1"/>
            </p:cNvSpPr>
            <p:nvPr/>
          </p:nvSpPr>
          <p:spPr bwMode="auto">
            <a:xfrm>
              <a:off x="3264" y="2544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sp>
        <p:nvSpPr>
          <p:cNvPr id="62" name="Rectangle 93"/>
          <p:cNvSpPr>
            <a:spLocks noChangeArrowheads="1"/>
          </p:cNvSpPr>
          <p:nvPr/>
        </p:nvSpPr>
        <p:spPr bwMode="auto">
          <a:xfrm>
            <a:off x="2514606" y="45720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加热</a:t>
            </a:r>
          </a:p>
        </p:txBody>
      </p:sp>
      <p:sp>
        <p:nvSpPr>
          <p:cNvPr id="63" name="AutoShape 94"/>
          <p:cNvSpPr>
            <a:spLocks noChangeArrowheads="1"/>
          </p:cNvSpPr>
          <p:nvPr/>
        </p:nvSpPr>
        <p:spPr bwMode="auto">
          <a:xfrm>
            <a:off x="2133606" y="4724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gradFill rotWithShape="0">
            <a:gsLst>
              <a:gs pos="0">
                <a:schemeClr val="accent2">
                  <a:gamma/>
                  <a:shade val="40000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000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Rectangle 95"/>
          <p:cNvSpPr>
            <a:spLocks noChangeArrowheads="1"/>
          </p:cNvSpPr>
          <p:nvPr/>
        </p:nvSpPr>
        <p:spPr bwMode="auto">
          <a:xfrm>
            <a:off x="1371606" y="45720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变性</a:t>
            </a:r>
          </a:p>
        </p:txBody>
      </p:sp>
      <p:sp>
        <p:nvSpPr>
          <p:cNvPr id="65" name="Rectangle 96"/>
          <p:cNvSpPr>
            <a:spLocks noChangeArrowheads="1"/>
          </p:cNvSpPr>
          <p:nvPr/>
        </p:nvSpPr>
        <p:spPr bwMode="auto">
          <a:xfrm>
            <a:off x="1066806" y="44958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Rectangle 97"/>
          <p:cNvSpPr>
            <a:spLocks noChangeArrowheads="1"/>
          </p:cNvSpPr>
          <p:nvPr/>
        </p:nvSpPr>
        <p:spPr bwMode="auto">
          <a:xfrm>
            <a:off x="3048006" y="38862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Rectangle 98"/>
          <p:cNvSpPr>
            <a:spLocks noChangeArrowheads="1"/>
          </p:cNvSpPr>
          <p:nvPr/>
        </p:nvSpPr>
        <p:spPr bwMode="auto">
          <a:xfrm>
            <a:off x="1371606" y="38862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Rectangle 99"/>
          <p:cNvSpPr>
            <a:spLocks noChangeArrowheads="1"/>
          </p:cNvSpPr>
          <p:nvPr/>
        </p:nvSpPr>
        <p:spPr bwMode="auto">
          <a:xfrm>
            <a:off x="381006" y="3886200"/>
            <a:ext cx="9906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Rectangle 100"/>
          <p:cNvSpPr>
            <a:spLocks noChangeArrowheads="1"/>
          </p:cNvSpPr>
          <p:nvPr/>
        </p:nvSpPr>
        <p:spPr bwMode="auto">
          <a:xfrm>
            <a:off x="1295406" y="44958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Rectangle 101"/>
          <p:cNvSpPr>
            <a:spLocks noChangeArrowheads="1"/>
          </p:cNvSpPr>
          <p:nvPr/>
        </p:nvSpPr>
        <p:spPr bwMode="auto">
          <a:xfrm>
            <a:off x="1371606" y="44958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Rectangle 102"/>
          <p:cNvSpPr>
            <a:spLocks noChangeArrowheads="1"/>
          </p:cNvSpPr>
          <p:nvPr/>
        </p:nvSpPr>
        <p:spPr bwMode="auto">
          <a:xfrm>
            <a:off x="3048006" y="4495800"/>
            <a:ext cx="9906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Rectangle 103"/>
          <p:cNvSpPr>
            <a:spLocks noChangeArrowheads="1"/>
          </p:cNvSpPr>
          <p:nvPr/>
        </p:nvSpPr>
        <p:spPr bwMode="auto">
          <a:xfrm>
            <a:off x="762006" y="43434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73" name="Rectangle 104"/>
          <p:cNvSpPr>
            <a:spLocks noChangeArrowheads="1"/>
          </p:cNvSpPr>
          <p:nvPr/>
        </p:nvSpPr>
        <p:spPr bwMode="auto">
          <a:xfrm>
            <a:off x="3352806" y="50292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74" name="Rectangle 105"/>
          <p:cNvSpPr>
            <a:spLocks noChangeArrowheads="1"/>
          </p:cNvSpPr>
          <p:nvPr/>
        </p:nvSpPr>
        <p:spPr bwMode="auto">
          <a:xfrm>
            <a:off x="3124206" y="5257800"/>
            <a:ext cx="228600" cy="762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3529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352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5" name="Group 106"/>
          <p:cNvGrpSpPr>
            <a:grpSpLocks/>
          </p:cNvGrpSpPr>
          <p:nvPr/>
        </p:nvGrpSpPr>
        <p:grpSpPr bwMode="auto">
          <a:xfrm>
            <a:off x="76206" y="5334000"/>
            <a:ext cx="3962400" cy="533400"/>
            <a:chOff x="240" y="0"/>
            <a:chExt cx="2496" cy="336"/>
          </a:xfrm>
        </p:grpSpPr>
        <p:sp>
          <p:nvSpPr>
            <p:cNvPr id="76" name="Rectangle 107"/>
            <p:cNvSpPr>
              <a:spLocks noChangeArrowheads="1"/>
            </p:cNvSpPr>
            <p:nvPr/>
          </p:nvSpPr>
          <p:spPr bwMode="auto">
            <a:xfrm>
              <a:off x="432" y="144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108"/>
            <p:cNvSpPr>
              <a:spLocks noChangeArrowheads="1"/>
            </p:cNvSpPr>
            <p:nvPr/>
          </p:nvSpPr>
          <p:spPr bwMode="auto">
            <a:xfrm>
              <a:off x="1056" y="144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109"/>
            <p:cNvSpPr>
              <a:spLocks noChangeArrowheads="1"/>
            </p:cNvSpPr>
            <p:nvPr/>
          </p:nvSpPr>
          <p:spPr bwMode="auto">
            <a:xfrm>
              <a:off x="2112" y="144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 110"/>
            <p:cNvSpPr>
              <a:spLocks noChangeArrowheads="1"/>
            </p:cNvSpPr>
            <p:nvPr/>
          </p:nvSpPr>
          <p:spPr bwMode="auto">
            <a:xfrm>
              <a:off x="240" y="0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grpSp>
        <p:nvGrpSpPr>
          <p:cNvPr id="80" name="Group 111"/>
          <p:cNvGrpSpPr>
            <a:grpSpLocks/>
          </p:cNvGrpSpPr>
          <p:nvPr/>
        </p:nvGrpSpPr>
        <p:grpSpPr bwMode="auto">
          <a:xfrm>
            <a:off x="381006" y="5791200"/>
            <a:ext cx="4038600" cy="533400"/>
            <a:chOff x="960" y="2544"/>
            <a:chExt cx="2544" cy="336"/>
          </a:xfrm>
        </p:grpSpPr>
        <p:sp>
          <p:nvSpPr>
            <p:cNvPr id="81" name="Rectangle 112"/>
            <p:cNvSpPr>
              <a:spLocks noChangeArrowheads="1"/>
            </p:cNvSpPr>
            <p:nvPr/>
          </p:nvSpPr>
          <p:spPr bwMode="auto">
            <a:xfrm>
              <a:off x="96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" name="Rectangle 113"/>
            <p:cNvSpPr>
              <a:spLocks noChangeArrowheads="1"/>
            </p:cNvSpPr>
            <p:nvPr/>
          </p:nvSpPr>
          <p:spPr bwMode="auto">
            <a:xfrm>
              <a:off x="1584" y="2688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" name="Rectangle 114"/>
            <p:cNvSpPr>
              <a:spLocks noChangeArrowheads="1"/>
            </p:cNvSpPr>
            <p:nvPr/>
          </p:nvSpPr>
          <p:spPr bwMode="auto">
            <a:xfrm>
              <a:off x="264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Rectangle 115"/>
            <p:cNvSpPr>
              <a:spLocks noChangeArrowheads="1"/>
            </p:cNvSpPr>
            <p:nvPr/>
          </p:nvSpPr>
          <p:spPr bwMode="auto">
            <a:xfrm>
              <a:off x="3264" y="2544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sp>
        <p:nvSpPr>
          <p:cNvPr id="85" name="Rectangle 116"/>
          <p:cNvSpPr>
            <a:spLocks noChangeArrowheads="1"/>
          </p:cNvSpPr>
          <p:nvPr/>
        </p:nvSpPr>
        <p:spPr bwMode="auto">
          <a:xfrm>
            <a:off x="1066806" y="63246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Rectangle 117"/>
          <p:cNvSpPr>
            <a:spLocks noChangeArrowheads="1"/>
          </p:cNvSpPr>
          <p:nvPr/>
        </p:nvSpPr>
        <p:spPr bwMode="auto">
          <a:xfrm>
            <a:off x="3048006" y="52578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Rectangle 118"/>
          <p:cNvSpPr>
            <a:spLocks noChangeArrowheads="1"/>
          </p:cNvSpPr>
          <p:nvPr/>
        </p:nvSpPr>
        <p:spPr bwMode="auto">
          <a:xfrm>
            <a:off x="1371606" y="52578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ectangle 119"/>
          <p:cNvSpPr>
            <a:spLocks noChangeArrowheads="1"/>
          </p:cNvSpPr>
          <p:nvPr/>
        </p:nvSpPr>
        <p:spPr bwMode="auto">
          <a:xfrm>
            <a:off x="381006" y="5257800"/>
            <a:ext cx="9906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Rectangle 120"/>
          <p:cNvSpPr>
            <a:spLocks noChangeArrowheads="1"/>
          </p:cNvSpPr>
          <p:nvPr/>
        </p:nvSpPr>
        <p:spPr bwMode="auto">
          <a:xfrm>
            <a:off x="1295406" y="63246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Rectangle 121"/>
          <p:cNvSpPr>
            <a:spLocks noChangeArrowheads="1"/>
          </p:cNvSpPr>
          <p:nvPr/>
        </p:nvSpPr>
        <p:spPr bwMode="auto">
          <a:xfrm>
            <a:off x="1371606" y="63246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Rectangle 122"/>
          <p:cNvSpPr>
            <a:spLocks noChangeArrowheads="1"/>
          </p:cNvSpPr>
          <p:nvPr/>
        </p:nvSpPr>
        <p:spPr bwMode="auto">
          <a:xfrm>
            <a:off x="3048006" y="6324600"/>
            <a:ext cx="9906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ectangle 123"/>
          <p:cNvSpPr>
            <a:spLocks noChangeArrowheads="1"/>
          </p:cNvSpPr>
          <p:nvPr/>
        </p:nvSpPr>
        <p:spPr bwMode="auto">
          <a:xfrm>
            <a:off x="762006" y="60960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93" name="AutoShape 124"/>
          <p:cNvSpPr>
            <a:spLocks noChangeArrowheads="1"/>
          </p:cNvSpPr>
          <p:nvPr/>
        </p:nvSpPr>
        <p:spPr bwMode="auto">
          <a:xfrm rot="16200000">
            <a:off x="4720782" y="60198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gradFill rotWithShape="0">
            <a:gsLst>
              <a:gs pos="0">
                <a:schemeClr val="accent2">
                  <a:gamma/>
                  <a:shade val="29804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2980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4" name="Group 125"/>
          <p:cNvGrpSpPr>
            <a:grpSpLocks/>
          </p:cNvGrpSpPr>
          <p:nvPr/>
        </p:nvGrpSpPr>
        <p:grpSpPr bwMode="auto">
          <a:xfrm>
            <a:off x="5152590" y="5791200"/>
            <a:ext cx="4038600" cy="533400"/>
            <a:chOff x="960" y="2544"/>
            <a:chExt cx="2544" cy="336"/>
          </a:xfrm>
        </p:grpSpPr>
        <p:sp>
          <p:nvSpPr>
            <p:cNvPr id="95" name="Rectangle 126"/>
            <p:cNvSpPr>
              <a:spLocks noChangeArrowheads="1"/>
            </p:cNvSpPr>
            <p:nvPr/>
          </p:nvSpPr>
          <p:spPr bwMode="auto">
            <a:xfrm>
              <a:off x="96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" name="Rectangle 127"/>
            <p:cNvSpPr>
              <a:spLocks noChangeArrowheads="1"/>
            </p:cNvSpPr>
            <p:nvPr/>
          </p:nvSpPr>
          <p:spPr bwMode="auto">
            <a:xfrm>
              <a:off x="1584" y="2688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7" name="Rectangle 128"/>
            <p:cNvSpPr>
              <a:spLocks noChangeArrowheads="1"/>
            </p:cNvSpPr>
            <p:nvPr/>
          </p:nvSpPr>
          <p:spPr bwMode="auto">
            <a:xfrm>
              <a:off x="264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Rectangle 129"/>
            <p:cNvSpPr>
              <a:spLocks noChangeArrowheads="1"/>
            </p:cNvSpPr>
            <p:nvPr/>
          </p:nvSpPr>
          <p:spPr bwMode="auto">
            <a:xfrm>
              <a:off x="3264" y="2544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sp>
        <p:nvSpPr>
          <p:cNvPr id="99" name="Rectangle 130"/>
          <p:cNvSpPr>
            <a:spLocks noChangeArrowheads="1"/>
          </p:cNvSpPr>
          <p:nvPr/>
        </p:nvSpPr>
        <p:spPr bwMode="auto">
          <a:xfrm>
            <a:off x="5838390" y="63246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Rectangle 131"/>
          <p:cNvSpPr>
            <a:spLocks noChangeArrowheads="1"/>
          </p:cNvSpPr>
          <p:nvPr/>
        </p:nvSpPr>
        <p:spPr bwMode="auto">
          <a:xfrm>
            <a:off x="6066990" y="63246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Rectangle 132"/>
          <p:cNvSpPr>
            <a:spLocks noChangeArrowheads="1"/>
          </p:cNvSpPr>
          <p:nvPr/>
        </p:nvSpPr>
        <p:spPr bwMode="auto">
          <a:xfrm>
            <a:off x="6143190" y="63246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" name="Rectangle 133"/>
          <p:cNvSpPr>
            <a:spLocks noChangeArrowheads="1"/>
          </p:cNvSpPr>
          <p:nvPr/>
        </p:nvSpPr>
        <p:spPr bwMode="auto">
          <a:xfrm>
            <a:off x="7819590" y="6324600"/>
            <a:ext cx="9906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Rectangle 134"/>
          <p:cNvSpPr>
            <a:spLocks noChangeArrowheads="1"/>
          </p:cNvSpPr>
          <p:nvPr/>
        </p:nvSpPr>
        <p:spPr bwMode="auto">
          <a:xfrm>
            <a:off x="5533590" y="60960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04" name="Rectangle 135"/>
          <p:cNvSpPr>
            <a:spLocks noChangeArrowheads="1"/>
          </p:cNvSpPr>
          <p:nvPr/>
        </p:nvSpPr>
        <p:spPr bwMode="auto">
          <a:xfrm>
            <a:off x="5838390" y="58674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Rectangle 136"/>
          <p:cNvSpPr>
            <a:spLocks noChangeArrowheads="1"/>
          </p:cNvSpPr>
          <p:nvPr/>
        </p:nvSpPr>
        <p:spPr bwMode="auto">
          <a:xfrm>
            <a:off x="5533590" y="55626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06" name="Rectangle 137"/>
          <p:cNvSpPr>
            <a:spLocks noChangeArrowheads="1"/>
          </p:cNvSpPr>
          <p:nvPr/>
        </p:nvSpPr>
        <p:spPr bwMode="auto">
          <a:xfrm>
            <a:off x="8530782" y="63246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07" name="Rectangle 138"/>
          <p:cNvSpPr>
            <a:spLocks noChangeArrowheads="1"/>
          </p:cNvSpPr>
          <p:nvPr/>
        </p:nvSpPr>
        <p:spPr bwMode="auto">
          <a:xfrm>
            <a:off x="7895790" y="6477000"/>
            <a:ext cx="228600" cy="762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3529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352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AutoShape 139"/>
          <p:cNvSpPr>
            <a:spLocks noChangeArrowheads="1"/>
          </p:cNvSpPr>
          <p:nvPr/>
        </p:nvSpPr>
        <p:spPr bwMode="auto">
          <a:xfrm flipV="1">
            <a:off x="6981390" y="5486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gradFill rotWithShape="0">
            <a:gsLst>
              <a:gs pos="0">
                <a:schemeClr val="accent2">
                  <a:gamma/>
                  <a:shade val="40000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000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9" name="Group 140"/>
          <p:cNvGrpSpPr>
            <a:grpSpLocks/>
          </p:cNvGrpSpPr>
          <p:nvPr/>
        </p:nvGrpSpPr>
        <p:grpSpPr bwMode="auto">
          <a:xfrm>
            <a:off x="5152590" y="4572000"/>
            <a:ext cx="4038600" cy="533400"/>
            <a:chOff x="960" y="2544"/>
            <a:chExt cx="2544" cy="336"/>
          </a:xfrm>
        </p:grpSpPr>
        <p:sp>
          <p:nvSpPr>
            <p:cNvPr id="110" name="Rectangle 141"/>
            <p:cNvSpPr>
              <a:spLocks noChangeArrowheads="1"/>
            </p:cNvSpPr>
            <p:nvPr/>
          </p:nvSpPr>
          <p:spPr bwMode="auto">
            <a:xfrm>
              <a:off x="96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" name="Rectangle 142"/>
            <p:cNvSpPr>
              <a:spLocks noChangeArrowheads="1"/>
            </p:cNvSpPr>
            <p:nvPr/>
          </p:nvSpPr>
          <p:spPr bwMode="auto">
            <a:xfrm>
              <a:off x="1584" y="2688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2" name="Rectangle 143"/>
            <p:cNvSpPr>
              <a:spLocks noChangeArrowheads="1"/>
            </p:cNvSpPr>
            <p:nvPr/>
          </p:nvSpPr>
          <p:spPr bwMode="auto">
            <a:xfrm>
              <a:off x="264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3" name="Rectangle 144"/>
            <p:cNvSpPr>
              <a:spLocks noChangeArrowheads="1"/>
            </p:cNvSpPr>
            <p:nvPr/>
          </p:nvSpPr>
          <p:spPr bwMode="auto">
            <a:xfrm>
              <a:off x="3264" y="2544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sp>
        <p:nvSpPr>
          <p:cNvPr id="114" name="Rectangle 145"/>
          <p:cNvSpPr>
            <a:spLocks noChangeArrowheads="1"/>
          </p:cNvSpPr>
          <p:nvPr/>
        </p:nvSpPr>
        <p:spPr bwMode="auto">
          <a:xfrm>
            <a:off x="5838390" y="51054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Rectangle 146"/>
          <p:cNvSpPr>
            <a:spLocks noChangeArrowheads="1"/>
          </p:cNvSpPr>
          <p:nvPr/>
        </p:nvSpPr>
        <p:spPr bwMode="auto">
          <a:xfrm>
            <a:off x="6066990" y="51054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Rectangle 147"/>
          <p:cNvSpPr>
            <a:spLocks noChangeArrowheads="1"/>
          </p:cNvSpPr>
          <p:nvPr/>
        </p:nvSpPr>
        <p:spPr bwMode="auto">
          <a:xfrm>
            <a:off x="6143190" y="51054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Rectangle 148"/>
          <p:cNvSpPr>
            <a:spLocks noChangeArrowheads="1"/>
          </p:cNvSpPr>
          <p:nvPr/>
        </p:nvSpPr>
        <p:spPr bwMode="auto">
          <a:xfrm>
            <a:off x="7819590" y="5105400"/>
            <a:ext cx="9906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8" name="Rectangle 149"/>
          <p:cNvSpPr>
            <a:spLocks noChangeArrowheads="1"/>
          </p:cNvSpPr>
          <p:nvPr/>
        </p:nvSpPr>
        <p:spPr bwMode="auto">
          <a:xfrm>
            <a:off x="5533590" y="48768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19" name="Rectangle 150"/>
          <p:cNvSpPr>
            <a:spLocks noChangeArrowheads="1"/>
          </p:cNvSpPr>
          <p:nvPr/>
        </p:nvSpPr>
        <p:spPr bwMode="auto">
          <a:xfrm>
            <a:off x="5838390" y="46482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0" name="Rectangle 151"/>
          <p:cNvSpPr>
            <a:spLocks noChangeArrowheads="1"/>
          </p:cNvSpPr>
          <p:nvPr/>
        </p:nvSpPr>
        <p:spPr bwMode="auto">
          <a:xfrm>
            <a:off x="5533590" y="43434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21" name="Rectangle 152"/>
          <p:cNvSpPr>
            <a:spLocks noChangeArrowheads="1"/>
          </p:cNvSpPr>
          <p:nvPr/>
        </p:nvSpPr>
        <p:spPr bwMode="auto">
          <a:xfrm>
            <a:off x="8124390" y="50292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22" name="Rectangle 153"/>
          <p:cNvSpPr>
            <a:spLocks noChangeArrowheads="1"/>
          </p:cNvSpPr>
          <p:nvPr/>
        </p:nvSpPr>
        <p:spPr bwMode="auto">
          <a:xfrm>
            <a:off x="7895790" y="5257800"/>
            <a:ext cx="228600" cy="762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3529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352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AutoShape 154"/>
          <p:cNvSpPr>
            <a:spLocks noChangeArrowheads="1"/>
          </p:cNvSpPr>
          <p:nvPr/>
        </p:nvSpPr>
        <p:spPr bwMode="auto">
          <a:xfrm flipV="1">
            <a:off x="6981390" y="41148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gradFill rotWithShape="0">
            <a:gsLst>
              <a:gs pos="0">
                <a:schemeClr val="accent2">
                  <a:gamma/>
                  <a:shade val="40000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000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Rectangle 155"/>
          <p:cNvSpPr>
            <a:spLocks noChangeArrowheads="1"/>
          </p:cNvSpPr>
          <p:nvPr/>
        </p:nvSpPr>
        <p:spPr bwMode="auto">
          <a:xfrm>
            <a:off x="6066990" y="46482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5" name="Rectangle 156"/>
          <p:cNvSpPr>
            <a:spLocks noChangeArrowheads="1"/>
          </p:cNvSpPr>
          <p:nvPr/>
        </p:nvSpPr>
        <p:spPr bwMode="auto">
          <a:xfrm>
            <a:off x="6143190" y="46482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6" name="Rectangle 157"/>
          <p:cNvSpPr>
            <a:spLocks noChangeArrowheads="1"/>
          </p:cNvSpPr>
          <p:nvPr/>
        </p:nvSpPr>
        <p:spPr bwMode="auto">
          <a:xfrm>
            <a:off x="7819590" y="4648200"/>
            <a:ext cx="9906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Rectangle 158"/>
          <p:cNvSpPr>
            <a:spLocks noChangeArrowheads="1"/>
          </p:cNvSpPr>
          <p:nvPr/>
        </p:nvSpPr>
        <p:spPr bwMode="auto">
          <a:xfrm>
            <a:off x="7819590" y="52578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8" name="Rectangle 159"/>
          <p:cNvSpPr>
            <a:spLocks noChangeArrowheads="1"/>
          </p:cNvSpPr>
          <p:nvPr/>
        </p:nvSpPr>
        <p:spPr bwMode="auto">
          <a:xfrm>
            <a:off x="6143190" y="52578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9" name="Rectangle 162"/>
          <p:cNvSpPr>
            <a:spLocks noChangeArrowheads="1"/>
          </p:cNvSpPr>
          <p:nvPr/>
        </p:nvSpPr>
        <p:spPr bwMode="auto">
          <a:xfrm>
            <a:off x="5838390" y="5257800"/>
            <a:ext cx="3048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0" name="Group 163"/>
          <p:cNvGrpSpPr>
            <a:grpSpLocks/>
          </p:cNvGrpSpPr>
          <p:nvPr/>
        </p:nvGrpSpPr>
        <p:grpSpPr bwMode="auto">
          <a:xfrm>
            <a:off x="5152590" y="3657600"/>
            <a:ext cx="4038600" cy="533400"/>
            <a:chOff x="960" y="2544"/>
            <a:chExt cx="2544" cy="336"/>
          </a:xfrm>
        </p:grpSpPr>
        <p:sp>
          <p:nvSpPr>
            <p:cNvPr id="131" name="Rectangle 164"/>
            <p:cNvSpPr>
              <a:spLocks noChangeArrowheads="1"/>
            </p:cNvSpPr>
            <p:nvPr/>
          </p:nvSpPr>
          <p:spPr bwMode="auto">
            <a:xfrm>
              <a:off x="96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2" name="Rectangle 165"/>
            <p:cNvSpPr>
              <a:spLocks noChangeArrowheads="1"/>
            </p:cNvSpPr>
            <p:nvPr/>
          </p:nvSpPr>
          <p:spPr bwMode="auto">
            <a:xfrm>
              <a:off x="1584" y="2688"/>
              <a:ext cx="1056" cy="48"/>
            </a:xfrm>
            <a:prstGeom prst="rect">
              <a:avLst/>
            </a:prstGeom>
            <a:gradFill rotWithShape="0">
              <a:gsLst>
                <a:gs pos="0">
                  <a:srgbClr val="1E4C0F"/>
                </a:gs>
                <a:gs pos="50000">
                  <a:srgbClr val="66FF33"/>
                </a:gs>
                <a:gs pos="100000">
                  <a:srgbClr val="1E4C0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3" name="Rectangle 166"/>
            <p:cNvSpPr>
              <a:spLocks noChangeArrowheads="1"/>
            </p:cNvSpPr>
            <p:nvPr/>
          </p:nvSpPr>
          <p:spPr bwMode="auto">
            <a:xfrm>
              <a:off x="2640" y="2688"/>
              <a:ext cx="624" cy="48"/>
            </a:xfrm>
            <a:prstGeom prst="rect">
              <a:avLst/>
            </a:prstGeom>
            <a:gradFill rotWithShape="0">
              <a:gsLst>
                <a:gs pos="0">
                  <a:srgbClr val="442900"/>
                </a:gs>
                <a:gs pos="50000">
                  <a:srgbClr val="FF9900"/>
                </a:gs>
                <a:gs pos="100000">
                  <a:srgbClr val="442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4" name="Rectangle 167"/>
            <p:cNvSpPr>
              <a:spLocks noChangeArrowheads="1"/>
            </p:cNvSpPr>
            <p:nvPr/>
          </p:nvSpPr>
          <p:spPr bwMode="auto">
            <a:xfrm>
              <a:off x="3264" y="2544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5</a:t>
              </a:r>
              <a:r>
                <a:rPr lang="en-US" altLang="zh-CN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’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sp>
        <p:nvSpPr>
          <p:cNvPr id="135" name="Rectangle 168"/>
          <p:cNvSpPr>
            <a:spLocks noChangeArrowheads="1"/>
          </p:cNvSpPr>
          <p:nvPr/>
        </p:nvSpPr>
        <p:spPr bwMode="auto">
          <a:xfrm>
            <a:off x="5838390" y="35814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Rectangle 169"/>
          <p:cNvSpPr>
            <a:spLocks noChangeArrowheads="1"/>
          </p:cNvSpPr>
          <p:nvPr/>
        </p:nvSpPr>
        <p:spPr bwMode="auto">
          <a:xfrm>
            <a:off x="5533590" y="32766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37" name="Rectangle 170"/>
          <p:cNvSpPr>
            <a:spLocks noChangeArrowheads="1"/>
          </p:cNvSpPr>
          <p:nvPr/>
        </p:nvSpPr>
        <p:spPr bwMode="auto">
          <a:xfrm>
            <a:off x="6066990" y="35814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8" name="Rectangle 171"/>
          <p:cNvSpPr>
            <a:spLocks noChangeArrowheads="1"/>
          </p:cNvSpPr>
          <p:nvPr/>
        </p:nvSpPr>
        <p:spPr bwMode="auto">
          <a:xfrm>
            <a:off x="6143190" y="35814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9" name="Rectangle 172"/>
          <p:cNvSpPr>
            <a:spLocks noChangeArrowheads="1"/>
          </p:cNvSpPr>
          <p:nvPr/>
        </p:nvSpPr>
        <p:spPr bwMode="auto">
          <a:xfrm>
            <a:off x="7819590" y="3581400"/>
            <a:ext cx="9906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Rectangle 173"/>
          <p:cNvSpPr>
            <a:spLocks noChangeArrowheads="1"/>
          </p:cNvSpPr>
          <p:nvPr/>
        </p:nvSpPr>
        <p:spPr bwMode="auto">
          <a:xfrm>
            <a:off x="5838390" y="27432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1" name="Rectangle 174"/>
          <p:cNvSpPr>
            <a:spLocks noChangeArrowheads="1"/>
          </p:cNvSpPr>
          <p:nvPr/>
        </p:nvSpPr>
        <p:spPr bwMode="auto">
          <a:xfrm>
            <a:off x="6066990" y="27432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Rectangle 175"/>
          <p:cNvSpPr>
            <a:spLocks noChangeArrowheads="1"/>
          </p:cNvSpPr>
          <p:nvPr/>
        </p:nvSpPr>
        <p:spPr bwMode="auto">
          <a:xfrm>
            <a:off x="6143190" y="27432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" name="Rectangle 176"/>
          <p:cNvSpPr>
            <a:spLocks noChangeArrowheads="1"/>
          </p:cNvSpPr>
          <p:nvPr/>
        </p:nvSpPr>
        <p:spPr bwMode="auto">
          <a:xfrm>
            <a:off x="7819590" y="2743200"/>
            <a:ext cx="9906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Rectangle 177"/>
          <p:cNvSpPr>
            <a:spLocks noChangeArrowheads="1"/>
          </p:cNvSpPr>
          <p:nvPr/>
        </p:nvSpPr>
        <p:spPr bwMode="auto">
          <a:xfrm>
            <a:off x="5533590" y="25146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45" name="Rectangle 178"/>
          <p:cNvSpPr>
            <a:spLocks noChangeArrowheads="1"/>
          </p:cNvSpPr>
          <p:nvPr/>
        </p:nvSpPr>
        <p:spPr bwMode="auto">
          <a:xfrm>
            <a:off x="7895790" y="3048000"/>
            <a:ext cx="228600" cy="762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3529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352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6" name="Rectangle 179"/>
          <p:cNvSpPr>
            <a:spLocks noChangeArrowheads="1"/>
          </p:cNvSpPr>
          <p:nvPr/>
        </p:nvSpPr>
        <p:spPr bwMode="auto">
          <a:xfrm>
            <a:off x="7819590" y="30480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Rectangle 180"/>
          <p:cNvSpPr>
            <a:spLocks noChangeArrowheads="1"/>
          </p:cNvSpPr>
          <p:nvPr/>
        </p:nvSpPr>
        <p:spPr bwMode="auto">
          <a:xfrm>
            <a:off x="6143190" y="30480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8" name="Rectangle 181"/>
          <p:cNvSpPr>
            <a:spLocks noChangeArrowheads="1"/>
          </p:cNvSpPr>
          <p:nvPr/>
        </p:nvSpPr>
        <p:spPr bwMode="auto">
          <a:xfrm>
            <a:off x="5838390" y="3048000"/>
            <a:ext cx="3048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9" name="Rectangle 182"/>
          <p:cNvSpPr>
            <a:spLocks noChangeArrowheads="1"/>
          </p:cNvSpPr>
          <p:nvPr/>
        </p:nvSpPr>
        <p:spPr bwMode="auto">
          <a:xfrm>
            <a:off x="8124390" y="28194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50" name="AutoShape 183"/>
          <p:cNvSpPr>
            <a:spLocks noChangeArrowheads="1"/>
          </p:cNvSpPr>
          <p:nvPr/>
        </p:nvSpPr>
        <p:spPr bwMode="auto">
          <a:xfrm flipV="1">
            <a:off x="6981390" y="22098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gradFill rotWithShape="0">
            <a:gsLst>
              <a:gs pos="0">
                <a:schemeClr val="accent2">
                  <a:gamma/>
                  <a:shade val="40000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000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1" name="Rectangle 184"/>
          <p:cNvSpPr>
            <a:spLocks noChangeArrowheads="1"/>
          </p:cNvSpPr>
          <p:nvPr/>
        </p:nvSpPr>
        <p:spPr bwMode="auto">
          <a:xfrm>
            <a:off x="5838390" y="16764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" name="Rectangle 185"/>
          <p:cNvSpPr>
            <a:spLocks noChangeArrowheads="1"/>
          </p:cNvSpPr>
          <p:nvPr/>
        </p:nvSpPr>
        <p:spPr bwMode="auto">
          <a:xfrm>
            <a:off x="6066990" y="16764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" name="Rectangle 186"/>
          <p:cNvSpPr>
            <a:spLocks noChangeArrowheads="1"/>
          </p:cNvSpPr>
          <p:nvPr/>
        </p:nvSpPr>
        <p:spPr bwMode="auto">
          <a:xfrm>
            <a:off x="6143190" y="16764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Rectangle 187"/>
          <p:cNvSpPr>
            <a:spLocks noChangeArrowheads="1"/>
          </p:cNvSpPr>
          <p:nvPr/>
        </p:nvSpPr>
        <p:spPr bwMode="auto">
          <a:xfrm>
            <a:off x="7819590" y="1676400"/>
            <a:ext cx="9906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Rectangle 188"/>
          <p:cNvSpPr>
            <a:spLocks noChangeArrowheads="1"/>
          </p:cNvSpPr>
          <p:nvPr/>
        </p:nvSpPr>
        <p:spPr bwMode="auto">
          <a:xfrm>
            <a:off x="5533590" y="14478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56" name="Rectangle 189"/>
          <p:cNvSpPr>
            <a:spLocks noChangeArrowheads="1"/>
          </p:cNvSpPr>
          <p:nvPr/>
        </p:nvSpPr>
        <p:spPr bwMode="auto">
          <a:xfrm>
            <a:off x="7895790" y="1981200"/>
            <a:ext cx="228600" cy="762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3529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352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Rectangle 190"/>
          <p:cNvSpPr>
            <a:spLocks noChangeArrowheads="1"/>
          </p:cNvSpPr>
          <p:nvPr/>
        </p:nvSpPr>
        <p:spPr bwMode="auto">
          <a:xfrm>
            <a:off x="7819590" y="19812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Rectangle 191"/>
          <p:cNvSpPr>
            <a:spLocks noChangeArrowheads="1"/>
          </p:cNvSpPr>
          <p:nvPr/>
        </p:nvSpPr>
        <p:spPr bwMode="auto">
          <a:xfrm>
            <a:off x="6143190" y="19812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Rectangle 192"/>
          <p:cNvSpPr>
            <a:spLocks noChangeArrowheads="1"/>
          </p:cNvSpPr>
          <p:nvPr/>
        </p:nvSpPr>
        <p:spPr bwMode="auto">
          <a:xfrm>
            <a:off x="5838390" y="1981200"/>
            <a:ext cx="3048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Rectangle 193"/>
          <p:cNvSpPr>
            <a:spLocks noChangeArrowheads="1"/>
          </p:cNvSpPr>
          <p:nvPr/>
        </p:nvSpPr>
        <p:spPr bwMode="auto">
          <a:xfrm>
            <a:off x="8124390" y="17526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61" name="Rectangle 194"/>
          <p:cNvSpPr>
            <a:spLocks noChangeArrowheads="1"/>
          </p:cNvSpPr>
          <p:nvPr/>
        </p:nvSpPr>
        <p:spPr bwMode="auto">
          <a:xfrm>
            <a:off x="5838390" y="21336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Rectangle 195"/>
          <p:cNvSpPr>
            <a:spLocks noChangeArrowheads="1"/>
          </p:cNvSpPr>
          <p:nvPr/>
        </p:nvSpPr>
        <p:spPr bwMode="auto">
          <a:xfrm>
            <a:off x="5533590" y="19050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63" name="Rectangle 196"/>
          <p:cNvSpPr>
            <a:spLocks noChangeArrowheads="1"/>
          </p:cNvSpPr>
          <p:nvPr/>
        </p:nvSpPr>
        <p:spPr bwMode="auto">
          <a:xfrm>
            <a:off x="7895790" y="1524000"/>
            <a:ext cx="228600" cy="762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3529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352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Rectangle 197"/>
          <p:cNvSpPr>
            <a:spLocks noChangeArrowheads="1"/>
          </p:cNvSpPr>
          <p:nvPr/>
        </p:nvSpPr>
        <p:spPr bwMode="auto">
          <a:xfrm>
            <a:off x="8124390" y="12192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65" name="AutoShape 198"/>
          <p:cNvSpPr>
            <a:spLocks noChangeArrowheads="1"/>
          </p:cNvSpPr>
          <p:nvPr/>
        </p:nvSpPr>
        <p:spPr bwMode="auto">
          <a:xfrm flipV="1">
            <a:off x="6981390" y="11430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gradFill rotWithShape="0">
            <a:gsLst>
              <a:gs pos="0">
                <a:schemeClr val="accent2">
                  <a:gamma/>
                  <a:shade val="40000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000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6" name="Rectangle 199"/>
          <p:cNvSpPr>
            <a:spLocks noChangeArrowheads="1"/>
          </p:cNvSpPr>
          <p:nvPr/>
        </p:nvSpPr>
        <p:spPr bwMode="auto">
          <a:xfrm>
            <a:off x="5838390" y="5334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7" name="Rectangle 200"/>
          <p:cNvSpPr>
            <a:spLocks noChangeArrowheads="1"/>
          </p:cNvSpPr>
          <p:nvPr/>
        </p:nvSpPr>
        <p:spPr bwMode="auto">
          <a:xfrm>
            <a:off x="6066990" y="5334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" name="Rectangle 201"/>
          <p:cNvSpPr>
            <a:spLocks noChangeArrowheads="1"/>
          </p:cNvSpPr>
          <p:nvPr/>
        </p:nvSpPr>
        <p:spPr bwMode="auto">
          <a:xfrm>
            <a:off x="6143190" y="5334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9" name="Rectangle 202"/>
          <p:cNvSpPr>
            <a:spLocks noChangeArrowheads="1"/>
          </p:cNvSpPr>
          <p:nvPr/>
        </p:nvSpPr>
        <p:spPr bwMode="auto">
          <a:xfrm>
            <a:off x="7819590" y="533400"/>
            <a:ext cx="9906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0" name="Rectangle 204"/>
          <p:cNvSpPr>
            <a:spLocks noChangeArrowheads="1"/>
          </p:cNvSpPr>
          <p:nvPr/>
        </p:nvSpPr>
        <p:spPr bwMode="auto">
          <a:xfrm>
            <a:off x="7895790" y="838200"/>
            <a:ext cx="228600" cy="762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3529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352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" name="Rectangle 205"/>
          <p:cNvSpPr>
            <a:spLocks noChangeArrowheads="1"/>
          </p:cNvSpPr>
          <p:nvPr/>
        </p:nvSpPr>
        <p:spPr bwMode="auto">
          <a:xfrm>
            <a:off x="7819590" y="8382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2" name="Rectangle 206"/>
          <p:cNvSpPr>
            <a:spLocks noChangeArrowheads="1"/>
          </p:cNvSpPr>
          <p:nvPr/>
        </p:nvSpPr>
        <p:spPr bwMode="auto">
          <a:xfrm>
            <a:off x="6143190" y="8382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3" name="Rectangle 207"/>
          <p:cNvSpPr>
            <a:spLocks noChangeArrowheads="1"/>
          </p:cNvSpPr>
          <p:nvPr/>
        </p:nvSpPr>
        <p:spPr bwMode="auto">
          <a:xfrm>
            <a:off x="5838390" y="838200"/>
            <a:ext cx="3048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4" name="Rectangle 209"/>
          <p:cNvSpPr>
            <a:spLocks noChangeArrowheads="1"/>
          </p:cNvSpPr>
          <p:nvPr/>
        </p:nvSpPr>
        <p:spPr bwMode="auto">
          <a:xfrm>
            <a:off x="5838390" y="990600"/>
            <a:ext cx="228600" cy="76200"/>
          </a:xfrm>
          <a:prstGeom prst="rect">
            <a:avLst/>
          </a:prstGeom>
          <a:gradFill rotWithShape="0">
            <a:gsLst>
              <a:gs pos="0">
                <a:srgbClr val="4C0000"/>
              </a:gs>
              <a:gs pos="50000">
                <a:srgbClr val="FF0000"/>
              </a:gs>
              <a:gs pos="100000">
                <a:srgbClr val="4C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5" name="Rectangle 211"/>
          <p:cNvSpPr>
            <a:spLocks noChangeArrowheads="1"/>
          </p:cNvSpPr>
          <p:nvPr/>
        </p:nvSpPr>
        <p:spPr bwMode="auto">
          <a:xfrm>
            <a:off x="7895790" y="381000"/>
            <a:ext cx="228600" cy="76200"/>
          </a:xfrm>
          <a:prstGeom prst="rect">
            <a:avLst/>
          </a:prstGeom>
          <a:gradFill rotWithShape="0">
            <a:gsLst>
              <a:gs pos="0">
                <a:schemeClr val="tx2">
                  <a:gamma/>
                  <a:shade val="23529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2352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6" name="Rectangle 213"/>
          <p:cNvSpPr>
            <a:spLocks noChangeArrowheads="1"/>
          </p:cNvSpPr>
          <p:nvPr/>
        </p:nvSpPr>
        <p:spPr bwMode="auto">
          <a:xfrm>
            <a:off x="7819590" y="3810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7" name="Rectangle 214"/>
          <p:cNvSpPr>
            <a:spLocks noChangeArrowheads="1"/>
          </p:cNvSpPr>
          <p:nvPr/>
        </p:nvSpPr>
        <p:spPr bwMode="auto">
          <a:xfrm>
            <a:off x="6143190" y="3810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8" name="Rectangle 215"/>
          <p:cNvSpPr>
            <a:spLocks noChangeArrowheads="1"/>
          </p:cNvSpPr>
          <p:nvPr/>
        </p:nvSpPr>
        <p:spPr bwMode="auto">
          <a:xfrm>
            <a:off x="5838390" y="381000"/>
            <a:ext cx="3048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" name="Rectangle 216"/>
          <p:cNvSpPr>
            <a:spLocks noChangeArrowheads="1"/>
          </p:cNvSpPr>
          <p:nvPr/>
        </p:nvSpPr>
        <p:spPr bwMode="auto">
          <a:xfrm>
            <a:off x="6066990" y="990600"/>
            <a:ext cx="762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Rectangle 217"/>
          <p:cNvSpPr>
            <a:spLocks noChangeArrowheads="1"/>
          </p:cNvSpPr>
          <p:nvPr/>
        </p:nvSpPr>
        <p:spPr bwMode="auto">
          <a:xfrm>
            <a:off x="6143190" y="990600"/>
            <a:ext cx="1676400" cy="76200"/>
          </a:xfrm>
          <a:prstGeom prst="rect">
            <a:avLst/>
          </a:prstGeom>
          <a:gradFill rotWithShape="0">
            <a:gsLst>
              <a:gs pos="0">
                <a:srgbClr val="1E4C0F"/>
              </a:gs>
              <a:gs pos="50000">
                <a:srgbClr val="66FF33"/>
              </a:gs>
              <a:gs pos="100000">
                <a:srgbClr val="1E4C0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" name="Rectangle 218"/>
          <p:cNvSpPr>
            <a:spLocks noChangeArrowheads="1"/>
          </p:cNvSpPr>
          <p:nvPr/>
        </p:nvSpPr>
        <p:spPr bwMode="auto">
          <a:xfrm>
            <a:off x="7819590" y="990600"/>
            <a:ext cx="304800" cy="76200"/>
          </a:xfrm>
          <a:prstGeom prst="rect">
            <a:avLst/>
          </a:prstGeom>
          <a:gradFill rotWithShape="0">
            <a:gsLst>
              <a:gs pos="0">
                <a:srgbClr val="442900"/>
              </a:gs>
              <a:gs pos="50000">
                <a:srgbClr val="FF9900"/>
              </a:gs>
              <a:gs pos="100000">
                <a:srgbClr val="442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" name="Rectangle 219"/>
          <p:cNvSpPr>
            <a:spLocks noChangeArrowheads="1"/>
          </p:cNvSpPr>
          <p:nvPr/>
        </p:nvSpPr>
        <p:spPr bwMode="auto">
          <a:xfrm>
            <a:off x="5533590" y="7620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83" name="Rectangle 220"/>
          <p:cNvSpPr>
            <a:spLocks noChangeArrowheads="1"/>
          </p:cNvSpPr>
          <p:nvPr/>
        </p:nvSpPr>
        <p:spPr bwMode="auto">
          <a:xfrm>
            <a:off x="8124390" y="6096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84" name="Rectangle 221"/>
          <p:cNvSpPr>
            <a:spLocks noChangeArrowheads="1"/>
          </p:cNvSpPr>
          <p:nvPr/>
        </p:nvSpPr>
        <p:spPr bwMode="auto">
          <a:xfrm>
            <a:off x="5533590" y="304800"/>
            <a:ext cx="38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5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rPr>
              <a:t>’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49" charset="-122"/>
            </a:endParaRPr>
          </a:p>
        </p:txBody>
      </p:sp>
      <p:sp>
        <p:nvSpPr>
          <p:cNvPr id="185" name="Rectangle 223"/>
          <p:cNvSpPr>
            <a:spLocks noChangeArrowheads="1"/>
          </p:cNvSpPr>
          <p:nvPr/>
        </p:nvSpPr>
        <p:spPr bwMode="auto">
          <a:xfrm>
            <a:off x="4187382" y="5486400"/>
            <a:ext cx="137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退火 引物</a:t>
            </a:r>
          </a:p>
        </p:txBody>
      </p:sp>
      <p:sp>
        <p:nvSpPr>
          <p:cNvPr id="186" name="Rectangle 224"/>
          <p:cNvSpPr>
            <a:spLocks noChangeArrowheads="1"/>
          </p:cNvSpPr>
          <p:nvPr/>
        </p:nvSpPr>
        <p:spPr bwMode="auto">
          <a:xfrm>
            <a:off x="7286190" y="53340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底物</a:t>
            </a:r>
          </a:p>
        </p:txBody>
      </p:sp>
      <p:sp>
        <p:nvSpPr>
          <p:cNvPr id="187" name="Rectangle 225"/>
          <p:cNvSpPr>
            <a:spLocks noChangeArrowheads="1"/>
          </p:cNvSpPr>
          <p:nvPr/>
        </p:nvSpPr>
        <p:spPr bwMode="auto">
          <a:xfrm>
            <a:off x="6143190" y="53340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聚合</a:t>
            </a:r>
          </a:p>
        </p:txBody>
      </p:sp>
      <p:sp>
        <p:nvSpPr>
          <p:cNvPr id="188" name="Rectangle 226"/>
          <p:cNvSpPr>
            <a:spLocks noChangeArrowheads="1"/>
          </p:cNvSpPr>
          <p:nvPr/>
        </p:nvSpPr>
        <p:spPr bwMode="auto">
          <a:xfrm>
            <a:off x="7286190" y="39624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加热</a:t>
            </a:r>
          </a:p>
        </p:txBody>
      </p:sp>
      <p:sp>
        <p:nvSpPr>
          <p:cNvPr id="189" name="Rectangle 227"/>
          <p:cNvSpPr>
            <a:spLocks noChangeArrowheads="1"/>
          </p:cNvSpPr>
          <p:nvPr/>
        </p:nvSpPr>
        <p:spPr bwMode="auto">
          <a:xfrm>
            <a:off x="6143190" y="39624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变性</a:t>
            </a:r>
          </a:p>
        </p:txBody>
      </p:sp>
      <p:sp>
        <p:nvSpPr>
          <p:cNvPr id="190" name="Rectangle 228"/>
          <p:cNvSpPr>
            <a:spLocks noChangeArrowheads="1"/>
          </p:cNvSpPr>
          <p:nvPr/>
        </p:nvSpPr>
        <p:spPr bwMode="auto">
          <a:xfrm>
            <a:off x="7286190" y="20574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引物</a:t>
            </a:r>
          </a:p>
        </p:txBody>
      </p:sp>
      <p:sp>
        <p:nvSpPr>
          <p:cNvPr id="191" name="Rectangle 229"/>
          <p:cNvSpPr>
            <a:spLocks noChangeArrowheads="1"/>
          </p:cNvSpPr>
          <p:nvPr/>
        </p:nvSpPr>
        <p:spPr bwMode="auto">
          <a:xfrm>
            <a:off x="6143190" y="20574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退火</a:t>
            </a:r>
          </a:p>
        </p:txBody>
      </p:sp>
      <p:sp>
        <p:nvSpPr>
          <p:cNvPr id="192" name="Rectangle 230"/>
          <p:cNvSpPr>
            <a:spLocks noChangeArrowheads="1"/>
          </p:cNvSpPr>
          <p:nvPr/>
        </p:nvSpPr>
        <p:spPr bwMode="auto">
          <a:xfrm>
            <a:off x="7286190" y="9906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底物</a:t>
            </a:r>
          </a:p>
        </p:txBody>
      </p:sp>
      <p:sp>
        <p:nvSpPr>
          <p:cNvPr id="193" name="Rectangle 231"/>
          <p:cNvSpPr>
            <a:spLocks noChangeArrowheads="1"/>
          </p:cNvSpPr>
          <p:nvPr/>
        </p:nvSpPr>
        <p:spPr bwMode="auto">
          <a:xfrm>
            <a:off x="6143190" y="9906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聚合</a:t>
            </a:r>
          </a:p>
        </p:txBody>
      </p:sp>
      <p:sp>
        <p:nvSpPr>
          <p:cNvPr id="194" name="AutoShape 232"/>
          <p:cNvSpPr>
            <a:spLocks/>
          </p:cNvSpPr>
          <p:nvPr/>
        </p:nvSpPr>
        <p:spPr bwMode="auto">
          <a:xfrm>
            <a:off x="4187382" y="914400"/>
            <a:ext cx="228600" cy="3581400"/>
          </a:xfrm>
          <a:prstGeom prst="rightBrace">
            <a:avLst>
              <a:gd name="adj1" fmla="val 130556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5" name="Group 235"/>
          <p:cNvGrpSpPr>
            <a:grpSpLocks/>
          </p:cNvGrpSpPr>
          <p:nvPr/>
        </p:nvGrpSpPr>
        <p:grpSpPr bwMode="auto">
          <a:xfrm>
            <a:off x="4539354" y="2437722"/>
            <a:ext cx="381000" cy="533400"/>
            <a:chOff x="3312" y="2235"/>
            <a:chExt cx="240" cy="336"/>
          </a:xfrm>
        </p:grpSpPr>
        <p:sp>
          <p:nvSpPr>
            <p:cNvPr id="196" name="Oval 233"/>
            <p:cNvSpPr>
              <a:spLocks noChangeArrowheads="1"/>
            </p:cNvSpPr>
            <p:nvPr/>
          </p:nvSpPr>
          <p:spPr bwMode="auto">
            <a:xfrm>
              <a:off x="3312" y="2304"/>
              <a:ext cx="192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7" name="Rectangle 234"/>
            <p:cNvSpPr>
              <a:spLocks noChangeArrowheads="1"/>
            </p:cNvSpPr>
            <p:nvPr/>
          </p:nvSpPr>
          <p:spPr bwMode="auto">
            <a:xfrm>
              <a:off x="3312" y="2235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1</a:t>
              </a:r>
              <a:endParaRPr lang="en-US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grpSp>
        <p:nvGrpSpPr>
          <p:cNvPr id="198" name="Group 236"/>
          <p:cNvGrpSpPr>
            <a:grpSpLocks/>
          </p:cNvGrpSpPr>
          <p:nvPr/>
        </p:nvGrpSpPr>
        <p:grpSpPr bwMode="auto">
          <a:xfrm>
            <a:off x="4408728" y="4567918"/>
            <a:ext cx="381000" cy="533400"/>
            <a:chOff x="3312" y="2226"/>
            <a:chExt cx="240" cy="336"/>
          </a:xfrm>
        </p:grpSpPr>
        <p:sp>
          <p:nvSpPr>
            <p:cNvPr id="199" name="Oval 237"/>
            <p:cNvSpPr>
              <a:spLocks noChangeArrowheads="1"/>
            </p:cNvSpPr>
            <p:nvPr/>
          </p:nvSpPr>
          <p:spPr bwMode="auto">
            <a:xfrm>
              <a:off x="3312" y="2304"/>
              <a:ext cx="192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0" name="Rectangle 238"/>
            <p:cNvSpPr>
              <a:spLocks noChangeArrowheads="1"/>
            </p:cNvSpPr>
            <p:nvPr/>
          </p:nvSpPr>
          <p:spPr bwMode="auto">
            <a:xfrm>
              <a:off x="3312" y="2226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2</a:t>
              </a:r>
              <a:endParaRPr lang="en-US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  <p:sp>
        <p:nvSpPr>
          <p:cNvPr id="201" name="Line 239"/>
          <p:cNvSpPr>
            <a:spLocks noChangeShapeType="1"/>
          </p:cNvSpPr>
          <p:nvPr/>
        </p:nvSpPr>
        <p:spPr bwMode="auto">
          <a:xfrm flipV="1">
            <a:off x="3577782" y="4953000"/>
            <a:ext cx="8382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" name="Line 240"/>
          <p:cNvSpPr>
            <a:spLocks noChangeShapeType="1"/>
          </p:cNvSpPr>
          <p:nvPr/>
        </p:nvSpPr>
        <p:spPr bwMode="auto">
          <a:xfrm flipV="1">
            <a:off x="4764330" y="4477656"/>
            <a:ext cx="8382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" name="AutoShape 241"/>
          <p:cNvSpPr>
            <a:spLocks/>
          </p:cNvSpPr>
          <p:nvPr/>
        </p:nvSpPr>
        <p:spPr bwMode="auto">
          <a:xfrm>
            <a:off x="5123562" y="268518"/>
            <a:ext cx="304800" cy="3810000"/>
          </a:xfrm>
          <a:prstGeom prst="leftBrace">
            <a:avLst>
              <a:gd name="adj1" fmla="val 10416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4" name="Group 242"/>
          <p:cNvGrpSpPr>
            <a:grpSpLocks/>
          </p:cNvGrpSpPr>
          <p:nvPr/>
        </p:nvGrpSpPr>
        <p:grpSpPr bwMode="auto">
          <a:xfrm>
            <a:off x="4666362" y="1897294"/>
            <a:ext cx="381000" cy="533400"/>
            <a:chOff x="3312" y="2226"/>
            <a:chExt cx="240" cy="336"/>
          </a:xfrm>
        </p:grpSpPr>
        <p:sp>
          <p:nvSpPr>
            <p:cNvPr id="205" name="Oval 243"/>
            <p:cNvSpPr>
              <a:spLocks noChangeArrowheads="1"/>
            </p:cNvSpPr>
            <p:nvPr/>
          </p:nvSpPr>
          <p:spPr bwMode="auto">
            <a:xfrm>
              <a:off x="3312" y="2304"/>
              <a:ext cx="192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6" name="Rectangle 244"/>
            <p:cNvSpPr>
              <a:spLocks noChangeArrowheads="1"/>
            </p:cNvSpPr>
            <p:nvPr/>
          </p:nvSpPr>
          <p:spPr bwMode="auto">
            <a:xfrm>
              <a:off x="3312" y="2226"/>
              <a:ext cx="24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  <a:buClr>
                  <a:schemeClr val="tx2"/>
                </a:buClr>
                <a:buSzPct val="80000"/>
                <a:buFont typeface="Monotype Sorts" pitchFamily="2" charset="2"/>
                <a:buNone/>
              </a:pPr>
              <a:r>
                <a:rPr lang="zh-CN" alt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黑体" pitchFamily="49" charset="-122"/>
                </a:rPr>
                <a:t>3</a:t>
              </a:r>
              <a:endParaRPr lang="en-US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48343" y="1995684"/>
            <a:ext cx="841828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第一节  基因文库构建与目的基因克隆</a:t>
            </a:r>
            <a:endParaRPr lang="en-US" altLang="zh-CN" sz="3600" b="1" dirty="0">
              <a:solidFill>
                <a:srgbClr val="FF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980267" y="3084276"/>
            <a:ext cx="421072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基因组文库与基因分离</a:t>
            </a:r>
            <a:endParaRPr lang="zh-CN" altLang="en-US" sz="28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63493" name="Oval 5"/>
          <p:cNvSpPr>
            <a:spLocks noChangeArrowheads="1"/>
          </p:cNvSpPr>
          <p:nvPr/>
        </p:nvSpPr>
        <p:spPr bwMode="auto">
          <a:xfrm>
            <a:off x="2302934" y="3331020"/>
            <a:ext cx="27093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3366FF"/>
              </a:solidFill>
            </a:endParaRP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2980266" y="4151076"/>
            <a:ext cx="54525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800" dirty="0" err="1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8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文库与基因分离</a:t>
            </a:r>
            <a:endParaRPr lang="zh-CN" altLang="en-US" sz="28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3497" name="Oval 9"/>
          <p:cNvSpPr>
            <a:spLocks noChangeArrowheads="1"/>
          </p:cNvSpPr>
          <p:nvPr/>
        </p:nvSpPr>
        <p:spPr bwMode="auto">
          <a:xfrm>
            <a:off x="2302934" y="4396233"/>
            <a:ext cx="27093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3366FF"/>
              </a:solidFill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1393363" y="2536359"/>
            <a:ext cx="6908813" cy="239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20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引物是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RNA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or DNA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？</a:t>
            </a:r>
            <a:endParaRPr lang="en-US" altLang="zh-CN" sz="2800" dirty="0" smtClean="0">
              <a:solidFill>
                <a:srgbClr val="FFC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引物是单链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 or 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双链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？</a:t>
            </a:r>
            <a:endParaRPr lang="en-US" altLang="zh-CN" sz="2800" dirty="0" smtClean="0">
              <a:solidFill>
                <a:srgbClr val="FFC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2800" dirty="0" smtClean="0">
              <a:solidFill>
                <a:srgbClr val="FFC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685793" y="1251852"/>
            <a:ext cx="49602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3600" b="1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思考题：</a:t>
            </a:r>
            <a:endParaRPr lang="zh-CN" altLang="en-US" sz="3600" b="1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098" y="1307659"/>
            <a:ext cx="7628607" cy="1972595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zh-CN" altLang="en-US" sz="36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实  用  举  例</a:t>
            </a:r>
            <a:endParaRPr lang="en-US" altLang="zh-CN" sz="3600" b="1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36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36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法克隆</a:t>
            </a:r>
            <a:r>
              <a:rPr lang="en-US" altLang="zh-CN" sz="3600" i="1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Clostridium </a:t>
            </a:r>
            <a:r>
              <a:rPr lang="en-US" altLang="zh-CN" sz="3600" i="1" dirty="0" err="1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cellulolyticum</a:t>
            </a:r>
            <a:r>
              <a:rPr lang="zh-CN" altLang="en-US" sz="36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（解纤梭菌）的</a:t>
            </a:r>
            <a:r>
              <a:rPr lang="en-US" altLang="zh-CN" sz="3600" dirty="0" err="1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3600" dirty="0" smtClean="0">
                <a:solidFill>
                  <a:srgbClr val="FFC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</a:t>
            </a:r>
            <a:endParaRPr lang="en-US" altLang="zh-CN" sz="3600" dirty="0" smtClean="0">
              <a:solidFill>
                <a:srgbClr val="FFC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（原核基因、无内含子）</a:t>
            </a:r>
          </a:p>
          <a:p>
            <a:pPr algn="ctr" eaLnBrk="1" hangingPunct="1">
              <a:lnSpc>
                <a:spcPct val="150000"/>
              </a:lnSpc>
              <a:buNone/>
            </a:pPr>
            <a:endParaRPr lang="en-US" altLang="zh-CN" sz="3600" dirty="0" smtClean="0">
              <a:solidFill>
                <a:srgbClr val="FFC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1256" y="1361689"/>
            <a:ext cx="856342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GenBank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是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美国国家生物技术信息中心 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(National Center for Biotechnology Information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NCBI)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建立的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序列数据库，从公共资源中获取序列数据，主要是科研人员直接提供或来源于大规模基因组测序计划。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网址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hlinkClick r:id="rId2"/>
              </a:rPr>
              <a:t>http://www.ncbi.nlm.nih.gov/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免费使用，且功能强大、数据齐全。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80533" y="52614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基因序列查询</a:t>
            </a:r>
            <a:endParaRPr lang="en-US" altLang="zh-CN" sz="3200" dirty="0">
              <a:solidFill>
                <a:srgbClr val="FF00FF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1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7800" y="130175"/>
            <a:ext cx="8753475" cy="6575425"/>
          </a:xfrm>
          <a:noFill/>
        </p:spPr>
      </p:pic>
      <p:sp>
        <p:nvSpPr>
          <p:cNvPr id="9219" name="Rectangle 6"/>
          <p:cNvSpPr>
            <a:spLocks noChangeArrowheads="1"/>
          </p:cNvSpPr>
          <p:nvPr/>
        </p:nvSpPr>
        <p:spPr bwMode="auto">
          <a:xfrm>
            <a:off x="1277938" y="438150"/>
            <a:ext cx="3294062" cy="3127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2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72826" y="78014"/>
            <a:ext cx="8601075" cy="6648450"/>
          </a:xfrm>
          <a:noFill/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3506788" y="2097994"/>
            <a:ext cx="13922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err="1" smtClean="0">
                <a:solidFill>
                  <a:srgbClr val="F5030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celM</a:t>
            </a:r>
            <a:endParaRPr lang="en-US" altLang="zh-CN" b="1" dirty="0">
              <a:solidFill>
                <a:srgbClr val="F5030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0244" name="Line 7"/>
          <p:cNvSpPr>
            <a:spLocks noChangeShapeType="1"/>
          </p:cNvSpPr>
          <p:nvPr/>
        </p:nvSpPr>
        <p:spPr bwMode="auto">
          <a:xfrm flipH="1" flipV="1">
            <a:off x="6228220" y="2341791"/>
            <a:ext cx="474662" cy="376238"/>
          </a:xfrm>
          <a:prstGeom prst="line">
            <a:avLst/>
          </a:prstGeom>
          <a:noFill/>
          <a:ln w="57150">
            <a:solidFill>
              <a:srgbClr val="F5030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/>
      <p:bldP spid="1024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4794" y="689243"/>
            <a:ext cx="8577943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UniProt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是由欧洲生物信息学研究所（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European Bioinformatics Institute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）、美国蛋白质信息资源（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Protein Information Resource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）以及瑞士生物信息研究所（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Swiss Institute of Bioinformatics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）等机构共同组成的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UniProt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协会（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UniProt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Consortium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）编辑、制作的一个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集中收录蛋白质资源并能与其它资源相互联系的数据库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，也是目前为止收录蛋白质序列目录最广、功能注释最全的一个数据库。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网址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 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hlinkClick r:id="rId2"/>
              </a:rPr>
              <a:t>www.uniprot.org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免费使用，且功能强大、数据齐全。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63" name="Picture 3"/>
          <p:cNvPicPr>
            <a:picLocks noChangeAspect="1" noChangeArrowheads="1"/>
          </p:cNvPicPr>
          <p:nvPr/>
        </p:nvPicPr>
        <p:blipFill>
          <a:blip r:embed="rId2" cstate="print"/>
          <a:srcRect r="15919"/>
          <a:stretch>
            <a:fillRect/>
          </a:stretch>
        </p:blipFill>
        <p:spPr bwMode="auto">
          <a:xfrm>
            <a:off x="47855" y="525470"/>
            <a:ext cx="9038089" cy="558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5846" y="522514"/>
            <a:ext cx="1842611" cy="28643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897200" y="1183612"/>
            <a:ext cx="13922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err="1" smtClean="0">
                <a:solidFill>
                  <a:srgbClr val="F5030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celM</a:t>
            </a:r>
            <a:endParaRPr lang="en-US" altLang="zh-CN" b="1" dirty="0">
              <a:solidFill>
                <a:srgbClr val="F5030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ZK9X)N)]P%$2DRR8S(QUMZ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360" y="490764"/>
            <a:ext cx="8820150" cy="537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318404" y="4019777"/>
            <a:ext cx="287338" cy="217487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XEF9`{T)DPOZBIWCR65NTP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977" y="765175"/>
            <a:ext cx="8878880" cy="5009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`Y8@5L(B8]~MX]$~5BD9}D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8" y="130857"/>
            <a:ext cx="8850988" cy="6589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基因文库的基本概念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64515" name="Rectangle 12"/>
          <p:cNvSpPr>
            <a:spLocks noChangeArrowheads="1"/>
          </p:cNvSpPr>
          <p:nvPr/>
        </p:nvSpPr>
        <p:spPr bwMode="auto">
          <a:xfrm>
            <a:off x="406400" y="990600"/>
            <a:ext cx="367211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Arial" charset="0"/>
                <a:ea typeface="黑体" pitchFamily="49" charset="-122"/>
              </a:rPr>
              <a:t>基因库与基因文库</a:t>
            </a:r>
            <a:endParaRPr lang="en-US" altLang="zh-CN" sz="2800" dirty="0">
              <a:solidFill>
                <a:schemeClr val="accent1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64516" name="Rectangle 13"/>
          <p:cNvSpPr>
            <a:spLocks noChangeArrowheads="1"/>
          </p:cNvSpPr>
          <p:nvPr/>
        </p:nvSpPr>
        <p:spPr bwMode="auto">
          <a:xfrm>
            <a:off x="880533" y="1582062"/>
            <a:ext cx="27770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基因库（</a:t>
            </a:r>
            <a:r>
              <a:rPr lang="en-US" altLang="zh-CN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gene pool）</a:t>
            </a:r>
          </a:p>
        </p:txBody>
      </p:sp>
      <p:sp>
        <p:nvSpPr>
          <p:cNvPr id="64517" name="Rectangle 14"/>
          <p:cNvSpPr>
            <a:spLocks noChangeArrowheads="1"/>
          </p:cNvSpPr>
          <p:nvPr/>
        </p:nvSpPr>
        <p:spPr bwMode="auto">
          <a:xfrm>
            <a:off x="880533" y="2077364"/>
            <a:ext cx="7886096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    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特定种群全部个体所带有的全部基因的总和（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天然存在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），属于遗传学范畴。</a:t>
            </a:r>
            <a:r>
              <a:rPr lang="zh-CN" altLang="en-US" sz="2400" dirty="0" smtClean="0">
                <a:latin typeface="Arial" charset="0"/>
                <a:ea typeface="黑体" pitchFamily="49" charset="-122"/>
              </a:rPr>
              <a:t> </a:t>
            </a:r>
            <a:endParaRPr lang="en-US" altLang="zh-CN" sz="2400" dirty="0">
              <a:latin typeface="Arial" charset="0"/>
              <a:ea typeface="黑体" pitchFamily="49" charset="-122"/>
            </a:endParaRPr>
          </a:p>
        </p:txBody>
      </p:sp>
      <p:sp>
        <p:nvSpPr>
          <p:cNvPr id="64518" name="Rectangle 15"/>
          <p:cNvSpPr>
            <a:spLocks noChangeArrowheads="1"/>
          </p:cNvSpPr>
          <p:nvPr/>
        </p:nvSpPr>
        <p:spPr bwMode="auto">
          <a:xfrm>
            <a:off x="880532" y="3312880"/>
            <a:ext cx="59266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基因文库（</a:t>
            </a:r>
            <a:r>
              <a:rPr lang="en-US" altLang="zh-CN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gene library or gene bank）</a:t>
            </a:r>
          </a:p>
        </p:txBody>
      </p:sp>
      <p:sp>
        <p:nvSpPr>
          <p:cNvPr id="64519" name="Rectangle 16"/>
          <p:cNvSpPr>
            <a:spLocks noChangeArrowheads="1"/>
          </p:cNvSpPr>
          <p:nvPr/>
        </p:nvSpPr>
        <p:spPr bwMode="auto">
          <a:xfrm>
            <a:off x="880533" y="3808182"/>
            <a:ext cx="785706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        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将含有某种生物不同基因的许多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片段导入受体菌中储存，各受体菌分别含有不同的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</a:rPr>
              <a:t>克隆片段（人工构建），属于基因工程范畴。基因文库分为：</a:t>
            </a: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64520" name="Rectangle 17"/>
          <p:cNvSpPr>
            <a:spLocks noChangeArrowheads="1"/>
          </p:cNvSpPr>
          <p:nvPr/>
        </p:nvSpPr>
        <p:spPr bwMode="auto">
          <a:xfrm>
            <a:off x="2438400" y="5490018"/>
            <a:ext cx="56896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（含有全部基因） </a:t>
            </a: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4522" name="Rectangle 19"/>
          <p:cNvSpPr>
            <a:spLocks noChangeArrowheads="1"/>
          </p:cNvSpPr>
          <p:nvPr/>
        </p:nvSpPr>
        <p:spPr bwMode="auto">
          <a:xfrm>
            <a:off x="2438400" y="6086918"/>
            <a:ext cx="67056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dirty="0" err="1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（含有全部蛋白质编码的结构基因） </a:t>
            </a: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4523" name="Oval 20"/>
          <p:cNvSpPr>
            <a:spLocks noChangeArrowheads="1"/>
          </p:cNvSpPr>
          <p:nvPr/>
        </p:nvSpPr>
        <p:spPr bwMode="auto">
          <a:xfrm>
            <a:off x="1964267" y="5660562"/>
            <a:ext cx="27093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</a:endParaRPr>
          </a:p>
        </p:txBody>
      </p:sp>
      <p:sp>
        <p:nvSpPr>
          <p:cNvPr id="64524" name="Oval 21"/>
          <p:cNvSpPr>
            <a:spLocks noChangeArrowheads="1"/>
          </p:cNvSpPr>
          <p:nvPr/>
        </p:nvSpPr>
        <p:spPr bwMode="auto">
          <a:xfrm>
            <a:off x="1964267" y="6270162"/>
            <a:ext cx="270933" cy="304800"/>
          </a:xfrm>
          <a:prstGeom prst="ellipse">
            <a:avLst/>
          </a:prstGeom>
          <a:gradFill rotWithShape="0">
            <a:gsLst>
              <a:gs pos="0">
                <a:srgbClr val="0099FF"/>
              </a:gs>
              <a:gs pos="100000">
                <a:srgbClr val="00416C"/>
              </a:gs>
            </a:gsLst>
            <a:lin ang="2700000" scaled="1"/>
          </a:gradFill>
          <a:ln w="9525">
            <a:solidFill>
              <a:srgbClr val="254A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rgbClr val="3366FF"/>
              </a:solidFill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$L[WWU18DNEEE2ET%3@$EQB"/>
          <p:cNvPicPr>
            <a:picLocks noChangeAspect="1" noChangeArrowheads="1"/>
          </p:cNvPicPr>
          <p:nvPr/>
        </p:nvPicPr>
        <p:blipFill>
          <a:blip r:embed="rId2" cstate="print"/>
          <a:srcRect r="17555"/>
          <a:stretch>
            <a:fillRect/>
          </a:stretch>
        </p:blipFill>
        <p:spPr bwMode="auto">
          <a:xfrm>
            <a:off x="77112" y="908050"/>
            <a:ext cx="8979804" cy="4729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4QON)U5N29)1WA0}[UIRDC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62" y="360593"/>
            <a:ext cx="7956550" cy="616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5453508" y="4223656"/>
            <a:ext cx="381224" cy="260338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]5K23)8$OZTB9M]$311V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85" y="528188"/>
            <a:ext cx="8239114" cy="582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%_C`2(`C4B$9[)M1]V)UM2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83" y="1138919"/>
            <a:ext cx="90582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852480" y="4688113"/>
            <a:ext cx="381224" cy="260338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X[0JMZG@X%4VOD9G6_M9YP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241" y="1127125"/>
            <a:ext cx="7920037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502103" y="328613"/>
            <a:ext cx="7354888" cy="769937"/>
          </a:xfrm>
          <a:prstGeom prst="rect">
            <a:avLst/>
          </a:prstGeom>
          <a:noFill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GenBank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链接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4]S5K{1BBT@WIQ9C~R(8@]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6725" y="800329"/>
            <a:ext cx="6192837" cy="597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473075" y="227013"/>
            <a:ext cx="7354888" cy="769937"/>
          </a:xfrm>
          <a:prstGeom prst="rect">
            <a:avLst/>
          </a:prstGeom>
          <a:noFill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GenBank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链接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91658" y="1190171"/>
            <a:ext cx="1669143" cy="1451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532740" y="6335387"/>
            <a:ext cx="1669143" cy="1451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177108" y="1030522"/>
            <a:ext cx="0" cy="18000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187336" y="6175834"/>
            <a:ext cx="0" cy="18000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57847" y="2757726"/>
            <a:ext cx="5315879" cy="138499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常见问题：</a:t>
            </a:r>
            <a:r>
              <a:rPr lang="zh-CN" altLang="en-US" sz="28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起始密码子非</a:t>
            </a:r>
            <a:r>
              <a:rPr lang="en-US" altLang="zh-CN" sz="28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ATG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            </a:t>
            </a:r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8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显示的序列为互补链</a:t>
            </a:r>
            <a:endParaRPr lang="zh-CN" altLang="en-US" sz="2800" b="1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981065" y="444725"/>
            <a:ext cx="7354888" cy="769937"/>
          </a:xfrm>
          <a:noFill/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存在内含子的真核基因序列如何分析？？</a:t>
            </a:r>
          </a:p>
        </p:txBody>
      </p:sp>
      <p:pic>
        <p:nvPicPr>
          <p:cNvPr id="56323" name="Picture 5" descr="O4]3NIL%DXJ{0]OKD$~NTF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513" y="1108075"/>
            <a:ext cx="7515225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 rot="18682587">
            <a:off x="-592389" y="427457"/>
            <a:ext cx="2510971" cy="63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太简单</a:t>
            </a:r>
            <a:endParaRPr lang="zh-CN" altLang="en-US" sz="2400" dirty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9SPLVXCP~C`XS%ZPOC(1PL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5416" y="44450"/>
            <a:ext cx="5659437" cy="681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C2M%]OOCQ5YLTVJ0[VN)%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003" y="159207"/>
            <a:ext cx="6265862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5" descr="TUSFCBZ1P%`4KN2PHMA}K}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0139" y="2894470"/>
            <a:ext cx="5368686" cy="378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9SPLVXCP~C`XS%ZPOC(1PL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4444" y="44450"/>
            <a:ext cx="5659437" cy="681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6897006" y="1700213"/>
            <a:ext cx="396875" cy="14446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1999569" y="1870075"/>
            <a:ext cx="4011612" cy="1905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3045731" y="3141663"/>
            <a:ext cx="4176713" cy="1905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1966231" y="3309938"/>
            <a:ext cx="719138" cy="21748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3372756" y="4076700"/>
            <a:ext cx="3921125" cy="1778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1966231" y="4233863"/>
            <a:ext cx="3921125" cy="1778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151086" y="1175657"/>
            <a:ext cx="0" cy="377372"/>
          </a:xfrm>
          <a:prstGeom prst="straightConnector1">
            <a:avLst/>
          </a:prstGeom>
          <a:ln w="50800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098801" y="6132285"/>
            <a:ext cx="0" cy="377372"/>
          </a:xfrm>
          <a:prstGeom prst="straightConnector1">
            <a:avLst/>
          </a:prstGeom>
          <a:ln w="50800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基因文库的基本概念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406400" y="990600"/>
            <a:ext cx="55444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基因文库构建的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基本策略</a:t>
            </a:r>
            <a:endParaRPr lang="en-US" altLang="zh-CN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880534" y="1828800"/>
            <a:ext cx="73829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用鸟枪法构建基因组文库，</a:t>
            </a:r>
            <a:r>
              <a:rPr lang="zh-CN" altLang="en-US" sz="240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材料来自染色体</a:t>
            </a:r>
            <a:r>
              <a:rPr lang="en-US" altLang="zh-CN" sz="240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</a:p>
        </p:txBody>
      </p:sp>
      <p:sp>
        <p:nvSpPr>
          <p:cNvPr id="65541" name="Rectangle 13"/>
          <p:cNvSpPr>
            <a:spLocks noChangeArrowheads="1"/>
          </p:cNvSpPr>
          <p:nvPr/>
        </p:nvSpPr>
        <p:spPr bwMode="auto">
          <a:xfrm>
            <a:off x="880533" y="2484439"/>
            <a:ext cx="6434667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</a:t>
            </a:r>
            <a:r>
              <a:rPr lang="en-US" altLang="zh-CN" sz="24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法构建</a:t>
            </a:r>
            <a:r>
              <a:rPr lang="en-US" altLang="zh-CN" sz="24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文库，</a:t>
            </a:r>
            <a:r>
              <a:rPr lang="zh-CN" altLang="en-US" sz="240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材料来自</a:t>
            </a:r>
            <a:r>
              <a:rPr lang="en-US" altLang="zh-CN" sz="240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</a:p>
        </p:txBody>
      </p:sp>
      <p:sp>
        <p:nvSpPr>
          <p:cNvPr id="65542" name="Rectangle 14"/>
          <p:cNvSpPr>
            <a:spLocks noChangeArrowheads="1"/>
          </p:cNvSpPr>
          <p:nvPr/>
        </p:nvSpPr>
        <p:spPr bwMode="auto">
          <a:xfrm>
            <a:off x="885371" y="3140075"/>
            <a:ext cx="7987696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高度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分化的生物体中，不同组织和细胞在不同时段的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mRNA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种类不同（即基因的表达谱不同），因此同种生物体的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文库一般还有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组织细胞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的界定，如肝组织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文库或胚胎组织</a:t>
            </a: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文库等。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</a:t>
            </a:r>
            <a:r>
              <a:rPr lang="en-US" altLang="zh-CN" sz="2400" dirty="0" err="1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cDNA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文库的信息量远小于基因组文库！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zh-CN" altLang="en-US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179388" y="246969"/>
            <a:ext cx="8785225" cy="640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just"/>
            <a:r>
              <a:rPr lang="en-US" altLang="zh-CN" cap="all" dirty="0" err="1" smtClean="0">
                <a:solidFill>
                  <a:srgbClr val="00FF00"/>
                </a:solidFill>
                <a:latin typeface="Courier New" pitchFamily="49" charset="0"/>
              </a:rPr>
              <a:t>atgattgtcggcattctcaccacgctggctacgctggccacactcgcagctagtgtgcctcta</a:t>
            </a:r>
            <a:endParaRPr lang="en-US" altLang="zh-CN" cap="all" dirty="0">
              <a:solidFill>
                <a:srgbClr val="00FF00"/>
              </a:solidFill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solidFill>
                  <a:srgbClr val="00FF00"/>
                </a:solidFill>
                <a:latin typeface="Courier New" pitchFamily="49" charset="0"/>
              </a:rPr>
              <a:t>Gaggagcgg</a:t>
            </a:r>
            <a:r>
              <a:rPr lang="en-US" altLang="zh-CN" cap="all" dirty="0" err="1">
                <a:latin typeface="Courier New" pitchFamily="49" charset="0"/>
              </a:rPr>
              <a:t>caagcttgctcaagcgtctggggccaatgtggtggccagaattggtcgggtccg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Acttgctgtgcttccggaagcacatgcgtctactccaacgactattactcccagtgtcttccc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Ggcgctgcaagctcaagctcgtccacgcgcgccgcgtcgacgacttctcgagtatcccccaca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Acatcccggtcgagctccgcgacgcctccacctggttctactactaccagagtacctccagtc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Ggatcgggaaccgctacgtattcaggcaacccttttgttggggtcactccttgggccaatgca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Tattacgcctctgaagttagcagcctcgctattcctagcttgactggagccatggccactgct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Gcagcagctgtcgcaaaggttccctcttttatgtggctagatactcttgacaagacccctctc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Atggagcaaaccttggccgacatccgcaccgccaacaagaatggcggtaactatgccggacag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Tttgtggtgtatgacttgccggatcgcgattgcgctgcccttgcctcgaatggcgaatactct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Attgccgatggtggcgtcgccaaatataagaactatatcgacaccattcgtcaaattgtcgtg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Gaatattccgatatccggaccctcctggttattgagcctgactctcttgccaacctggtgacc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Aacctcggtactccaaagtgtgccaatgctcagtcagcctaccttgagtgcatcaactacgcc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Gtcacacagctgaaccttccaaatgttgcgatgtatttggacgctggccatgcaggatggctt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Ggctggccggcaaaccaagacccggccgctcagctatttgcaaatgtttacaagaatgcatcg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Tctccgagagctcttcgcggattggcaaccaatgtcgccaactacaacgggtggaacattacc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Agccccccatcgtacacgcaaggcaacgctgtctacaacgagaagctgtacatccacgctatt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Ggacctcttcttgccaatcacggctggtccaacgccttcttcatcactgatcaaggtcgatcg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Ggaaagcagcctaccggacagcaacagtggggagactggtgcaatgtgatcggcaccggattt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ggtattcgcccatccgcaaacactggggactcgttgctggattcgtttgtctgggtcaagcca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Ggcggcgagtgtgacggcaccagcgacagcagtgcgccacgatttgactcccactgtgcgctc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Ccagatgccttgcaaccggcgcctcaagctggtgcttggttccaagcctactttgtgcagctt</a:t>
            </a:r>
            <a:endParaRPr lang="en-US" altLang="zh-CN" cap="all" dirty="0">
              <a:latin typeface="Courier New" pitchFamily="49" charset="0"/>
            </a:endParaRPr>
          </a:p>
          <a:p>
            <a:pPr algn="just"/>
            <a:r>
              <a:rPr lang="en-US" altLang="zh-CN" cap="all" dirty="0" err="1">
                <a:latin typeface="Courier New" pitchFamily="49" charset="0"/>
              </a:rPr>
              <a:t>ctcacaaacgcaaacccatcgttcctgtaa</a:t>
            </a:r>
            <a:r>
              <a:rPr lang="en-US" altLang="zh-CN" cap="all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21158" y="19526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3200" kern="1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3200" kern="1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体系的组成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081979" y="1418092"/>
            <a:ext cx="3852863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AutoNum type="arabicPeriod"/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模板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AutoNum type="arabicPeriod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上下游引物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AutoNum type="arabicPeriod"/>
            </a:pPr>
            <a:r>
              <a:rPr lang="en-US" altLang="zh-CN" sz="2400" dirty="0" err="1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dNTP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en-US" altLang="zh-CN" sz="2400" dirty="0" err="1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Taq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DNA 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聚合酶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AutoNum type="arabicPeriod"/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 Buffer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Mg </a:t>
            </a:r>
            <a:r>
              <a:rPr lang="en-US" altLang="zh-CN" sz="2400" baseline="300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2+</a:t>
            </a:r>
            <a:endParaRPr lang="zh-CN" altLang="en-US" sz="2400" baseline="300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ddH</a:t>
            </a:r>
            <a:r>
              <a:rPr lang="en-US" altLang="zh-CN" sz="2400" baseline="-250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O</a:t>
            </a: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8917" name="AutoShape 5"/>
          <p:cNvSpPr>
            <a:spLocks noChangeArrowheads="1"/>
          </p:cNvSpPr>
          <p:nvPr/>
        </p:nvSpPr>
        <p:spPr bwMode="auto">
          <a:xfrm>
            <a:off x="3183393" y="1459821"/>
            <a:ext cx="2607808" cy="528637"/>
          </a:xfrm>
          <a:prstGeom prst="wedgeRectCallout">
            <a:avLst>
              <a:gd name="adj1" fmla="val -57856"/>
              <a:gd name="adj2" fmla="val 13292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解纤梭菌基因组</a:t>
            </a:r>
            <a:endParaRPr lang="zh-CN" altLang="en-US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8920" name="AutoShape 8"/>
          <p:cNvSpPr>
            <a:spLocks noChangeArrowheads="1"/>
          </p:cNvSpPr>
          <p:nvPr/>
        </p:nvSpPr>
        <p:spPr bwMode="auto">
          <a:xfrm>
            <a:off x="3546702" y="2261965"/>
            <a:ext cx="4639341" cy="538163"/>
          </a:xfrm>
          <a:prstGeom prst="wedgeRectCallout">
            <a:avLst>
              <a:gd name="adj1" fmla="val -56514"/>
              <a:gd name="adj2" fmla="val -14306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特异性，引物设计（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primer 5.0</a:t>
            </a: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38922" name="AutoShape 10"/>
          <p:cNvSpPr>
            <a:spLocks noChangeArrowheads="1"/>
          </p:cNvSpPr>
          <p:nvPr/>
        </p:nvSpPr>
        <p:spPr bwMode="auto">
          <a:xfrm>
            <a:off x="3101506" y="3039840"/>
            <a:ext cx="3759200" cy="501650"/>
          </a:xfrm>
          <a:prstGeom prst="wedgeRectCallout">
            <a:avLst>
              <a:gd name="adj1" fmla="val -65287"/>
              <a:gd name="adj2" fmla="val 7912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合成的基本原料</a:t>
            </a:r>
          </a:p>
        </p:txBody>
      </p:sp>
      <p:sp>
        <p:nvSpPr>
          <p:cNvPr id="38925" name="AutoShape 13"/>
          <p:cNvSpPr>
            <a:spLocks noChangeArrowheads="1"/>
          </p:cNvSpPr>
          <p:nvPr/>
        </p:nvSpPr>
        <p:spPr bwMode="auto">
          <a:xfrm>
            <a:off x="4317535" y="3753298"/>
            <a:ext cx="3621770" cy="501650"/>
          </a:xfrm>
          <a:prstGeom prst="wedgeRectCallout">
            <a:avLst>
              <a:gd name="adj1" fmla="val -59829"/>
              <a:gd name="adj2" fmla="val 1550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常用的一种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聚合酶</a:t>
            </a:r>
            <a:endParaRPr lang="zh-CN" altLang="en-US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8927" name="AutoShape 15"/>
          <p:cNvSpPr>
            <a:spLocks noChangeArrowheads="1"/>
          </p:cNvSpPr>
          <p:nvPr/>
        </p:nvSpPr>
        <p:spPr bwMode="auto">
          <a:xfrm>
            <a:off x="2587170" y="5243745"/>
            <a:ext cx="3755577" cy="501650"/>
          </a:xfrm>
          <a:prstGeom prst="wedgeRectCallout">
            <a:avLst>
              <a:gd name="adj1" fmla="val -55264"/>
              <a:gd name="adj2" fmla="val -14556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影响酶的活性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与保真性</a:t>
            </a:r>
            <a:endParaRPr lang="zh-CN" altLang="en-US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8929" name="AutoShape 17"/>
          <p:cNvSpPr>
            <a:spLocks noChangeArrowheads="1"/>
          </p:cNvSpPr>
          <p:nvPr/>
        </p:nvSpPr>
        <p:spPr bwMode="auto">
          <a:xfrm>
            <a:off x="2932096" y="5976942"/>
            <a:ext cx="2772008" cy="501650"/>
          </a:xfrm>
          <a:prstGeom prst="wedgeRectCallout">
            <a:avLst>
              <a:gd name="adj1" fmla="val -60023"/>
              <a:gd name="adj2" fmla="val -7597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补齐反应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体系</a:t>
            </a:r>
            <a:endParaRPr lang="zh-CN" altLang="en-US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3805438" y="4483986"/>
            <a:ext cx="3759200" cy="501650"/>
          </a:xfrm>
          <a:prstGeom prst="wedgeRectCallout">
            <a:avLst>
              <a:gd name="adj1" fmla="val -65287"/>
              <a:gd name="adj2" fmla="val 7912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提供最适酶催化条件</a:t>
            </a:r>
            <a:endParaRPr lang="zh-CN" altLang="en-US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/>
      <p:bldP spid="38917" grpId="0" animBg="1"/>
      <p:bldP spid="38920" grpId="0" animBg="1"/>
      <p:bldP spid="38922" grpId="0" animBg="1"/>
      <p:bldP spid="38925" grpId="0" animBg="1"/>
      <p:bldP spid="38927" grpId="0" animBg="1"/>
      <p:bldP spid="38929" grpId="0" animBg="1"/>
      <p:bldP spid="1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21158" y="195263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3200" kern="1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引物设计原则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11872" y="1247358"/>
            <a:ext cx="8054751" cy="387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  <a:buClr>
                <a:srgbClr val="F5030F"/>
              </a:buClr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引物应用核酸系列保守区内设计并具有特异性产物</a:t>
            </a:r>
          </a:p>
          <a:p>
            <a:pPr>
              <a:lnSpc>
                <a:spcPct val="175000"/>
              </a:lnSpc>
              <a:buClr>
                <a:srgbClr val="F5030F"/>
              </a:buClr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不能形成二级结构（二聚体及发夹结构）</a:t>
            </a:r>
          </a:p>
          <a:p>
            <a:pPr>
              <a:lnSpc>
                <a:spcPct val="175000"/>
              </a:lnSpc>
              <a:buClr>
                <a:srgbClr val="F5030F"/>
              </a:buClr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引物长度一般在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15-30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个碱基之间</a:t>
            </a:r>
          </a:p>
          <a:p>
            <a:pPr>
              <a:lnSpc>
                <a:spcPct val="175000"/>
              </a:lnSpc>
              <a:buClr>
                <a:srgbClr val="F5030F"/>
              </a:buClr>
              <a:buFont typeface="Wingdings" pitchFamily="2" charset="2"/>
              <a:buChar char="Ø"/>
            </a:pP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G+C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含量在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40%-60%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之间（上下游引物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GC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含量相近）</a:t>
            </a:r>
          </a:p>
          <a:p>
            <a:pPr>
              <a:lnSpc>
                <a:spcPct val="175000"/>
              </a:lnSpc>
              <a:buClr>
                <a:srgbClr val="F5030F"/>
              </a:buClr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碱基要随机分布（上下游引物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Tm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值相近）</a:t>
            </a:r>
          </a:p>
          <a:p>
            <a:pPr>
              <a:lnSpc>
                <a:spcPct val="175000"/>
              </a:lnSpc>
              <a:buClr>
                <a:srgbClr val="F5030F"/>
              </a:buClr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引物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5′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端可以修饰，引物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3′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端不可修饰 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059541" y="5308596"/>
            <a:ext cx="69088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可借助软件（例如</a:t>
            </a:r>
            <a:r>
              <a:rPr lang="en-US" altLang="zh-CN" sz="28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Primer 5.0</a:t>
            </a:r>
            <a:r>
              <a:rPr lang="zh-CN" altLang="en-US" sz="28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等）辅助设计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190" name="Picture 6" descr="http://jj.emuch.net/image3/3a/d9/2215793_1366617160_39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315" y="58063"/>
            <a:ext cx="3590925" cy="1685926"/>
          </a:xfrm>
          <a:prstGeom prst="rect">
            <a:avLst/>
          </a:prstGeom>
          <a:noFill/>
        </p:spPr>
      </p:pic>
      <p:pic>
        <p:nvPicPr>
          <p:cNvPr id="605192" name="Picture 8" descr="http://www.bbioo.com/uploadfile/200709/20070909164446676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5060" y="1762802"/>
            <a:ext cx="6927398" cy="5022365"/>
          </a:xfrm>
          <a:prstGeom prst="rect">
            <a:avLst/>
          </a:prstGeom>
          <a:noFill/>
        </p:spPr>
      </p:pic>
      <p:pic>
        <p:nvPicPr>
          <p:cNvPr id="8" name="Picture 4" descr="http://www.bioon.com/service/UploadFiles/200409/200409202313094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202" y="991282"/>
            <a:ext cx="7512913" cy="520631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20054" y="1851927"/>
            <a:ext cx="75533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上游引物 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5’- </a:t>
            </a:r>
            <a:r>
              <a:rPr lang="en-US" altLang="zh-CN" sz="2400" cap="all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atgaaaagtaaattgataaaa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-3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’  </a:t>
            </a:r>
            <a:endParaRPr lang="zh-CN" altLang="en-US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65639" y="2594424"/>
            <a:ext cx="690086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zh-CN" altLang="en-US" sz="2400" cap="all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下游</a:t>
            </a:r>
            <a:r>
              <a:rPr lang="zh-CN" altLang="en-US" sz="2400" cap="all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引物：</a:t>
            </a:r>
            <a:r>
              <a:rPr lang="en-US" altLang="zh-CN" sz="2400" cap="all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5’- </a:t>
            </a:r>
            <a:r>
              <a:rPr lang="en-US" altLang="zh-CN" sz="2400" cap="all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ttaacctaagatagccttc</a:t>
            </a:r>
            <a:r>
              <a:rPr lang="en-US" altLang="zh-CN" sz="2400" cap="all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-3’</a:t>
            </a:r>
          </a:p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zh-CN" altLang="en-US" sz="2400" cap="all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注：两条引物的</a:t>
            </a:r>
            <a:r>
              <a:rPr lang="en-US" altLang="zh-CN" sz="2400" cap="all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</a:t>
            </a:r>
            <a:r>
              <a:rPr lang="en-US" altLang="zh-CN" sz="2400" cap="small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cap="all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值分别为</a:t>
            </a:r>
            <a:r>
              <a:rPr lang="en-US" altLang="zh-CN" sz="2400" cap="all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58</a:t>
            </a:r>
            <a:r>
              <a:rPr lang="en-US" altLang="zh-CN" sz="2400" baseline="300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o</a:t>
            </a:r>
            <a:r>
              <a:rPr lang="en-US" altLang="zh-CN" sz="2400" cap="all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</a:t>
            </a:r>
            <a:r>
              <a:rPr lang="zh-CN" altLang="en-US" sz="2400" cap="all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和</a:t>
            </a:r>
            <a:r>
              <a:rPr lang="en-US" altLang="zh-CN" sz="2400" cap="all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62</a:t>
            </a:r>
            <a:r>
              <a:rPr lang="en-US" altLang="zh-CN" sz="2400" baseline="300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o</a:t>
            </a:r>
            <a:r>
              <a:rPr lang="en-US" altLang="zh-CN" sz="2400" cap="all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</a:t>
            </a:r>
            <a:endParaRPr lang="zh-CN" altLang="en-US" sz="2400" cap="all" dirty="0" smtClean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ct val="50000"/>
              </a:spcBef>
            </a:pPr>
            <a:endParaRPr lang="zh-CN" altLang="en-US" sz="2400" dirty="0">
              <a:ea typeface="宋体" pitchFamily="2" charset="-122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380999" y="787404"/>
            <a:ext cx="49602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引物设计的最优结果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" name="Rectangle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1578" y="4715110"/>
            <a:ext cx="7221537" cy="65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l"/>
            </a:pPr>
            <a:r>
              <a:rPr lang="zh-CN" altLang="en-US" sz="2400" b="1" dirty="0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设计</a:t>
            </a:r>
            <a:r>
              <a:rPr lang="zh-CN" altLang="en-US" sz="24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好的引物送生物公司</a:t>
            </a:r>
            <a:r>
              <a:rPr lang="zh-CN" altLang="en-US" sz="2400" b="1" dirty="0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合成（</a:t>
            </a:r>
            <a:r>
              <a:rPr lang="zh-CN" altLang="en-US" sz="2400" b="1" dirty="0" smtClean="0">
                <a:solidFill>
                  <a:srgbClr val="00FF00"/>
                </a:solidFill>
                <a:latin typeface="黑体" pitchFamily="49" charset="-122"/>
                <a:ea typeface="黑体" pitchFamily="49" charset="-122"/>
              </a:rPr>
              <a:t>华大基因、上海生工、博迈德等</a:t>
            </a:r>
            <a:r>
              <a:rPr lang="zh-CN" altLang="en-US" sz="2400" b="1" dirty="0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sz="2400" b="1" dirty="0">
              <a:solidFill>
                <a:srgbClr val="FFC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21158" y="93665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3200" kern="1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解纤梭菌基因组提取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091" y="1105353"/>
            <a:ext cx="7162348" cy="5658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4"/>
          <p:cNvSpPr>
            <a:spLocks noChangeArrowheads="1"/>
          </p:cNvSpPr>
          <p:nvPr/>
        </p:nvSpPr>
        <p:spPr bwMode="auto">
          <a:xfrm>
            <a:off x="830900" y="1494983"/>
            <a:ext cx="24783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北京博迈德生物</a:t>
            </a:r>
            <a:endParaRPr lang="zh-CN" altLang="en-US" sz="24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8128" y="3497942"/>
            <a:ext cx="476068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如何知道是否提取成功？</a:t>
            </a:r>
            <a:endParaRPr lang="zh-CN" altLang="en-US" sz="32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" name="Picture 6" descr="9590847"/>
          <p:cNvPicPr>
            <a:picLocks noChangeAspect="1" noChangeArrowheads="1"/>
          </p:cNvPicPr>
          <p:nvPr/>
        </p:nvPicPr>
        <p:blipFill>
          <a:blip r:embed="rId3" cstate="print"/>
          <a:srcRect l="13775" t="4233" r="10228"/>
          <a:stretch>
            <a:fillRect/>
          </a:stretch>
        </p:blipFill>
        <p:spPr bwMode="auto">
          <a:xfrm>
            <a:off x="6850741" y="72570"/>
            <a:ext cx="2119086" cy="199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11826"/>
            <a:ext cx="7772400" cy="2587625"/>
          </a:xfrm>
        </p:spPr>
        <p:txBody>
          <a:bodyPr/>
          <a:lstStyle/>
          <a:p>
            <a:pPr marL="0" algn="just" eaLnBrk="1" hangingPunct="1">
              <a:lnSpc>
                <a:spcPct val="150000"/>
              </a:lnSpc>
              <a:buFont typeface="Webdings" pitchFamily="18" charset="2"/>
              <a:buNone/>
            </a:pPr>
            <a:r>
              <a:rPr lang="en-US" altLang="zh-CN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DNA</a:t>
            </a:r>
            <a:r>
              <a:rPr lang="zh-CN" altLang="en-US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为多聚阴离子，在电场中向正极方向迁移。电泳迁移率取决于核酸分子本身的大小和构型。分子量小的</a:t>
            </a:r>
            <a:r>
              <a:rPr lang="en-US" altLang="zh-CN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分子构型更紧密，迁移的速度更快。</a:t>
            </a:r>
          </a:p>
          <a:p>
            <a:pPr algn="just" eaLnBrk="1" hangingPunct="1">
              <a:lnSpc>
                <a:spcPct val="150000"/>
              </a:lnSpc>
              <a:buFont typeface="Webdings" pitchFamily="18" charset="2"/>
              <a:buNone/>
            </a:pPr>
            <a:endParaRPr lang="zh-CN" altLang="en-US" b="1" dirty="0" smtClean="0">
              <a:solidFill>
                <a:srgbClr val="F5030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601432" y="501650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的检测</a:t>
            </a:r>
            <a:r>
              <a:rPr lang="en-US" altLang="zh-CN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琼脂糖凝胶电泳                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1265446" y="4259032"/>
            <a:ext cx="81978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Font typeface="Webdings" pitchFamily="18" charset="2"/>
              <a:buNone/>
            </a:pPr>
            <a:r>
              <a:rPr lang="zh-CN" altLang="en-US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常见的</a:t>
            </a:r>
            <a:r>
              <a:rPr lang="en-US" altLang="zh-CN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电泳支持物：如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琼脂糖胶</a:t>
            </a:r>
            <a:r>
              <a:rPr lang="zh-CN" altLang="en-US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、聚丙烯酰胺胶等</a:t>
            </a:r>
          </a:p>
          <a:p>
            <a:pPr>
              <a:spcBef>
                <a:spcPct val="50000"/>
              </a:spcBef>
            </a:pPr>
            <a:endParaRPr lang="zh-CN" altLang="en-US" sz="32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380999" y="1237338"/>
            <a:ext cx="49602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基本原理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886" y="1546673"/>
            <a:ext cx="8374743" cy="1182007"/>
          </a:xfrm>
        </p:spPr>
        <p:txBody>
          <a:bodyPr/>
          <a:lstStyle/>
          <a:p>
            <a:pPr marL="0" algn="just" eaLnBrk="1" hangingPunct="1">
              <a:lnSpc>
                <a:spcPct val="150000"/>
              </a:lnSpc>
              <a:buFont typeface="Webdings" pitchFamily="18" charset="2"/>
              <a:buNone/>
            </a:pPr>
            <a:r>
              <a:rPr lang="zh-CN" altLang="en-US" sz="2400" kern="12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琼脂糖为线性多糖聚合物，加热煮沸后冷却凝固便会形成良好的电泳介质，密度由琼脂糖的浓度决定。</a:t>
            </a:r>
          </a:p>
        </p:txBody>
      </p: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915300" y="4685857"/>
            <a:ext cx="628377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普通</a:t>
            </a:r>
            <a:r>
              <a:rPr lang="en-US" altLang="zh-CN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电泳：</a:t>
            </a:r>
            <a:r>
              <a:rPr lang="en-US" altLang="zh-CN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1%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琼脂糖介质</a:t>
            </a:r>
          </a:p>
          <a:p>
            <a:pPr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       </a:t>
            </a:r>
          </a:p>
        </p:txBody>
      </p:sp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479880" y="2804217"/>
            <a:ext cx="834480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DNA</a:t>
            </a:r>
            <a:r>
              <a:rPr lang="zh-CN" altLang="en-US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的分辨范围：</a:t>
            </a:r>
            <a:r>
              <a:rPr lang="en-US" altLang="zh-CN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0.2-50 kb</a:t>
            </a:r>
            <a:r>
              <a:rPr lang="zh-CN" altLang="en-US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之间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浓度高低影响凝胶介质的空隙：</a:t>
            </a:r>
            <a:r>
              <a:rPr lang="zh-CN" altLang="en-US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浓度越高，低分子量</a:t>
            </a:r>
            <a:r>
              <a:rPr lang="en-US" altLang="zh-CN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的分辨率越强；浓度越低，高分子量</a:t>
            </a:r>
            <a:r>
              <a:rPr lang="en-US" altLang="zh-CN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的分辨率约强。</a:t>
            </a:r>
            <a:r>
              <a:rPr lang="zh-CN" altLang="en-US" sz="3200" b="1" dirty="0">
                <a:solidFill>
                  <a:srgbClr val="F5030F"/>
                </a:solidFill>
                <a:latin typeface="楷体_GB2312" pitchFamily="49" charset="-122"/>
                <a:ea typeface="楷体_GB2312" pitchFamily="49" charset="-122"/>
              </a:rPr>
              <a:t/>
            </a:r>
            <a:br>
              <a:rPr lang="zh-CN" altLang="en-US" sz="3200" b="1" dirty="0">
                <a:solidFill>
                  <a:srgbClr val="F5030F"/>
                </a:solidFill>
                <a:latin typeface="楷体_GB2312" pitchFamily="49" charset="-122"/>
                <a:ea typeface="楷体_GB2312" pitchFamily="49" charset="-122"/>
              </a:rPr>
            </a:br>
            <a:endParaRPr lang="zh-CN" altLang="en-US" sz="3200" b="1" dirty="0">
              <a:solidFill>
                <a:srgbClr val="F5030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1432" y="501650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的检测</a:t>
            </a:r>
            <a:r>
              <a:rPr lang="en-US" altLang="zh-CN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琼脂糖凝胶电泳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116410336984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8025" r="1917"/>
          <a:stretch>
            <a:fillRect/>
          </a:stretch>
        </p:blipFill>
        <p:spPr>
          <a:xfrm>
            <a:off x="217674" y="289149"/>
            <a:ext cx="4107543" cy="3027600"/>
          </a:xfrm>
          <a:noFill/>
        </p:spPr>
      </p:pic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388938" y="3467102"/>
            <a:ext cx="856773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凝胶电泳中，加入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溴化乙锭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染料对核酸分子染色之后，将电泳放置在紫外光下观察，可以十分敏感的检测出凝胶介质中的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谱带的位置。</a:t>
            </a:r>
          </a:p>
        </p:txBody>
      </p:sp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400050" y="5297490"/>
            <a:ext cx="8518525" cy="113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溴化乙锭：核酸染料，可以插入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分子的碱基之间，并在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300nm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波长的紫外光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照射下放射出荧光。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剧毒，可致癌！</a:t>
            </a:r>
          </a:p>
        </p:txBody>
      </p:sp>
      <p:pic>
        <p:nvPicPr>
          <p:cNvPr id="10" name="图片 9" descr="20071218183619957.jpg"/>
          <p:cNvPicPr>
            <a:picLocks noChangeAspect="1"/>
          </p:cNvPicPr>
          <p:nvPr/>
        </p:nvPicPr>
        <p:blipFill>
          <a:blip r:embed="rId3" cstate="print"/>
          <a:srcRect l="597" r="18193"/>
          <a:stretch>
            <a:fillRect/>
          </a:stretch>
        </p:blipFill>
        <p:spPr>
          <a:xfrm>
            <a:off x="4470384" y="288475"/>
            <a:ext cx="4470415" cy="3027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586514" y="420914"/>
            <a:ext cx="2017486" cy="4209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/>
      <p:bldP spid="6349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s0.bdstatic.com/94oJfD_bAAcT8t7mm9GUKT-xh_/timg?image&amp;quality=100&amp;size=b4000_4000&amp;sec=1457677995&amp;di=9a9c80c98cd0e7e504f117153eeb1bc8&amp;src=http://www.generay.com.cn/jrsw201309126986/uploadfiles/2013/10/201310281512341234.png"/>
          <p:cNvPicPr>
            <a:picLocks noChangeAspect="1" noChangeArrowheads="1"/>
          </p:cNvPicPr>
          <p:nvPr/>
        </p:nvPicPr>
        <p:blipFill>
          <a:blip r:embed="rId2" cstate="print"/>
          <a:srcRect r="54990"/>
          <a:stretch>
            <a:fillRect/>
          </a:stretch>
        </p:blipFill>
        <p:spPr bwMode="auto">
          <a:xfrm>
            <a:off x="213648" y="2026556"/>
            <a:ext cx="3516532" cy="4491997"/>
          </a:xfrm>
          <a:prstGeom prst="rect">
            <a:avLst/>
          </a:prstGeom>
          <a:noFill/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1432" y="501650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的检测</a:t>
            </a:r>
            <a:r>
              <a:rPr lang="en-US" altLang="zh-CN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琼脂糖凝胶电泳                </a:t>
            </a: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961559" y="1208310"/>
            <a:ext cx="49602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 Marker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5" name="Picture 7" descr="2007914200587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842890" y="2312708"/>
            <a:ext cx="5017736" cy="3725230"/>
          </a:xfrm>
          <a:noFill/>
        </p:spPr>
      </p:pic>
      <p:sp>
        <p:nvSpPr>
          <p:cNvPr id="8" name="Rectangle 54"/>
          <p:cNvSpPr>
            <a:spLocks noChangeArrowheads="1"/>
          </p:cNvSpPr>
          <p:nvPr/>
        </p:nvSpPr>
        <p:spPr bwMode="auto">
          <a:xfrm>
            <a:off x="5751247" y="4296194"/>
            <a:ext cx="24783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解纤梭菌基因组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6618516" y="3889779"/>
            <a:ext cx="406400" cy="508003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06399" y="1139364"/>
            <a:ext cx="579120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基因组文库（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genomic library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en-US" altLang="zh-CN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812800" y="1912248"/>
            <a:ext cx="3947886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定义：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存在于转化细胞内由克隆载体所携带的所有基因组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片段的集合。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4093283" y="5667828"/>
            <a:ext cx="2009775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Group 58"/>
          <p:cNvGrpSpPr>
            <a:grpSpLocks/>
          </p:cNvGrpSpPr>
          <p:nvPr/>
        </p:nvGrpSpPr>
        <p:grpSpPr bwMode="auto">
          <a:xfrm>
            <a:off x="5271208" y="5831341"/>
            <a:ext cx="623887" cy="588962"/>
            <a:chOff x="4189" y="3657"/>
            <a:chExt cx="393" cy="371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4189" y="3657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4189" y="3699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4189" y="3740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4189" y="3781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4189" y="3822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4189" y="3863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>
              <a:off x="4189" y="3904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4189" y="3945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1669170" y="5667828"/>
            <a:ext cx="2008188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 bwMode="auto">
          <a:xfrm>
            <a:off x="6518983" y="5667828"/>
            <a:ext cx="2008187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" name="Group 108"/>
          <p:cNvGrpSpPr>
            <a:grpSpLocks/>
          </p:cNvGrpSpPr>
          <p:nvPr/>
        </p:nvGrpSpPr>
        <p:grpSpPr bwMode="auto">
          <a:xfrm>
            <a:off x="7696908" y="5831341"/>
            <a:ext cx="622300" cy="588962"/>
            <a:chOff x="5717" y="3657"/>
            <a:chExt cx="392" cy="371"/>
          </a:xfrm>
        </p:grpSpPr>
        <p:sp>
          <p:nvSpPr>
            <p:cNvPr id="21" name="Oval 37"/>
            <p:cNvSpPr>
              <a:spLocks noChangeArrowheads="1"/>
            </p:cNvSpPr>
            <p:nvPr/>
          </p:nvSpPr>
          <p:spPr bwMode="auto">
            <a:xfrm>
              <a:off x="5717" y="3657"/>
              <a:ext cx="392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2" name="Oval 38"/>
            <p:cNvSpPr>
              <a:spLocks noChangeArrowheads="1"/>
            </p:cNvSpPr>
            <p:nvPr/>
          </p:nvSpPr>
          <p:spPr bwMode="auto">
            <a:xfrm>
              <a:off x="5717" y="3699"/>
              <a:ext cx="392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3" name="Oval 39"/>
            <p:cNvSpPr>
              <a:spLocks noChangeArrowheads="1"/>
            </p:cNvSpPr>
            <p:nvPr/>
          </p:nvSpPr>
          <p:spPr bwMode="auto">
            <a:xfrm>
              <a:off x="5717" y="3740"/>
              <a:ext cx="392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4" name="Oval 40"/>
            <p:cNvSpPr>
              <a:spLocks noChangeArrowheads="1"/>
            </p:cNvSpPr>
            <p:nvPr/>
          </p:nvSpPr>
          <p:spPr bwMode="auto">
            <a:xfrm>
              <a:off x="5717" y="3781"/>
              <a:ext cx="392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5" name="Oval 41"/>
            <p:cNvSpPr>
              <a:spLocks noChangeArrowheads="1"/>
            </p:cNvSpPr>
            <p:nvPr/>
          </p:nvSpPr>
          <p:spPr bwMode="auto">
            <a:xfrm>
              <a:off x="5717" y="3822"/>
              <a:ext cx="392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6" name="Oval 42"/>
            <p:cNvSpPr>
              <a:spLocks noChangeArrowheads="1"/>
            </p:cNvSpPr>
            <p:nvPr/>
          </p:nvSpPr>
          <p:spPr bwMode="auto">
            <a:xfrm>
              <a:off x="5717" y="3863"/>
              <a:ext cx="392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7" name="Oval 43"/>
            <p:cNvSpPr>
              <a:spLocks noChangeArrowheads="1"/>
            </p:cNvSpPr>
            <p:nvPr/>
          </p:nvSpPr>
          <p:spPr bwMode="auto">
            <a:xfrm>
              <a:off x="5717" y="3904"/>
              <a:ext cx="392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8" name="Oval 44"/>
            <p:cNvSpPr>
              <a:spLocks noChangeArrowheads="1"/>
            </p:cNvSpPr>
            <p:nvPr/>
          </p:nvSpPr>
          <p:spPr bwMode="auto">
            <a:xfrm>
              <a:off x="5717" y="3945"/>
              <a:ext cx="392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29" name="Group 88"/>
          <p:cNvGrpSpPr>
            <a:grpSpLocks/>
          </p:cNvGrpSpPr>
          <p:nvPr/>
        </p:nvGrpSpPr>
        <p:grpSpPr bwMode="auto">
          <a:xfrm>
            <a:off x="7079370" y="4296228"/>
            <a:ext cx="838200" cy="838200"/>
            <a:chOff x="4944" y="2160"/>
            <a:chExt cx="436" cy="412"/>
          </a:xfrm>
        </p:grpSpPr>
        <p:grpSp>
          <p:nvGrpSpPr>
            <p:cNvPr id="30" name="Group 45"/>
            <p:cNvGrpSpPr>
              <a:grpSpLocks/>
            </p:cNvGrpSpPr>
            <p:nvPr/>
          </p:nvGrpSpPr>
          <p:grpSpPr bwMode="auto">
            <a:xfrm>
              <a:off x="4944" y="2160"/>
              <a:ext cx="436" cy="412"/>
              <a:chOff x="5232" y="2832"/>
              <a:chExt cx="288" cy="288"/>
            </a:xfrm>
          </p:grpSpPr>
          <p:sp>
            <p:nvSpPr>
              <p:cNvPr id="32" name="Oval 46"/>
              <p:cNvSpPr>
                <a:spLocks noChangeArrowheads="1"/>
              </p:cNvSpPr>
              <p:nvPr/>
            </p:nvSpPr>
            <p:spPr bwMode="auto">
              <a:xfrm>
                <a:off x="5253" y="2853"/>
                <a:ext cx="245" cy="2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Oval 47"/>
              <p:cNvSpPr>
                <a:spLocks noChangeArrowheads="1"/>
              </p:cNvSpPr>
              <p:nvPr/>
            </p:nvSpPr>
            <p:spPr bwMode="auto">
              <a:xfrm>
                <a:off x="5232" y="2832"/>
                <a:ext cx="288" cy="288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48"/>
              <p:cNvSpPr>
                <a:spLocks/>
              </p:cNvSpPr>
              <p:nvPr/>
            </p:nvSpPr>
            <p:spPr bwMode="auto">
              <a:xfrm>
                <a:off x="5292" y="2832"/>
                <a:ext cx="167" cy="45"/>
              </a:xfrm>
              <a:custGeom>
                <a:avLst/>
                <a:gdLst>
                  <a:gd name="T0" fmla="*/ 1 w 879"/>
                  <a:gd name="T1" fmla="*/ 5 h 236"/>
                  <a:gd name="T2" fmla="*/ 2 w 879"/>
                  <a:gd name="T3" fmla="*/ 4 h 236"/>
                  <a:gd name="T4" fmla="*/ 2 w 879"/>
                  <a:gd name="T5" fmla="*/ 4 h 236"/>
                  <a:gd name="T6" fmla="*/ 3 w 879"/>
                  <a:gd name="T7" fmla="*/ 3 h 236"/>
                  <a:gd name="T8" fmla="*/ 4 w 879"/>
                  <a:gd name="T9" fmla="*/ 3 h 236"/>
                  <a:gd name="T10" fmla="*/ 5 w 879"/>
                  <a:gd name="T11" fmla="*/ 2 h 236"/>
                  <a:gd name="T12" fmla="*/ 6 w 879"/>
                  <a:gd name="T13" fmla="*/ 2 h 236"/>
                  <a:gd name="T14" fmla="*/ 7 w 879"/>
                  <a:gd name="T15" fmla="*/ 2 h 236"/>
                  <a:gd name="T16" fmla="*/ 8 w 879"/>
                  <a:gd name="T17" fmla="*/ 1 h 236"/>
                  <a:gd name="T18" fmla="*/ 9 w 879"/>
                  <a:gd name="T19" fmla="*/ 1 h 236"/>
                  <a:gd name="T20" fmla="*/ 10 w 879"/>
                  <a:gd name="T21" fmla="*/ 1 h 236"/>
                  <a:gd name="T22" fmla="*/ 11 w 879"/>
                  <a:gd name="T23" fmla="*/ 0 h 236"/>
                  <a:gd name="T24" fmla="*/ 12 w 879"/>
                  <a:gd name="T25" fmla="*/ 0 h 236"/>
                  <a:gd name="T26" fmla="*/ 13 w 879"/>
                  <a:gd name="T27" fmla="*/ 0 h 236"/>
                  <a:gd name="T28" fmla="*/ 14 w 879"/>
                  <a:gd name="T29" fmla="*/ 0 h 236"/>
                  <a:gd name="T30" fmla="*/ 15 w 879"/>
                  <a:gd name="T31" fmla="*/ 0 h 236"/>
                  <a:gd name="T32" fmla="*/ 16 w 879"/>
                  <a:gd name="T33" fmla="*/ 0 h 236"/>
                  <a:gd name="T34" fmla="*/ 17 w 879"/>
                  <a:gd name="T35" fmla="*/ 0 h 236"/>
                  <a:gd name="T36" fmla="*/ 18 w 879"/>
                  <a:gd name="T37" fmla="*/ 0 h 236"/>
                  <a:gd name="T38" fmla="*/ 19 w 879"/>
                  <a:gd name="T39" fmla="*/ 0 h 236"/>
                  <a:gd name="T40" fmla="*/ 20 w 879"/>
                  <a:gd name="T41" fmla="*/ 0 h 236"/>
                  <a:gd name="T42" fmla="*/ 21 w 879"/>
                  <a:gd name="T43" fmla="*/ 0 h 236"/>
                  <a:gd name="T44" fmla="*/ 22 w 879"/>
                  <a:gd name="T45" fmla="*/ 1 h 236"/>
                  <a:gd name="T46" fmla="*/ 23 w 879"/>
                  <a:gd name="T47" fmla="*/ 1 h 236"/>
                  <a:gd name="T48" fmla="*/ 24 w 879"/>
                  <a:gd name="T49" fmla="*/ 1 h 236"/>
                  <a:gd name="T50" fmla="*/ 25 w 879"/>
                  <a:gd name="T51" fmla="*/ 2 h 236"/>
                  <a:gd name="T52" fmla="*/ 26 w 879"/>
                  <a:gd name="T53" fmla="*/ 2 h 236"/>
                  <a:gd name="T54" fmla="*/ 27 w 879"/>
                  <a:gd name="T55" fmla="*/ 2 h 236"/>
                  <a:gd name="T56" fmla="*/ 27 w 879"/>
                  <a:gd name="T57" fmla="*/ 3 h 236"/>
                  <a:gd name="T58" fmla="*/ 28 w 879"/>
                  <a:gd name="T59" fmla="*/ 3 h 236"/>
                  <a:gd name="T60" fmla="*/ 29 w 879"/>
                  <a:gd name="T61" fmla="*/ 4 h 236"/>
                  <a:gd name="T62" fmla="*/ 30 w 879"/>
                  <a:gd name="T63" fmla="*/ 4 h 236"/>
                  <a:gd name="T64" fmla="*/ 31 w 879"/>
                  <a:gd name="T65" fmla="*/ 5 h 236"/>
                  <a:gd name="T66" fmla="*/ 29 w 879"/>
                  <a:gd name="T67" fmla="*/ 9 h 236"/>
                  <a:gd name="T68" fmla="*/ 28 w 879"/>
                  <a:gd name="T69" fmla="*/ 8 h 236"/>
                  <a:gd name="T70" fmla="*/ 28 w 879"/>
                  <a:gd name="T71" fmla="*/ 7 h 236"/>
                  <a:gd name="T72" fmla="*/ 27 w 879"/>
                  <a:gd name="T73" fmla="*/ 7 h 236"/>
                  <a:gd name="T74" fmla="*/ 26 w 879"/>
                  <a:gd name="T75" fmla="*/ 6 h 236"/>
                  <a:gd name="T76" fmla="*/ 25 w 879"/>
                  <a:gd name="T77" fmla="*/ 6 h 236"/>
                  <a:gd name="T78" fmla="*/ 24 w 879"/>
                  <a:gd name="T79" fmla="*/ 6 h 236"/>
                  <a:gd name="T80" fmla="*/ 23 w 879"/>
                  <a:gd name="T81" fmla="*/ 5 h 236"/>
                  <a:gd name="T82" fmla="*/ 22 w 879"/>
                  <a:gd name="T83" fmla="*/ 5 h 236"/>
                  <a:gd name="T84" fmla="*/ 21 w 879"/>
                  <a:gd name="T85" fmla="*/ 5 h 236"/>
                  <a:gd name="T86" fmla="*/ 20 w 879"/>
                  <a:gd name="T87" fmla="*/ 5 h 236"/>
                  <a:gd name="T88" fmla="*/ 19 w 879"/>
                  <a:gd name="T89" fmla="*/ 4 h 236"/>
                  <a:gd name="T90" fmla="*/ 18 w 879"/>
                  <a:gd name="T91" fmla="*/ 4 h 236"/>
                  <a:gd name="T92" fmla="*/ 17 w 879"/>
                  <a:gd name="T93" fmla="*/ 4 h 236"/>
                  <a:gd name="T94" fmla="*/ 16 w 879"/>
                  <a:gd name="T95" fmla="*/ 4 h 236"/>
                  <a:gd name="T96" fmla="*/ 15 w 879"/>
                  <a:gd name="T97" fmla="*/ 4 h 236"/>
                  <a:gd name="T98" fmla="*/ 14 w 879"/>
                  <a:gd name="T99" fmla="*/ 4 h 236"/>
                  <a:gd name="T100" fmla="*/ 13 w 879"/>
                  <a:gd name="T101" fmla="*/ 4 h 236"/>
                  <a:gd name="T102" fmla="*/ 12 w 879"/>
                  <a:gd name="T103" fmla="*/ 4 h 236"/>
                  <a:gd name="T104" fmla="*/ 11 w 879"/>
                  <a:gd name="T105" fmla="*/ 5 h 236"/>
                  <a:gd name="T106" fmla="*/ 10 w 879"/>
                  <a:gd name="T107" fmla="*/ 5 h 236"/>
                  <a:gd name="T108" fmla="*/ 9 w 879"/>
                  <a:gd name="T109" fmla="*/ 5 h 236"/>
                  <a:gd name="T110" fmla="*/ 8 w 879"/>
                  <a:gd name="T111" fmla="*/ 6 h 236"/>
                  <a:gd name="T112" fmla="*/ 7 w 879"/>
                  <a:gd name="T113" fmla="*/ 6 h 236"/>
                  <a:gd name="T114" fmla="*/ 6 w 879"/>
                  <a:gd name="T115" fmla="*/ 6 h 236"/>
                  <a:gd name="T116" fmla="*/ 6 w 879"/>
                  <a:gd name="T117" fmla="*/ 7 h 236"/>
                  <a:gd name="T118" fmla="*/ 5 w 879"/>
                  <a:gd name="T119" fmla="*/ 7 h 236"/>
                  <a:gd name="T120" fmla="*/ 4 w 879"/>
                  <a:gd name="T121" fmla="*/ 8 h 236"/>
                  <a:gd name="T122" fmla="*/ 3 w 879"/>
                  <a:gd name="T123" fmla="*/ 8 h 2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79" h="236">
                    <a:moveTo>
                      <a:pt x="0" y="142"/>
                    </a:moveTo>
                    <a:lnTo>
                      <a:pt x="6" y="140"/>
                    </a:lnTo>
                    <a:lnTo>
                      <a:pt x="9" y="136"/>
                    </a:lnTo>
                    <a:lnTo>
                      <a:pt x="13" y="132"/>
                    </a:lnTo>
                    <a:lnTo>
                      <a:pt x="19" y="130"/>
                    </a:lnTo>
                    <a:lnTo>
                      <a:pt x="23" y="127"/>
                    </a:lnTo>
                    <a:lnTo>
                      <a:pt x="29" y="123"/>
                    </a:lnTo>
                    <a:lnTo>
                      <a:pt x="32" y="121"/>
                    </a:lnTo>
                    <a:lnTo>
                      <a:pt x="38" y="117"/>
                    </a:lnTo>
                    <a:lnTo>
                      <a:pt x="42" y="115"/>
                    </a:lnTo>
                    <a:lnTo>
                      <a:pt x="48" y="111"/>
                    </a:lnTo>
                    <a:lnTo>
                      <a:pt x="52" y="107"/>
                    </a:lnTo>
                    <a:lnTo>
                      <a:pt x="56" y="105"/>
                    </a:lnTo>
                    <a:lnTo>
                      <a:pt x="61" y="104"/>
                    </a:lnTo>
                    <a:lnTo>
                      <a:pt x="65" y="100"/>
                    </a:lnTo>
                    <a:lnTo>
                      <a:pt x="71" y="98"/>
                    </a:lnTo>
                    <a:lnTo>
                      <a:pt x="77" y="94"/>
                    </a:lnTo>
                    <a:lnTo>
                      <a:pt x="80" y="92"/>
                    </a:lnTo>
                    <a:lnTo>
                      <a:pt x="86" y="88"/>
                    </a:lnTo>
                    <a:lnTo>
                      <a:pt x="90" y="86"/>
                    </a:lnTo>
                    <a:lnTo>
                      <a:pt x="96" y="84"/>
                    </a:lnTo>
                    <a:lnTo>
                      <a:pt x="100" y="81"/>
                    </a:lnTo>
                    <a:lnTo>
                      <a:pt x="105" y="79"/>
                    </a:lnTo>
                    <a:lnTo>
                      <a:pt x="109" y="77"/>
                    </a:lnTo>
                    <a:lnTo>
                      <a:pt x="115" y="75"/>
                    </a:lnTo>
                    <a:lnTo>
                      <a:pt x="121" y="71"/>
                    </a:lnTo>
                    <a:lnTo>
                      <a:pt x="125" y="69"/>
                    </a:lnTo>
                    <a:lnTo>
                      <a:pt x="130" y="67"/>
                    </a:lnTo>
                    <a:lnTo>
                      <a:pt x="136" y="65"/>
                    </a:lnTo>
                    <a:lnTo>
                      <a:pt x="140" y="63"/>
                    </a:lnTo>
                    <a:lnTo>
                      <a:pt x="146" y="59"/>
                    </a:lnTo>
                    <a:lnTo>
                      <a:pt x="150" y="57"/>
                    </a:lnTo>
                    <a:lnTo>
                      <a:pt x="155" y="56"/>
                    </a:lnTo>
                    <a:lnTo>
                      <a:pt x="161" y="54"/>
                    </a:lnTo>
                    <a:lnTo>
                      <a:pt x="167" y="52"/>
                    </a:lnTo>
                    <a:lnTo>
                      <a:pt x="171" y="50"/>
                    </a:lnTo>
                    <a:lnTo>
                      <a:pt x="177" y="48"/>
                    </a:lnTo>
                    <a:lnTo>
                      <a:pt x="182" y="46"/>
                    </a:lnTo>
                    <a:lnTo>
                      <a:pt x="186" y="44"/>
                    </a:lnTo>
                    <a:lnTo>
                      <a:pt x="192" y="42"/>
                    </a:lnTo>
                    <a:lnTo>
                      <a:pt x="198" y="40"/>
                    </a:lnTo>
                    <a:lnTo>
                      <a:pt x="203" y="38"/>
                    </a:lnTo>
                    <a:lnTo>
                      <a:pt x="207" y="36"/>
                    </a:lnTo>
                    <a:lnTo>
                      <a:pt x="213" y="34"/>
                    </a:lnTo>
                    <a:lnTo>
                      <a:pt x="219" y="32"/>
                    </a:lnTo>
                    <a:lnTo>
                      <a:pt x="225" y="31"/>
                    </a:lnTo>
                    <a:lnTo>
                      <a:pt x="230" y="31"/>
                    </a:lnTo>
                    <a:lnTo>
                      <a:pt x="234" y="29"/>
                    </a:lnTo>
                    <a:lnTo>
                      <a:pt x="240" y="27"/>
                    </a:lnTo>
                    <a:lnTo>
                      <a:pt x="246" y="25"/>
                    </a:lnTo>
                    <a:lnTo>
                      <a:pt x="251" y="25"/>
                    </a:lnTo>
                    <a:lnTo>
                      <a:pt x="255" y="23"/>
                    </a:lnTo>
                    <a:lnTo>
                      <a:pt x="261" y="21"/>
                    </a:lnTo>
                    <a:lnTo>
                      <a:pt x="267" y="19"/>
                    </a:lnTo>
                    <a:lnTo>
                      <a:pt x="273" y="19"/>
                    </a:lnTo>
                    <a:lnTo>
                      <a:pt x="278" y="17"/>
                    </a:lnTo>
                    <a:lnTo>
                      <a:pt x="284" y="15"/>
                    </a:lnTo>
                    <a:lnTo>
                      <a:pt x="288" y="15"/>
                    </a:lnTo>
                    <a:lnTo>
                      <a:pt x="294" y="13"/>
                    </a:lnTo>
                    <a:lnTo>
                      <a:pt x="299" y="13"/>
                    </a:lnTo>
                    <a:lnTo>
                      <a:pt x="305" y="11"/>
                    </a:lnTo>
                    <a:lnTo>
                      <a:pt x="311" y="11"/>
                    </a:lnTo>
                    <a:lnTo>
                      <a:pt x="317" y="9"/>
                    </a:lnTo>
                    <a:lnTo>
                      <a:pt x="321" y="9"/>
                    </a:lnTo>
                    <a:lnTo>
                      <a:pt x="326" y="8"/>
                    </a:lnTo>
                    <a:lnTo>
                      <a:pt x="332" y="8"/>
                    </a:lnTo>
                    <a:lnTo>
                      <a:pt x="338" y="6"/>
                    </a:lnTo>
                    <a:lnTo>
                      <a:pt x="344" y="6"/>
                    </a:lnTo>
                    <a:lnTo>
                      <a:pt x="349" y="6"/>
                    </a:lnTo>
                    <a:lnTo>
                      <a:pt x="355" y="4"/>
                    </a:lnTo>
                    <a:lnTo>
                      <a:pt x="361" y="4"/>
                    </a:lnTo>
                    <a:lnTo>
                      <a:pt x="367" y="4"/>
                    </a:lnTo>
                    <a:lnTo>
                      <a:pt x="371" y="2"/>
                    </a:lnTo>
                    <a:lnTo>
                      <a:pt x="376" y="2"/>
                    </a:lnTo>
                    <a:lnTo>
                      <a:pt x="382" y="2"/>
                    </a:lnTo>
                    <a:lnTo>
                      <a:pt x="388" y="2"/>
                    </a:lnTo>
                    <a:lnTo>
                      <a:pt x="394" y="0"/>
                    </a:lnTo>
                    <a:lnTo>
                      <a:pt x="399" y="0"/>
                    </a:lnTo>
                    <a:lnTo>
                      <a:pt x="405" y="0"/>
                    </a:lnTo>
                    <a:lnTo>
                      <a:pt x="411" y="0"/>
                    </a:lnTo>
                    <a:lnTo>
                      <a:pt x="417" y="0"/>
                    </a:lnTo>
                    <a:lnTo>
                      <a:pt x="422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49" y="0"/>
                    </a:lnTo>
                    <a:lnTo>
                      <a:pt x="455" y="0"/>
                    </a:lnTo>
                    <a:lnTo>
                      <a:pt x="459" y="0"/>
                    </a:lnTo>
                    <a:lnTo>
                      <a:pt x="465" y="0"/>
                    </a:lnTo>
                    <a:lnTo>
                      <a:pt x="470" y="0"/>
                    </a:lnTo>
                    <a:lnTo>
                      <a:pt x="476" y="0"/>
                    </a:lnTo>
                    <a:lnTo>
                      <a:pt x="482" y="0"/>
                    </a:lnTo>
                    <a:lnTo>
                      <a:pt x="488" y="0"/>
                    </a:lnTo>
                    <a:lnTo>
                      <a:pt x="493" y="2"/>
                    </a:lnTo>
                    <a:lnTo>
                      <a:pt x="499" y="2"/>
                    </a:lnTo>
                    <a:lnTo>
                      <a:pt x="505" y="2"/>
                    </a:lnTo>
                    <a:lnTo>
                      <a:pt x="511" y="2"/>
                    </a:lnTo>
                    <a:lnTo>
                      <a:pt x="515" y="4"/>
                    </a:lnTo>
                    <a:lnTo>
                      <a:pt x="520" y="4"/>
                    </a:lnTo>
                    <a:lnTo>
                      <a:pt x="526" y="4"/>
                    </a:lnTo>
                    <a:lnTo>
                      <a:pt x="532" y="6"/>
                    </a:lnTo>
                    <a:lnTo>
                      <a:pt x="538" y="6"/>
                    </a:lnTo>
                    <a:lnTo>
                      <a:pt x="543" y="6"/>
                    </a:lnTo>
                    <a:lnTo>
                      <a:pt x="549" y="8"/>
                    </a:lnTo>
                    <a:lnTo>
                      <a:pt x="555" y="8"/>
                    </a:lnTo>
                    <a:lnTo>
                      <a:pt x="559" y="9"/>
                    </a:lnTo>
                    <a:lnTo>
                      <a:pt x="565" y="9"/>
                    </a:lnTo>
                    <a:lnTo>
                      <a:pt x="570" y="11"/>
                    </a:lnTo>
                    <a:lnTo>
                      <a:pt x="576" y="11"/>
                    </a:lnTo>
                    <a:lnTo>
                      <a:pt x="582" y="13"/>
                    </a:lnTo>
                    <a:lnTo>
                      <a:pt x="588" y="13"/>
                    </a:lnTo>
                    <a:lnTo>
                      <a:pt x="593" y="15"/>
                    </a:lnTo>
                    <a:lnTo>
                      <a:pt x="597" y="15"/>
                    </a:lnTo>
                    <a:lnTo>
                      <a:pt x="603" y="17"/>
                    </a:lnTo>
                    <a:lnTo>
                      <a:pt x="609" y="19"/>
                    </a:lnTo>
                    <a:lnTo>
                      <a:pt x="614" y="19"/>
                    </a:lnTo>
                    <a:lnTo>
                      <a:pt x="620" y="21"/>
                    </a:lnTo>
                    <a:lnTo>
                      <a:pt x="626" y="23"/>
                    </a:lnTo>
                    <a:lnTo>
                      <a:pt x="630" y="25"/>
                    </a:lnTo>
                    <a:lnTo>
                      <a:pt x="636" y="25"/>
                    </a:lnTo>
                    <a:lnTo>
                      <a:pt x="641" y="27"/>
                    </a:lnTo>
                    <a:lnTo>
                      <a:pt x="647" y="29"/>
                    </a:lnTo>
                    <a:lnTo>
                      <a:pt x="651" y="31"/>
                    </a:lnTo>
                    <a:lnTo>
                      <a:pt x="657" y="31"/>
                    </a:lnTo>
                    <a:lnTo>
                      <a:pt x="662" y="32"/>
                    </a:lnTo>
                    <a:lnTo>
                      <a:pt x="668" y="34"/>
                    </a:lnTo>
                    <a:lnTo>
                      <a:pt x="674" y="36"/>
                    </a:lnTo>
                    <a:lnTo>
                      <a:pt x="678" y="38"/>
                    </a:lnTo>
                    <a:lnTo>
                      <a:pt x="684" y="40"/>
                    </a:lnTo>
                    <a:lnTo>
                      <a:pt x="689" y="42"/>
                    </a:lnTo>
                    <a:lnTo>
                      <a:pt x="695" y="44"/>
                    </a:lnTo>
                    <a:lnTo>
                      <a:pt x="699" y="46"/>
                    </a:lnTo>
                    <a:lnTo>
                      <a:pt x="705" y="48"/>
                    </a:lnTo>
                    <a:lnTo>
                      <a:pt x="710" y="50"/>
                    </a:lnTo>
                    <a:lnTo>
                      <a:pt x="714" y="52"/>
                    </a:lnTo>
                    <a:lnTo>
                      <a:pt x="720" y="54"/>
                    </a:lnTo>
                    <a:lnTo>
                      <a:pt x="726" y="56"/>
                    </a:lnTo>
                    <a:lnTo>
                      <a:pt x="732" y="57"/>
                    </a:lnTo>
                    <a:lnTo>
                      <a:pt x="735" y="59"/>
                    </a:lnTo>
                    <a:lnTo>
                      <a:pt x="741" y="63"/>
                    </a:lnTo>
                    <a:lnTo>
                      <a:pt x="745" y="65"/>
                    </a:lnTo>
                    <a:lnTo>
                      <a:pt x="751" y="67"/>
                    </a:lnTo>
                    <a:lnTo>
                      <a:pt x="757" y="69"/>
                    </a:lnTo>
                    <a:lnTo>
                      <a:pt x="760" y="71"/>
                    </a:lnTo>
                    <a:lnTo>
                      <a:pt x="766" y="75"/>
                    </a:lnTo>
                    <a:lnTo>
                      <a:pt x="772" y="77"/>
                    </a:lnTo>
                    <a:lnTo>
                      <a:pt x="776" y="79"/>
                    </a:lnTo>
                    <a:lnTo>
                      <a:pt x="782" y="81"/>
                    </a:lnTo>
                    <a:lnTo>
                      <a:pt x="785" y="84"/>
                    </a:lnTo>
                    <a:lnTo>
                      <a:pt x="791" y="86"/>
                    </a:lnTo>
                    <a:lnTo>
                      <a:pt x="795" y="88"/>
                    </a:lnTo>
                    <a:lnTo>
                      <a:pt x="801" y="92"/>
                    </a:lnTo>
                    <a:lnTo>
                      <a:pt x="805" y="94"/>
                    </a:lnTo>
                    <a:lnTo>
                      <a:pt x="810" y="98"/>
                    </a:lnTo>
                    <a:lnTo>
                      <a:pt x="816" y="100"/>
                    </a:lnTo>
                    <a:lnTo>
                      <a:pt x="820" y="104"/>
                    </a:lnTo>
                    <a:lnTo>
                      <a:pt x="826" y="105"/>
                    </a:lnTo>
                    <a:lnTo>
                      <a:pt x="830" y="107"/>
                    </a:lnTo>
                    <a:lnTo>
                      <a:pt x="833" y="111"/>
                    </a:lnTo>
                    <a:lnTo>
                      <a:pt x="839" y="115"/>
                    </a:lnTo>
                    <a:lnTo>
                      <a:pt x="843" y="117"/>
                    </a:lnTo>
                    <a:lnTo>
                      <a:pt x="849" y="121"/>
                    </a:lnTo>
                    <a:lnTo>
                      <a:pt x="853" y="123"/>
                    </a:lnTo>
                    <a:lnTo>
                      <a:pt x="858" y="127"/>
                    </a:lnTo>
                    <a:lnTo>
                      <a:pt x="862" y="130"/>
                    </a:lnTo>
                    <a:lnTo>
                      <a:pt x="868" y="132"/>
                    </a:lnTo>
                    <a:lnTo>
                      <a:pt x="872" y="136"/>
                    </a:lnTo>
                    <a:lnTo>
                      <a:pt x="879" y="142"/>
                    </a:lnTo>
                    <a:lnTo>
                      <a:pt x="812" y="236"/>
                    </a:lnTo>
                    <a:lnTo>
                      <a:pt x="807" y="232"/>
                    </a:lnTo>
                    <a:lnTo>
                      <a:pt x="803" y="228"/>
                    </a:lnTo>
                    <a:lnTo>
                      <a:pt x="799" y="226"/>
                    </a:lnTo>
                    <a:lnTo>
                      <a:pt x="793" y="223"/>
                    </a:lnTo>
                    <a:lnTo>
                      <a:pt x="789" y="219"/>
                    </a:lnTo>
                    <a:lnTo>
                      <a:pt x="785" y="217"/>
                    </a:lnTo>
                    <a:lnTo>
                      <a:pt x="780" y="213"/>
                    </a:lnTo>
                    <a:lnTo>
                      <a:pt x="776" y="209"/>
                    </a:lnTo>
                    <a:lnTo>
                      <a:pt x="770" y="207"/>
                    </a:lnTo>
                    <a:lnTo>
                      <a:pt x="766" y="203"/>
                    </a:lnTo>
                    <a:lnTo>
                      <a:pt x="760" y="202"/>
                    </a:lnTo>
                    <a:lnTo>
                      <a:pt x="757" y="200"/>
                    </a:lnTo>
                    <a:lnTo>
                      <a:pt x="751" y="196"/>
                    </a:lnTo>
                    <a:lnTo>
                      <a:pt x="747" y="194"/>
                    </a:lnTo>
                    <a:lnTo>
                      <a:pt x="741" y="190"/>
                    </a:lnTo>
                    <a:lnTo>
                      <a:pt x="737" y="188"/>
                    </a:lnTo>
                    <a:lnTo>
                      <a:pt x="732" y="186"/>
                    </a:lnTo>
                    <a:lnTo>
                      <a:pt x="726" y="182"/>
                    </a:lnTo>
                    <a:lnTo>
                      <a:pt x="722" y="180"/>
                    </a:lnTo>
                    <a:lnTo>
                      <a:pt x="716" y="178"/>
                    </a:lnTo>
                    <a:lnTo>
                      <a:pt x="712" y="175"/>
                    </a:lnTo>
                    <a:lnTo>
                      <a:pt x="707" y="173"/>
                    </a:lnTo>
                    <a:lnTo>
                      <a:pt x="701" y="171"/>
                    </a:lnTo>
                    <a:lnTo>
                      <a:pt x="697" y="169"/>
                    </a:lnTo>
                    <a:lnTo>
                      <a:pt x="691" y="167"/>
                    </a:lnTo>
                    <a:lnTo>
                      <a:pt x="686" y="163"/>
                    </a:lnTo>
                    <a:lnTo>
                      <a:pt x="682" y="161"/>
                    </a:lnTo>
                    <a:lnTo>
                      <a:pt x="676" y="159"/>
                    </a:lnTo>
                    <a:lnTo>
                      <a:pt x="670" y="157"/>
                    </a:lnTo>
                    <a:lnTo>
                      <a:pt x="666" y="155"/>
                    </a:lnTo>
                    <a:lnTo>
                      <a:pt x="661" y="153"/>
                    </a:lnTo>
                    <a:lnTo>
                      <a:pt x="655" y="152"/>
                    </a:lnTo>
                    <a:lnTo>
                      <a:pt x="649" y="150"/>
                    </a:lnTo>
                    <a:lnTo>
                      <a:pt x="645" y="148"/>
                    </a:lnTo>
                    <a:lnTo>
                      <a:pt x="639" y="146"/>
                    </a:lnTo>
                    <a:lnTo>
                      <a:pt x="634" y="144"/>
                    </a:lnTo>
                    <a:lnTo>
                      <a:pt x="628" y="144"/>
                    </a:lnTo>
                    <a:lnTo>
                      <a:pt x="624" y="142"/>
                    </a:lnTo>
                    <a:lnTo>
                      <a:pt x="618" y="140"/>
                    </a:lnTo>
                    <a:lnTo>
                      <a:pt x="613" y="138"/>
                    </a:lnTo>
                    <a:lnTo>
                      <a:pt x="607" y="136"/>
                    </a:lnTo>
                    <a:lnTo>
                      <a:pt x="601" y="136"/>
                    </a:lnTo>
                    <a:lnTo>
                      <a:pt x="597" y="134"/>
                    </a:lnTo>
                    <a:lnTo>
                      <a:pt x="591" y="132"/>
                    </a:lnTo>
                    <a:lnTo>
                      <a:pt x="586" y="132"/>
                    </a:lnTo>
                    <a:lnTo>
                      <a:pt x="580" y="130"/>
                    </a:lnTo>
                    <a:lnTo>
                      <a:pt x="574" y="129"/>
                    </a:lnTo>
                    <a:lnTo>
                      <a:pt x="570" y="129"/>
                    </a:lnTo>
                    <a:lnTo>
                      <a:pt x="565" y="127"/>
                    </a:lnTo>
                    <a:lnTo>
                      <a:pt x="559" y="125"/>
                    </a:lnTo>
                    <a:lnTo>
                      <a:pt x="553" y="125"/>
                    </a:lnTo>
                    <a:lnTo>
                      <a:pt x="547" y="123"/>
                    </a:lnTo>
                    <a:lnTo>
                      <a:pt x="541" y="123"/>
                    </a:lnTo>
                    <a:lnTo>
                      <a:pt x="536" y="123"/>
                    </a:lnTo>
                    <a:lnTo>
                      <a:pt x="532" y="121"/>
                    </a:lnTo>
                    <a:lnTo>
                      <a:pt x="526" y="121"/>
                    </a:lnTo>
                    <a:lnTo>
                      <a:pt x="520" y="119"/>
                    </a:lnTo>
                    <a:lnTo>
                      <a:pt x="515" y="119"/>
                    </a:lnTo>
                    <a:lnTo>
                      <a:pt x="509" y="119"/>
                    </a:lnTo>
                    <a:lnTo>
                      <a:pt x="503" y="117"/>
                    </a:lnTo>
                    <a:lnTo>
                      <a:pt x="497" y="117"/>
                    </a:lnTo>
                    <a:lnTo>
                      <a:pt x="492" y="117"/>
                    </a:lnTo>
                    <a:lnTo>
                      <a:pt x="486" y="117"/>
                    </a:lnTo>
                    <a:lnTo>
                      <a:pt x="482" y="115"/>
                    </a:lnTo>
                    <a:lnTo>
                      <a:pt x="476" y="115"/>
                    </a:lnTo>
                    <a:lnTo>
                      <a:pt x="470" y="115"/>
                    </a:lnTo>
                    <a:lnTo>
                      <a:pt x="465" y="115"/>
                    </a:lnTo>
                    <a:lnTo>
                      <a:pt x="459" y="115"/>
                    </a:lnTo>
                    <a:lnTo>
                      <a:pt x="453" y="115"/>
                    </a:lnTo>
                    <a:lnTo>
                      <a:pt x="447" y="115"/>
                    </a:lnTo>
                    <a:lnTo>
                      <a:pt x="442" y="115"/>
                    </a:lnTo>
                    <a:lnTo>
                      <a:pt x="438" y="115"/>
                    </a:lnTo>
                    <a:lnTo>
                      <a:pt x="432" y="115"/>
                    </a:lnTo>
                    <a:lnTo>
                      <a:pt x="426" y="115"/>
                    </a:lnTo>
                    <a:lnTo>
                      <a:pt x="420" y="115"/>
                    </a:lnTo>
                    <a:lnTo>
                      <a:pt x="415" y="115"/>
                    </a:lnTo>
                    <a:lnTo>
                      <a:pt x="409" y="115"/>
                    </a:lnTo>
                    <a:lnTo>
                      <a:pt x="403" y="115"/>
                    </a:lnTo>
                    <a:lnTo>
                      <a:pt x="397" y="115"/>
                    </a:lnTo>
                    <a:lnTo>
                      <a:pt x="394" y="117"/>
                    </a:lnTo>
                    <a:lnTo>
                      <a:pt x="388" y="117"/>
                    </a:lnTo>
                    <a:lnTo>
                      <a:pt x="382" y="117"/>
                    </a:lnTo>
                    <a:lnTo>
                      <a:pt x="376" y="117"/>
                    </a:lnTo>
                    <a:lnTo>
                      <a:pt x="371" y="119"/>
                    </a:lnTo>
                    <a:lnTo>
                      <a:pt x="365" y="119"/>
                    </a:lnTo>
                    <a:lnTo>
                      <a:pt x="359" y="121"/>
                    </a:lnTo>
                    <a:lnTo>
                      <a:pt x="353" y="121"/>
                    </a:lnTo>
                    <a:lnTo>
                      <a:pt x="347" y="121"/>
                    </a:lnTo>
                    <a:lnTo>
                      <a:pt x="342" y="123"/>
                    </a:lnTo>
                    <a:lnTo>
                      <a:pt x="338" y="123"/>
                    </a:lnTo>
                    <a:lnTo>
                      <a:pt x="332" y="125"/>
                    </a:lnTo>
                    <a:lnTo>
                      <a:pt x="326" y="125"/>
                    </a:lnTo>
                    <a:lnTo>
                      <a:pt x="321" y="127"/>
                    </a:lnTo>
                    <a:lnTo>
                      <a:pt x="315" y="127"/>
                    </a:lnTo>
                    <a:lnTo>
                      <a:pt x="309" y="129"/>
                    </a:lnTo>
                    <a:lnTo>
                      <a:pt x="305" y="130"/>
                    </a:lnTo>
                    <a:lnTo>
                      <a:pt x="299" y="130"/>
                    </a:lnTo>
                    <a:lnTo>
                      <a:pt x="294" y="132"/>
                    </a:lnTo>
                    <a:lnTo>
                      <a:pt x="288" y="132"/>
                    </a:lnTo>
                    <a:lnTo>
                      <a:pt x="282" y="134"/>
                    </a:lnTo>
                    <a:lnTo>
                      <a:pt x="278" y="136"/>
                    </a:lnTo>
                    <a:lnTo>
                      <a:pt x="273" y="138"/>
                    </a:lnTo>
                    <a:lnTo>
                      <a:pt x="267" y="138"/>
                    </a:lnTo>
                    <a:lnTo>
                      <a:pt x="261" y="140"/>
                    </a:lnTo>
                    <a:lnTo>
                      <a:pt x="255" y="142"/>
                    </a:lnTo>
                    <a:lnTo>
                      <a:pt x="251" y="144"/>
                    </a:lnTo>
                    <a:lnTo>
                      <a:pt x="246" y="146"/>
                    </a:lnTo>
                    <a:lnTo>
                      <a:pt x="240" y="148"/>
                    </a:lnTo>
                    <a:lnTo>
                      <a:pt x="234" y="150"/>
                    </a:lnTo>
                    <a:lnTo>
                      <a:pt x="230" y="152"/>
                    </a:lnTo>
                    <a:lnTo>
                      <a:pt x="225" y="153"/>
                    </a:lnTo>
                    <a:lnTo>
                      <a:pt x="219" y="155"/>
                    </a:lnTo>
                    <a:lnTo>
                      <a:pt x="213" y="157"/>
                    </a:lnTo>
                    <a:lnTo>
                      <a:pt x="209" y="159"/>
                    </a:lnTo>
                    <a:lnTo>
                      <a:pt x="203" y="161"/>
                    </a:lnTo>
                    <a:lnTo>
                      <a:pt x="198" y="163"/>
                    </a:lnTo>
                    <a:lnTo>
                      <a:pt x="194" y="165"/>
                    </a:lnTo>
                    <a:lnTo>
                      <a:pt x="188" y="167"/>
                    </a:lnTo>
                    <a:lnTo>
                      <a:pt x="182" y="169"/>
                    </a:lnTo>
                    <a:lnTo>
                      <a:pt x="178" y="171"/>
                    </a:lnTo>
                    <a:lnTo>
                      <a:pt x="173" y="175"/>
                    </a:lnTo>
                    <a:lnTo>
                      <a:pt x="167" y="177"/>
                    </a:lnTo>
                    <a:lnTo>
                      <a:pt x="163" y="178"/>
                    </a:lnTo>
                    <a:lnTo>
                      <a:pt x="157" y="180"/>
                    </a:lnTo>
                    <a:lnTo>
                      <a:pt x="153" y="184"/>
                    </a:lnTo>
                    <a:lnTo>
                      <a:pt x="148" y="186"/>
                    </a:lnTo>
                    <a:lnTo>
                      <a:pt x="144" y="188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29" y="198"/>
                    </a:lnTo>
                    <a:lnTo>
                      <a:pt x="123" y="200"/>
                    </a:lnTo>
                    <a:lnTo>
                      <a:pt x="119" y="202"/>
                    </a:lnTo>
                    <a:lnTo>
                      <a:pt x="113" y="205"/>
                    </a:lnTo>
                    <a:lnTo>
                      <a:pt x="109" y="209"/>
                    </a:lnTo>
                    <a:lnTo>
                      <a:pt x="105" y="211"/>
                    </a:lnTo>
                    <a:lnTo>
                      <a:pt x="100" y="215"/>
                    </a:lnTo>
                    <a:lnTo>
                      <a:pt x="96" y="217"/>
                    </a:lnTo>
                    <a:lnTo>
                      <a:pt x="90" y="221"/>
                    </a:lnTo>
                    <a:lnTo>
                      <a:pt x="86" y="223"/>
                    </a:lnTo>
                    <a:lnTo>
                      <a:pt x="80" y="226"/>
                    </a:lnTo>
                    <a:lnTo>
                      <a:pt x="77" y="230"/>
                    </a:lnTo>
                    <a:lnTo>
                      <a:pt x="69" y="236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E01F2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49"/>
              <p:cNvSpPr>
                <a:spLocks/>
              </p:cNvSpPr>
              <p:nvPr/>
            </p:nvSpPr>
            <p:spPr bwMode="auto">
              <a:xfrm>
                <a:off x="5292" y="2832"/>
                <a:ext cx="167" cy="45"/>
              </a:xfrm>
              <a:custGeom>
                <a:avLst/>
                <a:gdLst>
                  <a:gd name="T0" fmla="*/ 1 w 879"/>
                  <a:gd name="T1" fmla="*/ 5 h 236"/>
                  <a:gd name="T2" fmla="*/ 2 w 879"/>
                  <a:gd name="T3" fmla="*/ 4 h 236"/>
                  <a:gd name="T4" fmla="*/ 2 w 879"/>
                  <a:gd name="T5" fmla="*/ 4 h 236"/>
                  <a:gd name="T6" fmla="*/ 3 w 879"/>
                  <a:gd name="T7" fmla="*/ 3 h 236"/>
                  <a:gd name="T8" fmla="*/ 4 w 879"/>
                  <a:gd name="T9" fmla="*/ 3 h 236"/>
                  <a:gd name="T10" fmla="*/ 5 w 879"/>
                  <a:gd name="T11" fmla="*/ 2 h 236"/>
                  <a:gd name="T12" fmla="*/ 6 w 879"/>
                  <a:gd name="T13" fmla="*/ 2 h 236"/>
                  <a:gd name="T14" fmla="*/ 7 w 879"/>
                  <a:gd name="T15" fmla="*/ 2 h 236"/>
                  <a:gd name="T16" fmla="*/ 8 w 879"/>
                  <a:gd name="T17" fmla="*/ 1 h 236"/>
                  <a:gd name="T18" fmla="*/ 9 w 879"/>
                  <a:gd name="T19" fmla="*/ 1 h 236"/>
                  <a:gd name="T20" fmla="*/ 10 w 879"/>
                  <a:gd name="T21" fmla="*/ 1 h 236"/>
                  <a:gd name="T22" fmla="*/ 11 w 879"/>
                  <a:gd name="T23" fmla="*/ 0 h 236"/>
                  <a:gd name="T24" fmla="*/ 12 w 879"/>
                  <a:gd name="T25" fmla="*/ 0 h 236"/>
                  <a:gd name="T26" fmla="*/ 13 w 879"/>
                  <a:gd name="T27" fmla="*/ 0 h 236"/>
                  <a:gd name="T28" fmla="*/ 14 w 879"/>
                  <a:gd name="T29" fmla="*/ 0 h 236"/>
                  <a:gd name="T30" fmla="*/ 15 w 879"/>
                  <a:gd name="T31" fmla="*/ 0 h 236"/>
                  <a:gd name="T32" fmla="*/ 16 w 879"/>
                  <a:gd name="T33" fmla="*/ 0 h 236"/>
                  <a:gd name="T34" fmla="*/ 17 w 879"/>
                  <a:gd name="T35" fmla="*/ 0 h 236"/>
                  <a:gd name="T36" fmla="*/ 18 w 879"/>
                  <a:gd name="T37" fmla="*/ 0 h 236"/>
                  <a:gd name="T38" fmla="*/ 19 w 879"/>
                  <a:gd name="T39" fmla="*/ 0 h 236"/>
                  <a:gd name="T40" fmla="*/ 20 w 879"/>
                  <a:gd name="T41" fmla="*/ 0 h 236"/>
                  <a:gd name="T42" fmla="*/ 21 w 879"/>
                  <a:gd name="T43" fmla="*/ 0 h 236"/>
                  <a:gd name="T44" fmla="*/ 22 w 879"/>
                  <a:gd name="T45" fmla="*/ 1 h 236"/>
                  <a:gd name="T46" fmla="*/ 23 w 879"/>
                  <a:gd name="T47" fmla="*/ 1 h 236"/>
                  <a:gd name="T48" fmla="*/ 24 w 879"/>
                  <a:gd name="T49" fmla="*/ 1 h 236"/>
                  <a:gd name="T50" fmla="*/ 25 w 879"/>
                  <a:gd name="T51" fmla="*/ 2 h 236"/>
                  <a:gd name="T52" fmla="*/ 26 w 879"/>
                  <a:gd name="T53" fmla="*/ 2 h 236"/>
                  <a:gd name="T54" fmla="*/ 27 w 879"/>
                  <a:gd name="T55" fmla="*/ 2 h 236"/>
                  <a:gd name="T56" fmla="*/ 27 w 879"/>
                  <a:gd name="T57" fmla="*/ 3 h 236"/>
                  <a:gd name="T58" fmla="*/ 28 w 879"/>
                  <a:gd name="T59" fmla="*/ 3 h 236"/>
                  <a:gd name="T60" fmla="*/ 29 w 879"/>
                  <a:gd name="T61" fmla="*/ 4 h 236"/>
                  <a:gd name="T62" fmla="*/ 30 w 879"/>
                  <a:gd name="T63" fmla="*/ 4 h 236"/>
                  <a:gd name="T64" fmla="*/ 31 w 879"/>
                  <a:gd name="T65" fmla="*/ 5 h 236"/>
                  <a:gd name="T66" fmla="*/ 29 w 879"/>
                  <a:gd name="T67" fmla="*/ 9 h 236"/>
                  <a:gd name="T68" fmla="*/ 28 w 879"/>
                  <a:gd name="T69" fmla="*/ 8 h 236"/>
                  <a:gd name="T70" fmla="*/ 28 w 879"/>
                  <a:gd name="T71" fmla="*/ 7 h 236"/>
                  <a:gd name="T72" fmla="*/ 27 w 879"/>
                  <a:gd name="T73" fmla="*/ 7 h 236"/>
                  <a:gd name="T74" fmla="*/ 26 w 879"/>
                  <a:gd name="T75" fmla="*/ 6 h 236"/>
                  <a:gd name="T76" fmla="*/ 25 w 879"/>
                  <a:gd name="T77" fmla="*/ 6 h 236"/>
                  <a:gd name="T78" fmla="*/ 24 w 879"/>
                  <a:gd name="T79" fmla="*/ 6 h 236"/>
                  <a:gd name="T80" fmla="*/ 23 w 879"/>
                  <a:gd name="T81" fmla="*/ 5 h 236"/>
                  <a:gd name="T82" fmla="*/ 22 w 879"/>
                  <a:gd name="T83" fmla="*/ 5 h 236"/>
                  <a:gd name="T84" fmla="*/ 21 w 879"/>
                  <a:gd name="T85" fmla="*/ 5 h 236"/>
                  <a:gd name="T86" fmla="*/ 20 w 879"/>
                  <a:gd name="T87" fmla="*/ 5 h 236"/>
                  <a:gd name="T88" fmla="*/ 19 w 879"/>
                  <a:gd name="T89" fmla="*/ 4 h 236"/>
                  <a:gd name="T90" fmla="*/ 18 w 879"/>
                  <a:gd name="T91" fmla="*/ 4 h 236"/>
                  <a:gd name="T92" fmla="*/ 17 w 879"/>
                  <a:gd name="T93" fmla="*/ 4 h 236"/>
                  <a:gd name="T94" fmla="*/ 16 w 879"/>
                  <a:gd name="T95" fmla="*/ 4 h 236"/>
                  <a:gd name="T96" fmla="*/ 15 w 879"/>
                  <a:gd name="T97" fmla="*/ 4 h 236"/>
                  <a:gd name="T98" fmla="*/ 14 w 879"/>
                  <a:gd name="T99" fmla="*/ 4 h 236"/>
                  <a:gd name="T100" fmla="*/ 13 w 879"/>
                  <a:gd name="T101" fmla="*/ 4 h 236"/>
                  <a:gd name="T102" fmla="*/ 12 w 879"/>
                  <a:gd name="T103" fmla="*/ 4 h 236"/>
                  <a:gd name="T104" fmla="*/ 11 w 879"/>
                  <a:gd name="T105" fmla="*/ 5 h 236"/>
                  <a:gd name="T106" fmla="*/ 10 w 879"/>
                  <a:gd name="T107" fmla="*/ 5 h 236"/>
                  <a:gd name="T108" fmla="*/ 9 w 879"/>
                  <a:gd name="T109" fmla="*/ 5 h 236"/>
                  <a:gd name="T110" fmla="*/ 8 w 879"/>
                  <a:gd name="T111" fmla="*/ 6 h 236"/>
                  <a:gd name="T112" fmla="*/ 7 w 879"/>
                  <a:gd name="T113" fmla="*/ 6 h 236"/>
                  <a:gd name="T114" fmla="*/ 6 w 879"/>
                  <a:gd name="T115" fmla="*/ 6 h 236"/>
                  <a:gd name="T116" fmla="*/ 6 w 879"/>
                  <a:gd name="T117" fmla="*/ 7 h 236"/>
                  <a:gd name="T118" fmla="*/ 5 w 879"/>
                  <a:gd name="T119" fmla="*/ 7 h 236"/>
                  <a:gd name="T120" fmla="*/ 4 w 879"/>
                  <a:gd name="T121" fmla="*/ 8 h 236"/>
                  <a:gd name="T122" fmla="*/ 3 w 879"/>
                  <a:gd name="T123" fmla="*/ 8 h 2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79" h="236">
                    <a:moveTo>
                      <a:pt x="0" y="142"/>
                    </a:moveTo>
                    <a:lnTo>
                      <a:pt x="6" y="140"/>
                    </a:lnTo>
                    <a:lnTo>
                      <a:pt x="9" y="136"/>
                    </a:lnTo>
                    <a:lnTo>
                      <a:pt x="13" y="132"/>
                    </a:lnTo>
                    <a:lnTo>
                      <a:pt x="19" y="130"/>
                    </a:lnTo>
                    <a:lnTo>
                      <a:pt x="23" y="127"/>
                    </a:lnTo>
                    <a:lnTo>
                      <a:pt x="29" y="123"/>
                    </a:lnTo>
                    <a:lnTo>
                      <a:pt x="32" y="121"/>
                    </a:lnTo>
                    <a:lnTo>
                      <a:pt x="38" y="117"/>
                    </a:lnTo>
                    <a:lnTo>
                      <a:pt x="42" y="115"/>
                    </a:lnTo>
                    <a:lnTo>
                      <a:pt x="48" y="111"/>
                    </a:lnTo>
                    <a:lnTo>
                      <a:pt x="52" y="107"/>
                    </a:lnTo>
                    <a:lnTo>
                      <a:pt x="56" y="105"/>
                    </a:lnTo>
                    <a:lnTo>
                      <a:pt x="61" y="104"/>
                    </a:lnTo>
                    <a:lnTo>
                      <a:pt x="65" y="100"/>
                    </a:lnTo>
                    <a:lnTo>
                      <a:pt x="71" y="98"/>
                    </a:lnTo>
                    <a:lnTo>
                      <a:pt x="77" y="94"/>
                    </a:lnTo>
                    <a:lnTo>
                      <a:pt x="80" y="92"/>
                    </a:lnTo>
                    <a:lnTo>
                      <a:pt x="86" y="88"/>
                    </a:lnTo>
                    <a:lnTo>
                      <a:pt x="90" y="86"/>
                    </a:lnTo>
                    <a:lnTo>
                      <a:pt x="96" y="84"/>
                    </a:lnTo>
                    <a:lnTo>
                      <a:pt x="100" y="81"/>
                    </a:lnTo>
                    <a:lnTo>
                      <a:pt x="105" y="79"/>
                    </a:lnTo>
                    <a:lnTo>
                      <a:pt x="109" y="77"/>
                    </a:lnTo>
                    <a:lnTo>
                      <a:pt x="115" y="75"/>
                    </a:lnTo>
                    <a:lnTo>
                      <a:pt x="121" y="71"/>
                    </a:lnTo>
                    <a:lnTo>
                      <a:pt x="125" y="69"/>
                    </a:lnTo>
                    <a:lnTo>
                      <a:pt x="130" y="67"/>
                    </a:lnTo>
                    <a:lnTo>
                      <a:pt x="136" y="65"/>
                    </a:lnTo>
                    <a:lnTo>
                      <a:pt x="140" y="63"/>
                    </a:lnTo>
                    <a:lnTo>
                      <a:pt x="146" y="59"/>
                    </a:lnTo>
                    <a:lnTo>
                      <a:pt x="150" y="57"/>
                    </a:lnTo>
                    <a:lnTo>
                      <a:pt x="155" y="56"/>
                    </a:lnTo>
                    <a:lnTo>
                      <a:pt x="161" y="54"/>
                    </a:lnTo>
                    <a:lnTo>
                      <a:pt x="167" y="52"/>
                    </a:lnTo>
                    <a:lnTo>
                      <a:pt x="171" y="50"/>
                    </a:lnTo>
                    <a:lnTo>
                      <a:pt x="177" y="48"/>
                    </a:lnTo>
                    <a:lnTo>
                      <a:pt x="182" y="46"/>
                    </a:lnTo>
                    <a:lnTo>
                      <a:pt x="186" y="44"/>
                    </a:lnTo>
                    <a:lnTo>
                      <a:pt x="192" y="42"/>
                    </a:lnTo>
                    <a:lnTo>
                      <a:pt x="198" y="40"/>
                    </a:lnTo>
                    <a:lnTo>
                      <a:pt x="203" y="38"/>
                    </a:lnTo>
                    <a:lnTo>
                      <a:pt x="207" y="36"/>
                    </a:lnTo>
                    <a:lnTo>
                      <a:pt x="213" y="34"/>
                    </a:lnTo>
                    <a:lnTo>
                      <a:pt x="219" y="32"/>
                    </a:lnTo>
                    <a:lnTo>
                      <a:pt x="225" y="31"/>
                    </a:lnTo>
                    <a:lnTo>
                      <a:pt x="230" y="31"/>
                    </a:lnTo>
                    <a:lnTo>
                      <a:pt x="234" y="29"/>
                    </a:lnTo>
                    <a:lnTo>
                      <a:pt x="240" y="27"/>
                    </a:lnTo>
                    <a:lnTo>
                      <a:pt x="246" y="25"/>
                    </a:lnTo>
                    <a:lnTo>
                      <a:pt x="251" y="25"/>
                    </a:lnTo>
                    <a:lnTo>
                      <a:pt x="255" y="23"/>
                    </a:lnTo>
                    <a:lnTo>
                      <a:pt x="261" y="21"/>
                    </a:lnTo>
                    <a:lnTo>
                      <a:pt x="267" y="19"/>
                    </a:lnTo>
                    <a:lnTo>
                      <a:pt x="273" y="19"/>
                    </a:lnTo>
                    <a:lnTo>
                      <a:pt x="278" y="17"/>
                    </a:lnTo>
                    <a:lnTo>
                      <a:pt x="284" y="15"/>
                    </a:lnTo>
                    <a:lnTo>
                      <a:pt x="288" y="15"/>
                    </a:lnTo>
                    <a:lnTo>
                      <a:pt x="294" y="13"/>
                    </a:lnTo>
                    <a:lnTo>
                      <a:pt x="299" y="13"/>
                    </a:lnTo>
                    <a:lnTo>
                      <a:pt x="305" y="11"/>
                    </a:lnTo>
                    <a:lnTo>
                      <a:pt x="311" y="11"/>
                    </a:lnTo>
                    <a:lnTo>
                      <a:pt x="317" y="9"/>
                    </a:lnTo>
                    <a:lnTo>
                      <a:pt x="321" y="9"/>
                    </a:lnTo>
                    <a:lnTo>
                      <a:pt x="326" y="8"/>
                    </a:lnTo>
                    <a:lnTo>
                      <a:pt x="332" y="8"/>
                    </a:lnTo>
                    <a:lnTo>
                      <a:pt x="338" y="6"/>
                    </a:lnTo>
                    <a:lnTo>
                      <a:pt x="344" y="6"/>
                    </a:lnTo>
                    <a:lnTo>
                      <a:pt x="349" y="6"/>
                    </a:lnTo>
                    <a:lnTo>
                      <a:pt x="355" y="4"/>
                    </a:lnTo>
                    <a:lnTo>
                      <a:pt x="361" y="4"/>
                    </a:lnTo>
                    <a:lnTo>
                      <a:pt x="367" y="4"/>
                    </a:lnTo>
                    <a:lnTo>
                      <a:pt x="371" y="2"/>
                    </a:lnTo>
                    <a:lnTo>
                      <a:pt x="376" y="2"/>
                    </a:lnTo>
                    <a:lnTo>
                      <a:pt x="382" y="2"/>
                    </a:lnTo>
                    <a:lnTo>
                      <a:pt x="388" y="2"/>
                    </a:lnTo>
                    <a:lnTo>
                      <a:pt x="394" y="0"/>
                    </a:lnTo>
                    <a:lnTo>
                      <a:pt x="399" y="0"/>
                    </a:lnTo>
                    <a:lnTo>
                      <a:pt x="405" y="0"/>
                    </a:lnTo>
                    <a:lnTo>
                      <a:pt x="411" y="0"/>
                    </a:lnTo>
                    <a:lnTo>
                      <a:pt x="417" y="0"/>
                    </a:lnTo>
                    <a:lnTo>
                      <a:pt x="422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49" y="0"/>
                    </a:lnTo>
                    <a:lnTo>
                      <a:pt x="455" y="0"/>
                    </a:lnTo>
                    <a:lnTo>
                      <a:pt x="459" y="0"/>
                    </a:lnTo>
                    <a:lnTo>
                      <a:pt x="465" y="0"/>
                    </a:lnTo>
                    <a:lnTo>
                      <a:pt x="470" y="0"/>
                    </a:lnTo>
                    <a:lnTo>
                      <a:pt x="476" y="0"/>
                    </a:lnTo>
                    <a:lnTo>
                      <a:pt x="482" y="0"/>
                    </a:lnTo>
                    <a:lnTo>
                      <a:pt x="488" y="0"/>
                    </a:lnTo>
                    <a:lnTo>
                      <a:pt x="493" y="2"/>
                    </a:lnTo>
                    <a:lnTo>
                      <a:pt x="499" y="2"/>
                    </a:lnTo>
                    <a:lnTo>
                      <a:pt x="505" y="2"/>
                    </a:lnTo>
                    <a:lnTo>
                      <a:pt x="511" y="2"/>
                    </a:lnTo>
                    <a:lnTo>
                      <a:pt x="515" y="4"/>
                    </a:lnTo>
                    <a:lnTo>
                      <a:pt x="520" y="4"/>
                    </a:lnTo>
                    <a:lnTo>
                      <a:pt x="526" y="4"/>
                    </a:lnTo>
                    <a:lnTo>
                      <a:pt x="532" y="6"/>
                    </a:lnTo>
                    <a:lnTo>
                      <a:pt x="538" y="6"/>
                    </a:lnTo>
                    <a:lnTo>
                      <a:pt x="543" y="6"/>
                    </a:lnTo>
                    <a:lnTo>
                      <a:pt x="549" y="8"/>
                    </a:lnTo>
                    <a:lnTo>
                      <a:pt x="555" y="8"/>
                    </a:lnTo>
                    <a:lnTo>
                      <a:pt x="559" y="9"/>
                    </a:lnTo>
                    <a:lnTo>
                      <a:pt x="565" y="9"/>
                    </a:lnTo>
                    <a:lnTo>
                      <a:pt x="570" y="11"/>
                    </a:lnTo>
                    <a:lnTo>
                      <a:pt x="576" y="11"/>
                    </a:lnTo>
                    <a:lnTo>
                      <a:pt x="582" y="13"/>
                    </a:lnTo>
                    <a:lnTo>
                      <a:pt x="588" y="13"/>
                    </a:lnTo>
                    <a:lnTo>
                      <a:pt x="593" y="15"/>
                    </a:lnTo>
                    <a:lnTo>
                      <a:pt x="597" y="15"/>
                    </a:lnTo>
                    <a:lnTo>
                      <a:pt x="603" y="17"/>
                    </a:lnTo>
                    <a:lnTo>
                      <a:pt x="609" y="19"/>
                    </a:lnTo>
                    <a:lnTo>
                      <a:pt x="614" y="19"/>
                    </a:lnTo>
                    <a:lnTo>
                      <a:pt x="620" y="21"/>
                    </a:lnTo>
                    <a:lnTo>
                      <a:pt x="626" y="23"/>
                    </a:lnTo>
                    <a:lnTo>
                      <a:pt x="630" y="25"/>
                    </a:lnTo>
                    <a:lnTo>
                      <a:pt x="636" y="25"/>
                    </a:lnTo>
                    <a:lnTo>
                      <a:pt x="641" y="27"/>
                    </a:lnTo>
                    <a:lnTo>
                      <a:pt x="647" y="29"/>
                    </a:lnTo>
                    <a:lnTo>
                      <a:pt x="651" y="31"/>
                    </a:lnTo>
                    <a:lnTo>
                      <a:pt x="657" y="31"/>
                    </a:lnTo>
                    <a:lnTo>
                      <a:pt x="662" y="32"/>
                    </a:lnTo>
                    <a:lnTo>
                      <a:pt x="668" y="34"/>
                    </a:lnTo>
                    <a:lnTo>
                      <a:pt x="674" y="36"/>
                    </a:lnTo>
                    <a:lnTo>
                      <a:pt x="678" y="38"/>
                    </a:lnTo>
                    <a:lnTo>
                      <a:pt x="684" y="40"/>
                    </a:lnTo>
                    <a:lnTo>
                      <a:pt x="689" y="42"/>
                    </a:lnTo>
                    <a:lnTo>
                      <a:pt x="695" y="44"/>
                    </a:lnTo>
                    <a:lnTo>
                      <a:pt x="699" y="46"/>
                    </a:lnTo>
                    <a:lnTo>
                      <a:pt x="705" y="48"/>
                    </a:lnTo>
                    <a:lnTo>
                      <a:pt x="710" y="50"/>
                    </a:lnTo>
                    <a:lnTo>
                      <a:pt x="714" y="52"/>
                    </a:lnTo>
                    <a:lnTo>
                      <a:pt x="720" y="54"/>
                    </a:lnTo>
                    <a:lnTo>
                      <a:pt x="726" y="56"/>
                    </a:lnTo>
                    <a:lnTo>
                      <a:pt x="732" y="57"/>
                    </a:lnTo>
                    <a:lnTo>
                      <a:pt x="735" y="59"/>
                    </a:lnTo>
                    <a:lnTo>
                      <a:pt x="741" y="63"/>
                    </a:lnTo>
                    <a:lnTo>
                      <a:pt x="745" y="65"/>
                    </a:lnTo>
                    <a:lnTo>
                      <a:pt x="751" y="67"/>
                    </a:lnTo>
                    <a:lnTo>
                      <a:pt x="757" y="69"/>
                    </a:lnTo>
                    <a:lnTo>
                      <a:pt x="760" y="71"/>
                    </a:lnTo>
                    <a:lnTo>
                      <a:pt x="766" y="75"/>
                    </a:lnTo>
                    <a:lnTo>
                      <a:pt x="772" y="77"/>
                    </a:lnTo>
                    <a:lnTo>
                      <a:pt x="776" y="79"/>
                    </a:lnTo>
                    <a:lnTo>
                      <a:pt x="782" y="81"/>
                    </a:lnTo>
                    <a:lnTo>
                      <a:pt x="785" y="84"/>
                    </a:lnTo>
                    <a:lnTo>
                      <a:pt x="791" y="86"/>
                    </a:lnTo>
                    <a:lnTo>
                      <a:pt x="795" y="88"/>
                    </a:lnTo>
                    <a:lnTo>
                      <a:pt x="801" y="92"/>
                    </a:lnTo>
                    <a:lnTo>
                      <a:pt x="805" y="94"/>
                    </a:lnTo>
                    <a:lnTo>
                      <a:pt x="810" y="98"/>
                    </a:lnTo>
                    <a:lnTo>
                      <a:pt x="816" y="100"/>
                    </a:lnTo>
                    <a:lnTo>
                      <a:pt x="820" y="104"/>
                    </a:lnTo>
                    <a:lnTo>
                      <a:pt x="826" y="105"/>
                    </a:lnTo>
                    <a:lnTo>
                      <a:pt x="830" y="107"/>
                    </a:lnTo>
                    <a:lnTo>
                      <a:pt x="833" y="111"/>
                    </a:lnTo>
                    <a:lnTo>
                      <a:pt x="839" y="115"/>
                    </a:lnTo>
                    <a:lnTo>
                      <a:pt x="843" y="117"/>
                    </a:lnTo>
                    <a:lnTo>
                      <a:pt x="849" y="121"/>
                    </a:lnTo>
                    <a:lnTo>
                      <a:pt x="853" y="123"/>
                    </a:lnTo>
                    <a:lnTo>
                      <a:pt x="858" y="127"/>
                    </a:lnTo>
                    <a:lnTo>
                      <a:pt x="862" y="130"/>
                    </a:lnTo>
                    <a:lnTo>
                      <a:pt x="868" y="132"/>
                    </a:lnTo>
                    <a:lnTo>
                      <a:pt x="872" y="136"/>
                    </a:lnTo>
                    <a:lnTo>
                      <a:pt x="879" y="142"/>
                    </a:lnTo>
                    <a:lnTo>
                      <a:pt x="812" y="236"/>
                    </a:lnTo>
                    <a:lnTo>
                      <a:pt x="807" y="232"/>
                    </a:lnTo>
                    <a:lnTo>
                      <a:pt x="803" y="228"/>
                    </a:lnTo>
                    <a:lnTo>
                      <a:pt x="799" y="226"/>
                    </a:lnTo>
                    <a:lnTo>
                      <a:pt x="793" y="223"/>
                    </a:lnTo>
                    <a:lnTo>
                      <a:pt x="789" y="219"/>
                    </a:lnTo>
                    <a:lnTo>
                      <a:pt x="785" y="217"/>
                    </a:lnTo>
                    <a:lnTo>
                      <a:pt x="780" y="213"/>
                    </a:lnTo>
                    <a:lnTo>
                      <a:pt x="776" y="209"/>
                    </a:lnTo>
                    <a:lnTo>
                      <a:pt x="770" y="207"/>
                    </a:lnTo>
                    <a:lnTo>
                      <a:pt x="766" y="203"/>
                    </a:lnTo>
                    <a:lnTo>
                      <a:pt x="760" y="202"/>
                    </a:lnTo>
                    <a:lnTo>
                      <a:pt x="757" y="200"/>
                    </a:lnTo>
                    <a:lnTo>
                      <a:pt x="751" y="196"/>
                    </a:lnTo>
                    <a:lnTo>
                      <a:pt x="747" y="194"/>
                    </a:lnTo>
                    <a:lnTo>
                      <a:pt x="741" y="190"/>
                    </a:lnTo>
                    <a:lnTo>
                      <a:pt x="737" y="188"/>
                    </a:lnTo>
                    <a:lnTo>
                      <a:pt x="732" y="186"/>
                    </a:lnTo>
                    <a:lnTo>
                      <a:pt x="726" y="182"/>
                    </a:lnTo>
                    <a:lnTo>
                      <a:pt x="722" y="180"/>
                    </a:lnTo>
                    <a:lnTo>
                      <a:pt x="716" y="178"/>
                    </a:lnTo>
                    <a:lnTo>
                      <a:pt x="712" y="175"/>
                    </a:lnTo>
                    <a:lnTo>
                      <a:pt x="707" y="173"/>
                    </a:lnTo>
                    <a:lnTo>
                      <a:pt x="701" y="171"/>
                    </a:lnTo>
                    <a:lnTo>
                      <a:pt x="697" y="169"/>
                    </a:lnTo>
                    <a:lnTo>
                      <a:pt x="691" y="167"/>
                    </a:lnTo>
                    <a:lnTo>
                      <a:pt x="686" y="163"/>
                    </a:lnTo>
                    <a:lnTo>
                      <a:pt x="682" y="161"/>
                    </a:lnTo>
                    <a:lnTo>
                      <a:pt x="676" y="159"/>
                    </a:lnTo>
                    <a:lnTo>
                      <a:pt x="670" y="157"/>
                    </a:lnTo>
                    <a:lnTo>
                      <a:pt x="666" y="155"/>
                    </a:lnTo>
                    <a:lnTo>
                      <a:pt x="661" y="153"/>
                    </a:lnTo>
                    <a:lnTo>
                      <a:pt x="655" y="152"/>
                    </a:lnTo>
                    <a:lnTo>
                      <a:pt x="649" y="150"/>
                    </a:lnTo>
                    <a:lnTo>
                      <a:pt x="645" y="148"/>
                    </a:lnTo>
                    <a:lnTo>
                      <a:pt x="639" y="146"/>
                    </a:lnTo>
                    <a:lnTo>
                      <a:pt x="634" y="144"/>
                    </a:lnTo>
                    <a:lnTo>
                      <a:pt x="628" y="144"/>
                    </a:lnTo>
                    <a:lnTo>
                      <a:pt x="624" y="142"/>
                    </a:lnTo>
                    <a:lnTo>
                      <a:pt x="618" y="140"/>
                    </a:lnTo>
                    <a:lnTo>
                      <a:pt x="613" y="138"/>
                    </a:lnTo>
                    <a:lnTo>
                      <a:pt x="607" y="136"/>
                    </a:lnTo>
                    <a:lnTo>
                      <a:pt x="601" y="136"/>
                    </a:lnTo>
                    <a:lnTo>
                      <a:pt x="597" y="134"/>
                    </a:lnTo>
                    <a:lnTo>
                      <a:pt x="591" y="132"/>
                    </a:lnTo>
                    <a:lnTo>
                      <a:pt x="586" y="132"/>
                    </a:lnTo>
                    <a:lnTo>
                      <a:pt x="580" y="130"/>
                    </a:lnTo>
                    <a:lnTo>
                      <a:pt x="574" y="129"/>
                    </a:lnTo>
                    <a:lnTo>
                      <a:pt x="570" y="129"/>
                    </a:lnTo>
                    <a:lnTo>
                      <a:pt x="565" y="127"/>
                    </a:lnTo>
                    <a:lnTo>
                      <a:pt x="559" y="125"/>
                    </a:lnTo>
                    <a:lnTo>
                      <a:pt x="553" y="125"/>
                    </a:lnTo>
                    <a:lnTo>
                      <a:pt x="547" y="123"/>
                    </a:lnTo>
                    <a:lnTo>
                      <a:pt x="541" y="123"/>
                    </a:lnTo>
                    <a:lnTo>
                      <a:pt x="536" y="123"/>
                    </a:lnTo>
                    <a:lnTo>
                      <a:pt x="532" y="121"/>
                    </a:lnTo>
                    <a:lnTo>
                      <a:pt x="526" y="121"/>
                    </a:lnTo>
                    <a:lnTo>
                      <a:pt x="520" y="119"/>
                    </a:lnTo>
                    <a:lnTo>
                      <a:pt x="515" y="119"/>
                    </a:lnTo>
                    <a:lnTo>
                      <a:pt x="509" y="119"/>
                    </a:lnTo>
                    <a:lnTo>
                      <a:pt x="503" y="117"/>
                    </a:lnTo>
                    <a:lnTo>
                      <a:pt x="497" y="117"/>
                    </a:lnTo>
                    <a:lnTo>
                      <a:pt x="492" y="117"/>
                    </a:lnTo>
                    <a:lnTo>
                      <a:pt x="486" y="117"/>
                    </a:lnTo>
                    <a:lnTo>
                      <a:pt x="482" y="115"/>
                    </a:lnTo>
                    <a:lnTo>
                      <a:pt x="476" y="115"/>
                    </a:lnTo>
                    <a:lnTo>
                      <a:pt x="470" y="115"/>
                    </a:lnTo>
                    <a:lnTo>
                      <a:pt x="465" y="115"/>
                    </a:lnTo>
                    <a:lnTo>
                      <a:pt x="459" y="115"/>
                    </a:lnTo>
                    <a:lnTo>
                      <a:pt x="453" y="115"/>
                    </a:lnTo>
                    <a:lnTo>
                      <a:pt x="447" y="115"/>
                    </a:lnTo>
                    <a:lnTo>
                      <a:pt x="442" y="115"/>
                    </a:lnTo>
                    <a:lnTo>
                      <a:pt x="438" y="115"/>
                    </a:lnTo>
                    <a:lnTo>
                      <a:pt x="432" y="115"/>
                    </a:lnTo>
                    <a:lnTo>
                      <a:pt x="426" y="115"/>
                    </a:lnTo>
                    <a:lnTo>
                      <a:pt x="420" y="115"/>
                    </a:lnTo>
                    <a:lnTo>
                      <a:pt x="415" y="115"/>
                    </a:lnTo>
                    <a:lnTo>
                      <a:pt x="409" y="115"/>
                    </a:lnTo>
                    <a:lnTo>
                      <a:pt x="403" y="115"/>
                    </a:lnTo>
                    <a:lnTo>
                      <a:pt x="397" y="115"/>
                    </a:lnTo>
                    <a:lnTo>
                      <a:pt x="394" y="117"/>
                    </a:lnTo>
                    <a:lnTo>
                      <a:pt x="388" y="117"/>
                    </a:lnTo>
                    <a:lnTo>
                      <a:pt x="382" y="117"/>
                    </a:lnTo>
                    <a:lnTo>
                      <a:pt x="376" y="117"/>
                    </a:lnTo>
                    <a:lnTo>
                      <a:pt x="371" y="119"/>
                    </a:lnTo>
                    <a:lnTo>
                      <a:pt x="365" y="119"/>
                    </a:lnTo>
                    <a:lnTo>
                      <a:pt x="359" y="121"/>
                    </a:lnTo>
                    <a:lnTo>
                      <a:pt x="353" y="121"/>
                    </a:lnTo>
                    <a:lnTo>
                      <a:pt x="347" y="121"/>
                    </a:lnTo>
                    <a:lnTo>
                      <a:pt x="342" y="123"/>
                    </a:lnTo>
                    <a:lnTo>
                      <a:pt x="338" y="123"/>
                    </a:lnTo>
                    <a:lnTo>
                      <a:pt x="332" y="125"/>
                    </a:lnTo>
                    <a:lnTo>
                      <a:pt x="326" y="125"/>
                    </a:lnTo>
                    <a:lnTo>
                      <a:pt x="321" y="127"/>
                    </a:lnTo>
                    <a:lnTo>
                      <a:pt x="315" y="127"/>
                    </a:lnTo>
                    <a:lnTo>
                      <a:pt x="309" y="129"/>
                    </a:lnTo>
                    <a:lnTo>
                      <a:pt x="305" y="130"/>
                    </a:lnTo>
                    <a:lnTo>
                      <a:pt x="299" y="130"/>
                    </a:lnTo>
                    <a:lnTo>
                      <a:pt x="294" y="132"/>
                    </a:lnTo>
                    <a:lnTo>
                      <a:pt x="288" y="132"/>
                    </a:lnTo>
                    <a:lnTo>
                      <a:pt x="282" y="134"/>
                    </a:lnTo>
                    <a:lnTo>
                      <a:pt x="278" y="136"/>
                    </a:lnTo>
                    <a:lnTo>
                      <a:pt x="273" y="138"/>
                    </a:lnTo>
                    <a:lnTo>
                      <a:pt x="267" y="138"/>
                    </a:lnTo>
                    <a:lnTo>
                      <a:pt x="261" y="140"/>
                    </a:lnTo>
                    <a:lnTo>
                      <a:pt x="255" y="142"/>
                    </a:lnTo>
                    <a:lnTo>
                      <a:pt x="251" y="144"/>
                    </a:lnTo>
                    <a:lnTo>
                      <a:pt x="246" y="146"/>
                    </a:lnTo>
                    <a:lnTo>
                      <a:pt x="240" y="148"/>
                    </a:lnTo>
                    <a:lnTo>
                      <a:pt x="234" y="150"/>
                    </a:lnTo>
                    <a:lnTo>
                      <a:pt x="230" y="152"/>
                    </a:lnTo>
                    <a:lnTo>
                      <a:pt x="225" y="153"/>
                    </a:lnTo>
                    <a:lnTo>
                      <a:pt x="219" y="155"/>
                    </a:lnTo>
                    <a:lnTo>
                      <a:pt x="213" y="157"/>
                    </a:lnTo>
                    <a:lnTo>
                      <a:pt x="209" y="159"/>
                    </a:lnTo>
                    <a:lnTo>
                      <a:pt x="203" y="161"/>
                    </a:lnTo>
                    <a:lnTo>
                      <a:pt x="198" y="163"/>
                    </a:lnTo>
                    <a:lnTo>
                      <a:pt x="194" y="165"/>
                    </a:lnTo>
                    <a:lnTo>
                      <a:pt x="188" y="167"/>
                    </a:lnTo>
                    <a:lnTo>
                      <a:pt x="182" y="169"/>
                    </a:lnTo>
                    <a:lnTo>
                      <a:pt x="178" y="171"/>
                    </a:lnTo>
                    <a:lnTo>
                      <a:pt x="173" y="175"/>
                    </a:lnTo>
                    <a:lnTo>
                      <a:pt x="167" y="177"/>
                    </a:lnTo>
                    <a:lnTo>
                      <a:pt x="163" y="178"/>
                    </a:lnTo>
                    <a:lnTo>
                      <a:pt x="157" y="180"/>
                    </a:lnTo>
                    <a:lnTo>
                      <a:pt x="153" y="184"/>
                    </a:lnTo>
                    <a:lnTo>
                      <a:pt x="148" y="186"/>
                    </a:lnTo>
                    <a:lnTo>
                      <a:pt x="144" y="188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29" y="198"/>
                    </a:lnTo>
                    <a:lnTo>
                      <a:pt x="123" y="200"/>
                    </a:lnTo>
                    <a:lnTo>
                      <a:pt x="119" y="202"/>
                    </a:lnTo>
                    <a:lnTo>
                      <a:pt x="113" y="205"/>
                    </a:lnTo>
                    <a:lnTo>
                      <a:pt x="109" y="209"/>
                    </a:lnTo>
                    <a:lnTo>
                      <a:pt x="105" y="211"/>
                    </a:lnTo>
                    <a:lnTo>
                      <a:pt x="100" y="215"/>
                    </a:lnTo>
                    <a:lnTo>
                      <a:pt x="96" y="217"/>
                    </a:lnTo>
                    <a:lnTo>
                      <a:pt x="90" y="221"/>
                    </a:lnTo>
                    <a:lnTo>
                      <a:pt x="86" y="223"/>
                    </a:lnTo>
                    <a:lnTo>
                      <a:pt x="80" y="226"/>
                    </a:lnTo>
                    <a:lnTo>
                      <a:pt x="77" y="230"/>
                    </a:lnTo>
                    <a:lnTo>
                      <a:pt x="69" y="236"/>
                    </a:lnTo>
                    <a:lnTo>
                      <a:pt x="0" y="142"/>
                    </a:lnTo>
                  </a:path>
                </a:pathLst>
              </a:custGeom>
              <a:noFill/>
              <a:ln w="6350">
                <a:solidFill>
                  <a:srgbClr val="E01F2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0"/>
              <p:cNvSpPr>
                <a:spLocks noChangeShapeType="1"/>
              </p:cNvSpPr>
              <p:nvPr/>
            </p:nvSpPr>
            <p:spPr bwMode="auto">
              <a:xfrm flipV="1">
                <a:off x="5446" y="2859"/>
                <a:ext cx="13" cy="18"/>
              </a:xfrm>
              <a:prstGeom prst="line">
                <a:avLst/>
              </a:prstGeom>
              <a:noFill/>
              <a:ln w="6350">
                <a:solidFill>
                  <a:srgbClr val="E01F25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51"/>
              <p:cNvSpPr>
                <a:spLocks noChangeShapeType="1"/>
              </p:cNvSpPr>
              <p:nvPr/>
            </p:nvSpPr>
            <p:spPr bwMode="auto">
              <a:xfrm flipH="1" flipV="1">
                <a:off x="5292" y="2859"/>
                <a:ext cx="13" cy="18"/>
              </a:xfrm>
              <a:prstGeom prst="line">
                <a:avLst/>
              </a:prstGeom>
              <a:noFill/>
              <a:ln w="6350">
                <a:solidFill>
                  <a:srgbClr val="E01F25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" name="Rectangle 52"/>
            <p:cNvSpPr>
              <a:spLocks noChangeArrowheads="1"/>
            </p:cNvSpPr>
            <p:nvPr/>
          </p:nvSpPr>
          <p:spPr bwMode="auto">
            <a:xfrm>
              <a:off x="5118" y="2160"/>
              <a:ext cx="87" cy="41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" name="Group 53"/>
          <p:cNvGrpSpPr>
            <a:grpSpLocks/>
          </p:cNvGrpSpPr>
          <p:nvPr/>
        </p:nvGrpSpPr>
        <p:grpSpPr bwMode="auto">
          <a:xfrm>
            <a:off x="7652670" y="1121226"/>
            <a:ext cx="1143000" cy="1143000"/>
            <a:chOff x="4896" y="2928"/>
            <a:chExt cx="480" cy="480"/>
          </a:xfrm>
        </p:grpSpPr>
        <p:sp>
          <p:nvSpPr>
            <p:cNvPr id="39" name="Oval 54"/>
            <p:cNvSpPr>
              <a:spLocks noChangeArrowheads="1"/>
            </p:cNvSpPr>
            <p:nvPr/>
          </p:nvSpPr>
          <p:spPr bwMode="auto">
            <a:xfrm>
              <a:off x="4931" y="2963"/>
              <a:ext cx="408" cy="41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Oval 55"/>
            <p:cNvSpPr>
              <a:spLocks noChangeArrowheads="1"/>
            </p:cNvSpPr>
            <p:nvPr/>
          </p:nvSpPr>
          <p:spPr bwMode="auto">
            <a:xfrm>
              <a:off x="4896" y="2928"/>
              <a:ext cx="480" cy="48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" name="Group 59"/>
          <p:cNvGrpSpPr>
            <a:grpSpLocks/>
          </p:cNvGrpSpPr>
          <p:nvPr/>
        </p:nvGrpSpPr>
        <p:grpSpPr bwMode="auto">
          <a:xfrm>
            <a:off x="2888370" y="5829753"/>
            <a:ext cx="623888" cy="588963"/>
            <a:chOff x="4189" y="3657"/>
            <a:chExt cx="393" cy="371"/>
          </a:xfrm>
        </p:grpSpPr>
        <p:sp>
          <p:nvSpPr>
            <p:cNvPr id="42" name="Oval 60"/>
            <p:cNvSpPr>
              <a:spLocks noChangeArrowheads="1"/>
            </p:cNvSpPr>
            <p:nvPr/>
          </p:nvSpPr>
          <p:spPr bwMode="auto">
            <a:xfrm>
              <a:off x="4189" y="3657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3" name="Oval 61"/>
            <p:cNvSpPr>
              <a:spLocks noChangeArrowheads="1"/>
            </p:cNvSpPr>
            <p:nvPr/>
          </p:nvSpPr>
          <p:spPr bwMode="auto">
            <a:xfrm>
              <a:off x="4189" y="3699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4" name="Oval 62"/>
            <p:cNvSpPr>
              <a:spLocks noChangeArrowheads="1"/>
            </p:cNvSpPr>
            <p:nvPr/>
          </p:nvSpPr>
          <p:spPr bwMode="auto">
            <a:xfrm>
              <a:off x="4189" y="3740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5" name="Oval 63"/>
            <p:cNvSpPr>
              <a:spLocks noChangeArrowheads="1"/>
            </p:cNvSpPr>
            <p:nvPr/>
          </p:nvSpPr>
          <p:spPr bwMode="auto">
            <a:xfrm>
              <a:off x="4189" y="3781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6" name="Oval 64"/>
            <p:cNvSpPr>
              <a:spLocks noChangeArrowheads="1"/>
            </p:cNvSpPr>
            <p:nvPr/>
          </p:nvSpPr>
          <p:spPr bwMode="auto">
            <a:xfrm>
              <a:off x="4189" y="3822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7" name="Oval 65"/>
            <p:cNvSpPr>
              <a:spLocks noChangeArrowheads="1"/>
            </p:cNvSpPr>
            <p:nvPr/>
          </p:nvSpPr>
          <p:spPr bwMode="auto">
            <a:xfrm>
              <a:off x="4189" y="3863"/>
              <a:ext cx="393" cy="82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8" name="Oval 66"/>
            <p:cNvSpPr>
              <a:spLocks noChangeArrowheads="1"/>
            </p:cNvSpPr>
            <p:nvPr/>
          </p:nvSpPr>
          <p:spPr bwMode="auto">
            <a:xfrm>
              <a:off x="4189" y="3904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9" name="Oval 67"/>
            <p:cNvSpPr>
              <a:spLocks noChangeArrowheads="1"/>
            </p:cNvSpPr>
            <p:nvPr/>
          </p:nvSpPr>
          <p:spPr bwMode="auto">
            <a:xfrm>
              <a:off x="4189" y="3945"/>
              <a:ext cx="393" cy="8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50" name="Group 112"/>
          <p:cNvGrpSpPr>
            <a:grpSpLocks/>
          </p:cNvGrpSpPr>
          <p:nvPr/>
        </p:nvGrpSpPr>
        <p:grpSpPr bwMode="auto">
          <a:xfrm>
            <a:off x="5304978" y="1248228"/>
            <a:ext cx="2008188" cy="914400"/>
            <a:chOff x="3552" y="912"/>
            <a:chExt cx="1265" cy="576"/>
          </a:xfrm>
        </p:grpSpPr>
        <p:sp>
          <p:nvSpPr>
            <p:cNvPr id="51" name="AutoShape 68"/>
            <p:cNvSpPr>
              <a:spLocks noChangeArrowheads="1"/>
            </p:cNvSpPr>
            <p:nvPr/>
          </p:nvSpPr>
          <p:spPr bwMode="auto">
            <a:xfrm>
              <a:off x="3552" y="912"/>
              <a:ext cx="1265" cy="57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2" name="Group 72"/>
            <p:cNvGrpSpPr>
              <a:grpSpLocks/>
            </p:cNvGrpSpPr>
            <p:nvPr/>
          </p:nvGrpSpPr>
          <p:grpSpPr bwMode="auto">
            <a:xfrm>
              <a:off x="4320" y="1008"/>
              <a:ext cx="393" cy="371"/>
              <a:chOff x="4189" y="3657"/>
              <a:chExt cx="393" cy="371"/>
            </a:xfrm>
          </p:grpSpPr>
          <p:sp>
            <p:nvSpPr>
              <p:cNvPr id="53" name="Oval 73"/>
              <p:cNvSpPr>
                <a:spLocks noChangeArrowheads="1"/>
              </p:cNvSpPr>
              <p:nvPr/>
            </p:nvSpPr>
            <p:spPr bwMode="auto">
              <a:xfrm>
                <a:off x="4189" y="3657"/>
                <a:ext cx="393" cy="83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54" name="Oval 74"/>
              <p:cNvSpPr>
                <a:spLocks noChangeArrowheads="1"/>
              </p:cNvSpPr>
              <p:nvPr/>
            </p:nvSpPr>
            <p:spPr bwMode="auto">
              <a:xfrm>
                <a:off x="4189" y="3699"/>
                <a:ext cx="393" cy="82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55" name="Oval 75"/>
              <p:cNvSpPr>
                <a:spLocks noChangeArrowheads="1"/>
              </p:cNvSpPr>
              <p:nvPr/>
            </p:nvSpPr>
            <p:spPr bwMode="auto">
              <a:xfrm>
                <a:off x="4189" y="3740"/>
                <a:ext cx="393" cy="82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56" name="Oval 76"/>
              <p:cNvSpPr>
                <a:spLocks noChangeArrowheads="1"/>
              </p:cNvSpPr>
              <p:nvPr/>
            </p:nvSpPr>
            <p:spPr bwMode="auto">
              <a:xfrm>
                <a:off x="4189" y="3781"/>
                <a:ext cx="393" cy="82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57" name="Oval 77"/>
              <p:cNvSpPr>
                <a:spLocks noChangeArrowheads="1"/>
              </p:cNvSpPr>
              <p:nvPr/>
            </p:nvSpPr>
            <p:spPr bwMode="auto">
              <a:xfrm>
                <a:off x="4189" y="3822"/>
                <a:ext cx="393" cy="82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58" name="Oval 78"/>
              <p:cNvSpPr>
                <a:spLocks noChangeArrowheads="1"/>
              </p:cNvSpPr>
              <p:nvPr/>
            </p:nvSpPr>
            <p:spPr bwMode="auto">
              <a:xfrm>
                <a:off x="4189" y="3863"/>
                <a:ext cx="393" cy="82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59" name="Oval 79"/>
              <p:cNvSpPr>
                <a:spLocks noChangeArrowheads="1"/>
              </p:cNvSpPr>
              <p:nvPr/>
            </p:nvSpPr>
            <p:spPr bwMode="auto">
              <a:xfrm>
                <a:off x="4189" y="3904"/>
                <a:ext cx="393" cy="83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60" name="Oval 80"/>
              <p:cNvSpPr>
                <a:spLocks noChangeArrowheads="1"/>
              </p:cNvSpPr>
              <p:nvPr/>
            </p:nvSpPr>
            <p:spPr bwMode="auto">
              <a:xfrm>
                <a:off x="4189" y="3945"/>
                <a:ext cx="393" cy="83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</p:grpSp>
      <p:grpSp>
        <p:nvGrpSpPr>
          <p:cNvPr id="61" name="Group 81"/>
          <p:cNvGrpSpPr>
            <a:grpSpLocks/>
          </p:cNvGrpSpPr>
          <p:nvPr/>
        </p:nvGrpSpPr>
        <p:grpSpPr bwMode="auto">
          <a:xfrm>
            <a:off x="4640970" y="4296228"/>
            <a:ext cx="839788" cy="838200"/>
            <a:chOff x="5232" y="2832"/>
            <a:chExt cx="288" cy="288"/>
          </a:xfrm>
        </p:grpSpPr>
        <p:sp>
          <p:nvSpPr>
            <p:cNvPr id="62" name="Oval 82"/>
            <p:cNvSpPr>
              <a:spLocks noChangeArrowheads="1"/>
            </p:cNvSpPr>
            <p:nvPr/>
          </p:nvSpPr>
          <p:spPr bwMode="auto">
            <a:xfrm>
              <a:off x="5253" y="2853"/>
              <a:ext cx="245" cy="2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Oval 83"/>
            <p:cNvSpPr>
              <a:spLocks noChangeArrowheads="1"/>
            </p:cNvSpPr>
            <p:nvPr/>
          </p:nvSpPr>
          <p:spPr bwMode="auto">
            <a:xfrm>
              <a:off x="5232" y="2832"/>
              <a:ext cx="288" cy="28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84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E01F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85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</a:path>
              </a:pathLst>
            </a:custGeom>
            <a:noFill/>
            <a:ln w="6350">
              <a:solidFill>
                <a:srgbClr val="E01F2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86"/>
            <p:cNvSpPr>
              <a:spLocks noChangeShapeType="1"/>
            </p:cNvSpPr>
            <p:nvPr/>
          </p:nvSpPr>
          <p:spPr bwMode="auto">
            <a:xfrm flipV="1">
              <a:off x="5446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87"/>
            <p:cNvSpPr>
              <a:spLocks noChangeShapeType="1"/>
            </p:cNvSpPr>
            <p:nvPr/>
          </p:nvSpPr>
          <p:spPr bwMode="auto">
            <a:xfrm flipH="1" flipV="1">
              <a:off x="5292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" name="Group 92"/>
          <p:cNvGrpSpPr>
            <a:grpSpLocks/>
          </p:cNvGrpSpPr>
          <p:nvPr/>
        </p:nvGrpSpPr>
        <p:grpSpPr bwMode="auto">
          <a:xfrm>
            <a:off x="6774570" y="5782128"/>
            <a:ext cx="685800" cy="685800"/>
            <a:chOff x="4944" y="2160"/>
            <a:chExt cx="436" cy="412"/>
          </a:xfrm>
        </p:grpSpPr>
        <p:grpSp>
          <p:nvGrpSpPr>
            <p:cNvPr id="72" name="Group 93"/>
            <p:cNvGrpSpPr>
              <a:grpSpLocks/>
            </p:cNvGrpSpPr>
            <p:nvPr/>
          </p:nvGrpSpPr>
          <p:grpSpPr bwMode="auto">
            <a:xfrm>
              <a:off x="4944" y="2160"/>
              <a:ext cx="436" cy="412"/>
              <a:chOff x="5232" y="2832"/>
              <a:chExt cx="288" cy="288"/>
            </a:xfrm>
          </p:grpSpPr>
          <p:sp>
            <p:nvSpPr>
              <p:cNvPr id="74" name="Oval 94"/>
              <p:cNvSpPr>
                <a:spLocks noChangeArrowheads="1"/>
              </p:cNvSpPr>
              <p:nvPr/>
            </p:nvSpPr>
            <p:spPr bwMode="auto">
              <a:xfrm>
                <a:off x="5253" y="2853"/>
                <a:ext cx="245" cy="2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Oval 95"/>
              <p:cNvSpPr>
                <a:spLocks noChangeArrowheads="1"/>
              </p:cNvSpPr>
              <p:nvPr/>
            </p:nvSpPr>
            <p:spPr bwMode="auto">
              <a:xfrm>
                <a:off x="5232" y="2832"/>
                <a:ext cx="288" cy="288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96"/>
              <p:cNvSpPr>
                <a:spLocks/>
              </p:cNvSpPr>
              <p:nvPr/>
            </p:nvSpPr>
            <p:spPr bwMode="auto">
              <a:xfrm>
                <a:off x="5292" y="2832"/>
                <a:ext cx="167" cy="45"/>
              </a:xfrm>
              <a:custGeom>
                <a:avLst/>
                <a:gdLst>
                  <a:gd name="T0" fmla="*/ 1 w 879"/>
                  <a:gd name="T1" fmla="*/ 5 h 236"/>
                  <a:gd name="T2" fmla="*/ 2 w 879"/>
                  <a:gd name="T3" fmla="*/ 4 h 236"/>
                  <a:gd name="T4" fmla="*/ 2 w 879"/>
                  <a:gd name="T5" fmla="*/ 4 h 236"/>
                  <a:gd name="T6" fmla="*/ 3 w 879"/>
                  <a:gd name="T7" fmla="*/ 3 h 236"/>
                  <a:gd name="T8" fmla="*/ 4 w 879"/>
                  <a:gd name="T9" fmla="*/ 3 h 236"/>
                  <a:gd name="T10" fmla="*/ 5 w 879"/>
                  <a:gd name="T11" fmla="*/ 2 h 236"/>
                  <a:gd name="T12" fmla="*/ 6 w 879"/>
                  <a:gd name="T13" fmla="*/ 2 h 236"/>
                  <a:gd name="T14" fmla="*/ 7 w 879"/>
                  <a:gd name="T15" fmla="*/ 2 h 236"/>
                  <a:gd name="T16" fmla="*/ 8 w 879"/>
                  <a:gd name="T17" fmla="*/ 1 h 236"/>
                  <a:gd name="T18" fmla="*/ 9 w 879"/>
                  <a:gd name="T19" fmla="*/ 1 h 236"/>
                  <a:gd name="T20" fmla="*/ 10 w 879"/>
                  <a:gd name="T21" fmla="*/ 1 h 236"/>
                  <a:gd name="T22" fmla="*/ 11 w 879"/>
                  <a:gd name="T23" fmla="*/ 0 h 236"/>
                  <a:gd name="T24" fmla="*/ 12 w 879"/>
                  <a:gd name="T25" fmla="*/ 0 h 236"/>
                  <a:gd name="T26" fmla="*/ 13 w 879"/>
                  <a:gd name="T27" fmla="*/ 0 h 236"/>
                  <a:gd name="T28" fmla="*/ 14 w 879"/>
                  <a:gd name="T29" fmla="*/ 0 h 236"/>
                  <a:gd name="T30" fmla="*/ 15 w 879"/>
                  <a:gd name="T31" fmla="*/ 0 h 236"/>
                  <a:gd name="T32" fmla="*/ 16 w 879"/>
                  <a:gd name="T33" fmla="*/ 0 h 236"/>
                  <a:gd name="T34" fmla="*/ 17 w 879"/>
                  <a:gd name="T35" fmla="*/ 0 h 236"/>
                  <a:gd name="T36" fmla="*/ 18 w 879"/>
                  <a:gd name="T37" fmla="*/ 0 h 236"/>
                  <a:gd name="T38" fmla="*/ 19 w 879"/>
                  <a:gd name="T39" fmla="*/ 0 h 236"/>
                  <a:gd name="T40" fmla="*/ 20 w 879"/>
                  <a:gd name="T41" fmla="*/ 0 h 236"/>
                  <a:gd name="T42" fmla="*/ 21 w 879"/>
                  <a:gd name="T43" fmla="*/ 0 h 236"/>
                  <a:gd name="T44" fmla="*/ 22 w 879"/>
                  <a:gd name="T45" fmla="*/ 1 h 236"/>
                  <a:gd name="T46" fmla="*/ 23 w 879"/>
                  <a:gd name="T47" fmla="*/ 1 h 236"/>
                  <a:gd name="T48" fmla="*/ 24 w 879"/>
                  <a:gd name="T49" fmla="*/ 1 h 236"/>
                  <a:gd name="T50" fmla="*/ 25 w 879"/>
                  <a:gd name="T51" fmla="*/ 2 h 236"/>
                  <a:gd name="T52" fmla="*/ 26 w 879"/>
                  <a:gd name="T53" fmla="*/ 2 h 236"/>
                  <a:gd name="T54" fmla="*/ 27 w 879"/>
                  <a:gd name="T55" fmla="*/ 2 h 236"/>
                  <a:gd name="T56" fmla="*/ 27 w 879"/>
                  <a:gd name="T57" fmla="*/ 3 h 236"/>
                  <a:gd name="T58" fmla="*/ 28 w 879"/>
                  <a:gd name="T59" fmla="*/ 3 h 236"/>
                  <a:gd name="T60" fmla="*/ 29 w 879"/>
                  <a:gd name="T61" fmla="*/ 4 h 236"/>
                  <a:gd name="T62" fmla="*/ 30 w 879"/>
                  <a:gd name="T63" fmla="*/ 4 h 236"/>
                  <a:gd name="T64" fmla="*/ 31 w 879"/>
                  <a:gd name="T65" fmla="*/ 5 h 236"/>
                  <a:gd name="T66" fmla="*/ 29 w 879"/>
                  <a:gd name="T67" fmla="*/ 9 h 236"/>
                  <a:gd name="T68" fmla="*/ 28 w 879"/>
                  <a:gd name="T69" fmla="*/ 8 h 236"/>
                  <a:gd name="T70" fmla="*/ 28 w 879"/>
                  <a:gd name="T71" fmla="*/ 7 h 236"/>
                  <a:gd name="T72" fmla="*/ 27 w 879"/>
                  <a:gd name="T73" fmla="*/ 7 h 236"/>
                  <a:gd name="T74" fmla="*/ 26 w 879"/>
                  <a:gd name="T75" fmla="*/ 6 h 236"/>
                  <a:gd name="T76" fmla="*/ 25 w 879"/>
                  <a:gd name="T77" fmla="*/ 6 h 236"/>
                  <a:gd name="T78" fmla="*/ 24 w 879"/>
                  <a:gd name="T79" fmla="*/ 6 h 236"/>
                  <a:gd name="T80" fmla="*/ 23 w 879"/>
                  <a:gd name="T81" fmla="*/ 5 h 236"/>
                  <a:gd name="T82" fmla="*/ 22 w 879"/>
                  <a:gd name="T83" fmla="*/ 5 h 236"/>
                  <a:gd name="T84" fmla="*/ 21 w 879"/>
                  <a:gd name="T85" fmla="*/ 5 h 236"/>
                  <a:gd name="T86" fmla="*/ 20 w 879"/>
                  <a:gd name="T87" fmla="*/ 5 h 236"/>
                  <a:gd name="T88" fmla="*/ 19 w 879"/>
                  <a:gd name="T89" fmla="*/ 4 h 236"/>
                  <a:gd name="T90" fmla="*/ 18 w 879"/>
                  <a:gd name="T91" fmla="*/ 4 h 236"/>
                  <a:gd name="T92" fmla="*/ 17 w 879"/>
                  <a:gd name="T93" fmla="*/ 4 h 236"/>
                  <a:gd name="T94" fmla="*/ 16 w 879"/>
                  <a:gd name="T95" fmla="*/ 4 h 236"/>
                  <a:gd name="T96" fmla="*/ 15 w 879"/>
                  <a:gd name="T97" fmla="*/ 4 h 236"/>
                  <a:gd name="T98" fmla="*/ 14 w 879"/>
                  <a:gd name="T99" fmla="*/ 4 h 236"/>
                  <a:gd name="T100" fmla="*/ 13 w 879"/>
                  <a:gd name="T101" fmla="*/ 4 h 236"/>
                  <a:gd name="T102" fmla="*/ 12 w 879"/>
                  <a:gd name="T103" fmla="*/ 4 h 236"/>
                  <a:gd name="T104" fmla="*/ 11 w 879"/>
                  <a:gd name="T105" fmla="*/ 5 h 236"/>
                  <a:gd name="T106" fmla="*/ 10 w 879"/>
                  <a:gd name="T107" fmla="*/ 5 h 236"/>
                  <a:gd name="T108" fmla="*/ 9 w 879"/>
                  <a:gd name="T109" fmla="*/ 5 h 236"/>
                  <a:gd name="T110" fmla="*/ 8 w 879"/>
                  <a:gd name="T111" fmla="*/ 6 h 236"/>
                  <a:gd name="T112" fmla="*/ 7 w 879"/>
                  <a:gd name="T113" fmla="*/ 6 h 236"/>
                  <a:gd name="T114" fmla="*/ 6 w 879"/>
                  <a:gd name="T115" fmla="*/ 6 h 236"/>
                  <a:gd name="T116" fmla="*/ 6 w 879"/>
                  <a:gd name="T117" fmla="*/ 7 h 236"/>
                  <a:gd name="T118" fmla="*/ 5 w 879"/>
                  <a:gd name="T119" fmla="*/ 7 h 236"/>
                  <a:gd name="T120" fmla="*/ 4 w 879"/>
                  <a:gd name="T121" fmla="*/ 8 h 236"/>
                  <a:gd name="T122" fmla="*/ 3 w 879"/>
                  <a:gd name="T123" fmla="*/ 8 h 2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79" h="236">
                    <a:moveTo>
                      <a:pt x="0" y="142"/>
                    </a:moveTo>
                    <a:lnTo>
                      <a:pt x="6" y="140"/>
                    </a:lnTo>
                    <a:lnTo>
                      <a:pt x="9" y="136"/>
                    </a:lnTo>
                    <a:lnTo>
                      <a:pt x="13" y="132"/>
                    </a:lnTo>
                    <a:lnTo>
                      <a:pt x="19" y="130"/>
                    </a:lnTo>
                    <a:lnTo>
                      <a:pt x="23" y="127"/>
                    </a:lnTo>
                    <a:lnTo>
                      <a:pt x="29" y="123"/>
                    </a:lnTo>
                    <a:lnTo>
                      <a:pt x="32" y="121"/>
                    </a:lnTo>
                    <a:lnTo>
                      <a:pt x="38" y="117"/>
                    </a:lnTo>
                    <a:lnTo>
                      <a:pt x="42" y="115"/>
                    </a:lnTo>
                    <a:lnTo>
                      <a:pt x="48" y="111"/>
                    </a:lnTo>
                    <a:lnTo>
                      <a:pt x="52" y="107"/>
                    </a:lnTo>
                    <a:lnTo>
                      <a:pt x="56" y="105"/>
                    </a:lnTo>
                    <a:lnTo>
                      <a:pt x="61" y="104"/>
                    </a:lnTo>
                    <a:lnTo>
                      <a:pt x="65" y="100"/>
                    </a:lnTo>
                    <a:lnTo>
                      <a:pt x="71" y="98"/>
                    </a:lnTo>
                    <a:lnTo>
                      <a:pt x="77" y="94"/>
                    </a:lnTo>
                    <a:lnTo>
                      <a:pt x="80" y="92"/>
                    </a:lnTo>
                    <a:lnTo>
                      <a:pt x="86" y="88"/>
                    </a:lnTo>
                    <a:lnTo>
                      <a:pt x="90" y="86"/>
                    </a:lnTo>
                    <a:lnTo>
                      <a:pt x="96" y="84"/>
                    </a:lnTo>
                    <a:lnTo>
                      <a:pt x="100" y="81"/>
                    </a:lnTo>
                    <a:lnTo>
                      <a:pt x="105" y="79"/>
                    </a:lnTo>
                    <a:lnTo>
                      <a:pt x="109" y="77"/>
                    </a:lnTo>
                    <a:lnTo>
                      <a:pt x="115" y="75"/>
                    </a:lnTo>
                    <a:lnTo>
                      <a:pt x="121" y="71"/>
                    </a:lnTo>
                    <a:lnTo>
                      <a:pt x="125" y="69"/>
                    </a:lnTo>
                    <a:lnTo>
                      <a:pt x="130" y="67"/>
                    </a:lnTo>
                    <a:lnTo>
                      <a:pt x="136" y="65"/>
                    </a:lnTo>
                    <a:lnTo>
                      <a:pt x="140" y="63"/>
                    </a:lnTo>
                    <a:lnTo>
                      <a:pt x="146" y="59"/>
                    </a:lnTo>
                    <a:lnTo>
                      <a:pt x="150" y="57"/>
                    </a:lnTo>
                    <a:lnTo>
                      <a:pt x="155" y="56"/>
                    </a:lnTo>
                    <a:lnTo>
                      <a:pt x="161" y="54"/>
                    </a:lnTo>
                    <a:lnTo>
                      <a:pt x="167" y="52"/>
                    </a:lnTo>
                    <a:lnTo>
                      <a:pt x="171" y="50"/>
                    </a:lnTo>
                    <a:lnTo>
                      <a:pt x="177" y="48"/>
                    </a:lnTo>
                    <a:lnTo>
                      <a:pt x="182" y="46"/>
                    </a:lnTo>
                    <a:lnTo>
                      <a:pt x="186" y="44"/>
                    </a:lnTo>
                    <a:lnTo>
                      <a:pt x="192" y="42"/>
                    </a:lnTo>
                    <a:lnTo>
                      <a:pt x="198" y="40"/>
                    </a:lnTo>
                    <a:lnTo>
                      <a:pt x="203" y="38"/>
                    </a:lnTo>
                    <a:lnTo>
                      <a:pt x="207" y="36"/>
                    </a:lnTo>
                    <a:lnTo>
                      <a:pt x="213" y="34"/>
                    </a:lnTo>
                    <a:lnTo>
                      <a:pt x="219" y="32"/>
                    </a:lnTo>
                    <a:lnTo>
                      <a:pt x="225" y="31"/>
                    </a:lnTo>
                    <a:lnTo>
                      <a:pt x="230" y="31"/>
                    </a:lnTo>
                    <a:lnTo>
                      <a:pt x="234" y="29"/>
                    </a:lnTo>
                    <a:lnTo>
                      <a:pt x="240" y="27"/>
                    </a:lnTo>
                    <a:lnTo>
                      <a:pt x="246" y="25"/>
                    </a:lnTo>
                    <a:lnTo>
                      <a:pt x="251" y="25"/>
                    </a:lnTo>
                    <a:lnTo>
                      <a:pt x="255" y="23"/>
                    </a:lnTo>
                    <a:lnTo>
                      <a:pt x="261" y="21"/>
                    </a:lnTo>
                    <a:lnTo>
                      <a:pt x="267" y="19"/>
                    </a:lnTo>
                    <a:lnTo>
                      <a:pt x="273" y="19"/>
                    </a:lnTo>
                    <a:lnTo>
                      <a:pt x="278" y="17"/>
                    </a:lnTo>
                    <a:lnTo>
                      <a:pt x="284" y="15"/>
                    </a:lnTo>
                    <a:lnTo>
                      <a:pt x="288" y="15"/>
                    </a:lnTo>
                    <a:lnTo>
                      <a:pt x="294" y="13"/>
                    </a:lnTo>
                    <a:lnTo>
                      <a:pt x="299" y="13"/>
                    </a:lnTo>
                    <a:lnTo>
                      <a:pt x="305" y="11"/>
                    </a:lnTo>
                    <a:lnTo>
                      <a:pt x="311" y="11"/>
                    </a:lnTo>
                    <a:lnTo>
                      <a:pt x="317" y="9"/>
                    </a:lnTo>
                    <a:lnTo>
                      <a:pt x="321" y="9"/>
                    </a:lnTo>
                    <a:lnTo>
                      <a:pt x="326" y="8"/>
                    </a:lnTo>
                    <a:lnTo>
                      <a:pt x="332" y="8"/>
                    </a:lnTo>
                    <a:lnTo>
                      <a:pt x="338" y="6"/>
                    </a:lnTo>
                    <a:lnTo>
                      <a:pt x="344" y="6"/>
                    </a:lnTo>
                    <a:lnTo>
                      <a:pt x="349" y="6"/>
                    </a:lnTo>
                    <a:lnTo>
                      <a:pt x="355" y="4"/>
                    </a:lnTo>
                    <a:lnTo>
                      <a:pt x="361" y="4"/>
                    </a:lnTo>
                    <a:lnTo>
                      <a:pt x="367" y="4"/>
                    </a:lnTo>
                    <a:lnTo>
                      <a:pt x="371" y="2"/>
                    </a:lnTo>
                    <a:lnTo>
                      <a:pt x="376" y="2"/>
                    </a:lnTo>
                    <a:lnTo>
                      <a:pt x="382" y="2"/>
                    </a:lnTo>
                    <a:lnTo>
                      <a:pt x="388" y="2"/>
                    </a:lnTo>
                    <a:lnTo>
                      <a:pt x="394" y="0"/>
                    </a:lnTo>
                    <a:lnTo>
                      <a:pt x="399" y="0"/>
                    </a:lnTo>
                    <a:lnTo>
                      <a:pt x="405" y="0"/>
                    </a:lnTo>
                    <a:lnTo>
                      <a:pt x="411" y="0"/>
                    </a:lnTo>
                    <a:lnTo>
                      <a:pt x="417" y="0"/>
                    </a:lnTo>
                    <a:lnTo>
                      <a:pt x="422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49" y="0"/>
                    </a:lnTo>
                    <a:lnTo>
                      <a:pt x="455" y="0"/>
                    </a:lnTo>
                    <a:lnTo>
                      <a:pt x="459" y="0"/>
                    </a:lnTo>
                    <a:lnTo>
                      <a:pt x="465" y="0"/>
                    </a:lnTo>
                    <a:lnTo>
                      <a:pt x="470" y="0"/>
                    </a:lnTo>
                    <a:lnTo>
                      <a:pt x="476" y="0"/>
                    </a:lnTo>
                    <a:lnTo>
                      <a:pt x="482" y="0"/>
                    </a:lnTo>
                    <a:lnTo>
                      <a:pt x="488" y="0"/>
                    </a:lnTo>
                    <a:lnTo>
                      <a:pt x="493" y="2"/>
                    </a:lnTo>
                    <a:lnTo>
                      <a:pt x="499" y="2"/>
                    </a:lnTo>
                    <a:lnTo>
                      <a:pt x="505" y="2"/>
                    </a:lnTo>
                    <a:lnTo>
                      <a:pt x="511" y="2"/>
                    </a:lnTo>
                    <a:lnTo>
                      <a:pt x="515" y="4"/>
                    </a:lnTo>
                    <a:lnTo>
                      <a:pt x="520" y="4"/>
                    </a:lnTo>
                    <a:lnTo>
                      <a:pt x="526" y="4"/>
                    </a:lnTo>
                    <a:lnTo>
                      <a:pt x="532" y="6"/>
                    </a:lnTo>
                    <a:lnTo>
                      <a:pt x="538" y="6"/>
                    </a:lnTo>
                    <a:lnTo>
                      <a:pt x="543" y="6"/>
                    </a:lnTo>
                    <a:lnTo>
                      <a:pt x="549" y="8"/>
                    </a:lnTo>
                    <a:lnTo>
                      <a:pt x="555" y="8"/>
                    </a:lnTo>
                    <a:lnTo>
                      <a:pt x="559" y="9"/>
                    </a:lnTo>
                    <a:lnTo>
                      <a:pt x="565" y="9"/>
                    </a:lnTo>
                    <a:lnTo>
                      <a:pt x="570" y="11"/>
                    </a:lnTo>
                    <a:lnTo>
                      <a:pt x="576" y="11"/>
                    </a:lnTo>
                    <a:lnTo>
                      <a:pt x="582" y="13"/>
                    </a:lnTo>
                    <a:lnTo>
                      <a:pt x="588" y="13"/>
                    </a:lnTo>
                    <a:lnTo>
                      <a:pt x="593" y="15"/>
                    </a:lnTo>
                    <a:lnTo>
                      <a:pt x="597" y="15"/>
                    </a:lnTo>
                    <a:lnTo>
                      <a:pt x="603" y="17"/>
                    </a:lnTo>
                    <a:lnTo>
                      <a:pt x="609" y="19"/>
                    </a:lnTo>
                    <a:lnTo>
                      <a:pt x="614" y="19"/>
                    </a:lnTo>
                    <a:lnTo>
                      <a:pt x="620" y="21"/>
                    </a:lnTo>
                    <a:lnTo>
                      <a:pt x="626" y="23"/>
                    </a:lnTo>
                    <a:lnTo>
                      <a:pt x="630" y="25"/>
                    </a:lnTo>
                    <a:lnTo>
                      <a:pt x="636" y="25"/>
                    </a:lnTo>
                    <a:lnTo>
                      <a:pt x="641" y="27"/>
                    </a:lnTo>
                    <a:lnTo>
                      <a:pt x="647" y="29"/>
                    </a:lnTo>
                    <a:lnTo>
                      <a:pt x="651" y="31"/>
                    </a:lnTo>
                    <a:lnTo>
                      <a:pt x="657" y="31"/>
                    </a:lnTo>
                    <a:lnTo>
                      <a:pt x="662" y="32"/>
                    </a:lnTo>
                    <a:lnTo>
                      <a:pt x="668" y="34"/>
                    </a:lnTo>
                    <a:lnTo>
                      <a:pt x="674" y="36"/>
                    </a:lnTo>
                    <a:lnTo>
                      <a:pt x="678" y="38"/>
                    </a:lnTo>
                    <a:lnTo>
                      <a:pt x="684" y="40"/>
                    </a:lnTo>
                    <a:lnTo>
                      <a:pt x="689" y="42"/>
                    </a:lnTo>
                    <a:lnTo>
                      <a:pt x="695" y="44"/>
                    </a:lnTo>
                    <a:lnTo>
                      <a:pt x="699" y="46"/>
                    </a:lnTo>
                    <a:lnTo>
                      <a:pt x="705" y="48"/>
                    </a:lnTo>
                    <a:lnTo>
                      <a:pt x="710" y="50"/>
                    </a:lnTo>
                    <a:lnTo>
                      <a:pt x="714" y="52"/>
                    </a:lnTo>
                    <a:lnTo>
                      <a:pt x="720" y="54"/>
                    </a:lnTo>
                    <a:lnTo>
                      <a:pt x="726" y="56"/>
                    </a:lnTo>
                    <a:lnTo>
                      <a:pt x="732" y="57"/>
                    </a:lnTo>
                    <a:lnTo>
                      <a:pt x="735" y="59"/>
                    </a:lnTo>
                    <a:lnTo>
                      <a:pt x="741" y="63"/>
                    </a:lnTo>
                    <a:lnTo>
                      <a:pt x="745" y="65"/>
                    </a:lnTo>
                    <a:lnTo>
                      <a:pt x="751" y="67"/>
                    </a:lnTo>
                    <a:lnTo>
                      <a:pt x="757" y="69"/>
                    </a:lnTo>
                    <a:lnTo>
                      <a:pt x="760" y="71"/>
                    </a:lnTo>
                    <a:lnTo>
                      <a:pt x="766" y="75"/>
                    </a:lnTo>
                    <a:lnTo>
                      <a:pt x="772" y="77"/>
                    </a:lnTo>
                    <a:lnTo>
                      <a:pt x="776" y="79"/>
                    </a:lnTo>
                    <a:lnTo>
                      <a:pt x="782" y="81"/>
                    </a:lnTo>
                    <a:lnTo>
                      <a:pt x="785" y="84"/>
                    </a:lnTo>
                    <a:lnTo>
                      <a:pt x="791" y="86"/>
                    </a:lnTo>
                    <a:lnTo>
                      <a:pt x="795" y="88"/>
                    </a:lnTo>
                    <a:lnTo>
                      <a:pt x="801" y="92"/>
                    </a:lnTo>
                    <a:lnTo>
                      <a:pt x="805" y="94"/>
                    </a:lnTo>
                    <a:lnTo>
                      <a:pt x="810" y="98"/>
                    </a:lnTo>
                    <a:lnTo>
                      <a:pt x="816" y="100"/>
                    </a:lnTo>
                    <a:lnTo>
                      <a:pt x="820" y="104"/>
                    </a:lnTo>
                    <a:lnTo>
                      <a:pt x="826" y="105"/>
                    </a:lnTo>
                    <a:lnTo>
                      <a:pt x="830" y="107"/>
                    </a:lnTo>
                    <a:lnTo>
                      <a:pt x="833" y="111"/>
                    </a:lnTo>
                    <a:lnTo>
                      <a:pt x="839" y="115"/>
                    </a:lnTo>
                    <a:lnTo>
                      <a:pt x="843" y="117"/>
                    </a:lnTo>
                    <a:lnTo>
                      <a:pt x="849" y="121"/>
                    </a:lnTo>
                    <a:lnTo>
                      <a:pt x="853" y="123"/>
                    </a:lnTo>
                    <a:lnTo>
                      <a:pt x="858" y="127"/>
                    </a:lnTo>
                    <a:lnTo>
                      <a:pt x="862" y="130"/>
                    </a:lnTo>
                    <a:lnTo>
                      <a:pt x="868" y="132"/>
                    </a:lnTo>
                    <a:lnTo>
                      <a:pt x="872" y="136"/>
                    </a:lnTo>
                    <a:lnTo>
                      <a:pt x="879" y="142"/>
                    </a:lnTo>
                    <a:lnTo>
                      <a:pt x="812" y="236"/>
                    </a:lnTo>
                    <a:lnTo>
                      <a:pt x="807" y="232"/>
                    </a:lnTo>
                    <a:lnTo>
                      <a:pt x="803" y="228"/>
                    </a:lnTo>
                    <a:lnTo>
                      <a:pt x="799" y="226"/>
                    </a:lnTo>
                    <a:lnTo>
                      <a:pt x="793" y="223"/>
                    </a:lnTo>
                    <a:lnTo>
                      <a:pt x="789" y="219"/>
                    </a:lnTo>
                    <a:lnTo>
                      <a:pt x="785" y="217"/>
                    </a:lnTo>
                    <a:lnTo>
                      <a:pt x="780" y="213"/>
                    </a:lnTo>
                    <a:lnTo>
                      <a:pt x="776" y="209"/>
                    </a:lnTo>
                    <a:lnTo>
                      <a:pt x="770" y="207"/>
                    </a:lnTo>
                    <a:lnTo>
                      <a:pt x="766" y="203"/>
                    </a:lnTo>
                    <a:lnTo>
                      <a:pt x="760" y="202"/>
                    </a:lnTo>
                    <a:lnTo>
                      <a:pt x="757" y="200"/>
                    </a:lnTo>
                    <a:lnTo>
                      <a:pt x="751" y="196"/>
                    </a:lnTo>
                    <a:lnTo>
                      <a:pt x="747" y="194"/>
                    </a:lnTo>
                    <a:lnTo>
                      <a:pt x="741" y="190"/>
                    </a:lnTo>
                    <a:lnTo>
                      <a:pt x="737" y="188"/>
                    </a:lnTo>
                    <a:lnTo>
                      <a:pt x="732" y="186"/>
                    </a:lnTo>
                    <a:lnTo>
                      <a:pt x="726" y="182"/>
                    </a:lnTo>
                    <a:lnTo>
                      <a:pt x="722" y="180"/>
                    </a:lnTo>
                    <a:lnTo>
                      <a:pt x="716" y="178"/>
                    </a:lnTo>
                    <a:lnTo>
                      <a:pt x="712" y="175"/>
                    </a:lnTo>
                    <a:lnTo>
                      <a:pt x="707" y="173"/>
                    </a:lnTo>
                    <a:lnTo>
                      <a:pt x="701" y="171"/>
                    </a:lnTo>
                    <a:lnTo>
                      <a:pt x="697" y="169"/>
                    </a:lnTo>
                    <a:lnTo>
                      <a:pt x="691" y="167"/>
                    </a:lnTo>
                    <a:lnTo>
                      <a:pt x="686" y="163"/>
                    </a:lnTo>
                    <a:lnTo>
                      <a:pt x="682" y="161"/>
                    </a:lnTo>
                    <a:lnTo>
                      <a:pt x="676" y="159"/>
                    </a:lnTo>
                    <a:lnTo>
                      <a:pt x="670" y="157"/>
                    </a:lnTo>
                    <a:lnTo>
                      <a:pt x="666" y="155"/>
                    </a:lnTo>
                    <a:lnTo>
                      <a:pt x="661" y="153"/>
                    </a:lnTo>
                    <a:lnTo>
                      <a:pt x="655" y="152"/>
                    </a:lnTo>
                    <a:lnTo>
                      <a:pt x="649" y="150"/>
                    </a:lnTo>
                    <a:lnTo>
                      <a:pt x="645" y="148"/>
                    </a:lnTo>
                    <a:lnTo>
                      <a:pt x="639" y="146"/>
                    </a:lnTo>
                    <a:lnTo>
                      <a:pt x="634" y="144"/>
                    </a:lnTo>
                    <a:lnTo>
                      <a:pt x="628" y="144"/>
                    </a:lnTo>
                    <a:lnTo>
                      <a:pt x="624" y="142"/>
                    </a:lnTo>
                    <a:lnTo>
                      <a:pt x="618" y="140"/>
                    </a:lnTo>
                    <a:lnTo>
                      <a:pt x="613" y="138"/>
                    </a:lnTo>
                    <a:lnTo>
                      <a:pt x="607" y="136"/>
                    </a:lnTo>
                    <a:lnTo>
                      <a:pt x="601" y="136"/>
                    </a:lnTo>
                    <a:lnTo>
                      <a:pt x="597" y="134"/>
                    </a:lnTo>
                    <a:lnTo>
                      <a:pt x="591" y="132"/>
                    </a:lnTo>
                    <a:lnTo>
                      <a:pt x="586" y="132"/>
                    </a:lnTo>
                    <a:lnTo>
                      <a:pt x="580" y="130"/>
                    </a:lnTo>
                    <a:lnTo>
                      <a:pt x="574" y="129"/>
                    </a:lnTo>
                    <a:lnTo>
                      <a:pt x="570" y="129"/>
                    </a:lnTo>
                    <a:lnTo>
                      <a:pt x="565" y="127"/>
                    </a:lnTo>
                    <a:lnTo>
                      <a:pt x="559" y="125"/>
                    </a:lnTo>
                    <a:lnTo>
                      <a:pt x="553" y="125"/>
                    </a:lnTo>
                    <a:lnTo>
                      <a:pt x="547" y="123"/>
                    </a:lnTo>
                    <a:lnTo>
                      <a:pt x="541" y="123"/>
                    </a:lnTo>
                    <a:lnTo>
                      <a:pt x="536" y="123"/>
                    </a:lnTo>
                    <a:lnTo>
                      <a:pt x="532" y="121"/>
                    </a:lnTo>
                    <a:lnTo>
                      <a:pt x="526" y="121"/>
                    </a:lnTo>
                    <a:lnTo>
                      <a:pt x="520" y="119"/>
                    </a:lnTo>
                    <a:lnTo>
                      <a:pt x="515" y="119"/>
                    </a:lnTo>
                    <a:lnTo>
                      <a:pt x="509" y="119"/>
                    </a:lnTo>
                    <a:lnTo>
                      <a:pt x="503" y="117"/>
                    </a:lnTo>
                    <a:lnTo>
                      <a:pt x="497" y="117"/>
                    </a:lnTo>
                    <a:lnTo>
                      <a:pt x="492" y="117"/>
                    </a:lnTo>
                    <a:lnTo>
                      <a:pt x="486" y="117"/>
                    </a:lnTo>
                    <a:lnTo>
                      <a:pt x="482" y="115"/>
                    </a:lnTo>
                    <a:lnTo>
                      <a:pt x="476" y="115"/>
                    </a:lnTo>
                    <a:lnTo>
                      <a:pt x="470" y="115"/>
                    </a:lnTo>
                    <a:lnTo>
                      <a:pt x="465" y="115"/>
                    </a:lnTo>
                    <a:lnTo>
                      <a:pt x="459" y="115"/>
                    </a:lnTo>
                    <a:lnTo>
                      <a:pt x="453" y="115"/>
                    </a:lnTo>
                    <a:lnTo>
                      <a:pt x="447" y="115"/>
                    </a:lnTo>
                    <a:lnTo>
                      <a:pt x="442" y="115"/>
                    </a:lnTo>
                    <a:lnTo>
                      <a:pt x="438" y="115"/>
                    </a:lnTo>
                    <a:lnTo>
                      <a:pt x="432" y="115"/>
                    </a:lnTo>
                    <a:lnTo>
                      <a:pt x="426" y="115"/>
                    </a:lnTo>
                    <a:lnTo>
                      <a:pt x="420" y="115"/>
                    </a:lnTo>
                    <a:lnTo>
                      <a:pt x="415" y="115"/>
                    </a:lnTo>
                    <a:lnTo>
                      <a:pt x="409" y="115"/>
                    </a:lnTo>
                    <a:lnTo>
                      <a:pt x="403" y="115"/>
                    </a:lnTo>
                    <a:lnTo>
                      <a:pt x="397" y="115"/>
                    </a:lnTo>
                    <a:lnTo>
                      <a:pt x="394" y="117"/>
                    </a:lnTo>
                    <a:lnTo>
                      <a:pt x="388" y="117"/>
                    </a:lnTo>
                    <a:lnTo>
                      <a:pt x="382" y="117"/>
                    </a:lnTo>
                    <a:lnTo>
                      <a:pt x="376" y="117"/>
                    </a:lnTo>
                    <a:lnTo>
                      <a:pt x="371" y="119"/>
                    </a:lnTo>
                    <a:lnTo>
                      <a:pt x="365" y="119"/>
                    </a:lnTo>
                    <a:lnTo>
                      <a:pt x="359" y="121"/>
                    </a:lnTo>
                    <a:lnTo>
                      <a:pt x="353" y="121"/>
                    </a:lnTo>
                    <a:lnTo>
                      <a:pt x="347" y="121"/>
                    </a:lnTo>
                    <a:lnTo>
                      <a:pt x="342" y="123"/>
                    </a:lnTo>
                    <a:lnTo>
                      <a:pt x="338" y="123"/>
                    </a:lnTo>
                    <a:lnTo>
                      <a:pt x="332" y="125"/>
                    </a:lnTo>
                    <a:lnTo>
                      <a:pt x="326" y="125"/>
                    </a:lnTo>
                    <a:lnTo>
                      <a:pt x="321" y="127"/>
                    </a:lnTo>
                    <a:lnTo>
                      <a:pt x="315" y="127"/>
                    </a:lnTo>
                    <a:lnTo>
                      <a:pt x="309" y="129"/>
                    </a:lnTo>
                    <a:lnTo>
                      <a:pt x="305" y="130"/>
                    </a:lnTo>
                    <a:lnTo>
                      <a:pt x="299" y="130"/>
                    </a:lnTo>
                    <a:lnTo>
                      <a:pt x="294" y="132"/>
                    </a:lnTo>
                    <a:lnTo>
                      <a:pt x="288" y="132"/>
                    </a:lnTo>
                    <a:lnTo>
                      <a:pt x="282" y="134"/>
                    </a:lnTo>
                    <a:lnTo>
                      <a:pt x="278" y="136"/>
                    </a:lnTo>
                    <a:lnTo>
                      <a:pt x="273" y="138"/>
                    </a:lnTo>
                    <a:lnTo>
                      <a:pt x="267" y="138"/>
                    </a:lnTo>
                    <a:lnTo>
                      <a:pt x="261" y="140"/>
                    </a:lnTo>
                    <a:lnTo>
                      <a:pt x="255" y="142"/>
                    </a:lnTo>
                    <a:lnTo>
                      <a:pt x="251" y="144"/>
                    </a:lnTo>
                    <a:lnTo>
                      <a:pt x="246" y="146"/>
                    </a:lnTo>
                    <a:lnTo>
                      <a:pt x="240" y="148"/>
                    </a:lnTo>
                    <a:lnTo>
                      <a:pt x="234" y="150"/>
                    </a:lnTo>
                    <a:lnTo>
                      <a:pt x="230" y="152"/>
                    </a:lnTo>
                    <a:lnTo>
                      <a:pt x="225" y="153"/>
                    </a:lnTo>
                    <a:lnTo>
                      <a:pt x="219" y="155"/>
                    </a:lnTo>
                    <a:lnTo>
                      <a:pt x="213" y="157"/>
                    </a:lnTo>
                    <a:lnTo>
                      <a:pt x="209" y="159"/>
                    </a:lnTo>
                    <a:lnTo>
                      <a:pt x="203" y="161"/>
                    </a:lnTo>
                    <a:lnTo>
                      <a:pt x="198" y="163"/>
                    </a:lnTo>
                    <a:lnTo>
                      <a:pt x="194" y="165"/>
                    </a:lnTo>
                    <a:lnTo>
                      <a:pt x="188" y="167"/>
                    </a:lnTo>
                    <a:lnTo>
                      <a:pt x="182" y="169"/>
                    </a:lnTo>
                    <a:lnTo>
                      <a:pt x="178" y="171"/>
                    </a:lnTo>
                    <a:lnTo>
                      <a:pt x="173" y="175"/>
                    </a:lnTo>
                    <a:lnTo>
                      <a:pt x="167" y="177"/>
                    </a:lnTo>
                    <a:lnTo>
                      <a:pt x="163" y="178"/>
                    </a:lnTo>
                    <a:lnTo>
                      <a:pt x="157" y="180"/>
                    </a:lnTo>
                    <a:lnTo>
                      <a:pt x="153" y="184"/>
                    </a:lnTo>
                    <a:lnTo>
                      <a:pt x="148" y="186"/>
                    </a:lnTo>
                    <a:lnTo>
                      <a:pt x="144" y="188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29" y="198"/>
                    </a:lnTo>
                    <a:lnTo>
                      <a:pt x="123" y="200"/>
                    </a:lnTo>
                    <a:lnTo>
                      <a:pt x="119" y="202"/>
                    </a:lnTo>
                    <a:lnTo>
                      <a:pt x="113" y="205"/>
                    </a:lnTo>
                    <a:lnTo>
                      <a:pt x="109" y="209"/>
                    </a:lnTo>
                    <a:lnTo>
                      <a:pt x="105" y="211"/>
                    </a:lnTo>
                    <a:lnTo>
                      <a:pt x="100" y="215"/>
                    </a:lnTo>
                    <a:lnTo>
                      <a:pt x="96" y="217"/>
                    </a:lnTo>
                    <a:lnTo>
                      <a:pt x="90" y="221"/>
                    </a:lnTo>
                    <a:lnTo>
                      <a:pt x="86" y="223"/>
                    </a:lnTo>
                    <a:lnTo>
                      <a:pt x="80" y="226"/>
                    </a:lnTo>
                    <a:lnTo>
                      <a:pt x="77" y="230"/>
                    </a:lnTo>
                    <a:lnTo>
                      <a:pt x="69" y="236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E01F2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97"/>
              <p:cNvSpPr>
                <a:spLocks/>
              </p:cNvSpPr>
              <p:nvPr/>
            </p:nvSpPr>
            <p:spPr bwMode="auto">
              <a:xfrm>
                <a:off x="5292" y="2832"/>
                <a:ext cx="167" cy="45"/>
              </a:xfrm>
              <a:custGeom>
                <a:avLst/>
                <a:gdLst>
                  <a:gd name="T0" fmla="*/ 1 w 879"/>
                  <a:gd name="T1" fmla="*/ 5 h 236"/>
                  <a:gd name="T2" fmla="*/ 2 w 879"/>
                  <a:gd name="T3" fmla="*/ 4 h 236"/>
                  <a:gd name="T4" fmla="*/ 2 w 879"/>
                  <a:gd name="T5" fmla="*/ 4 h 236"/>
                  <a:gd name="T6" fmla="*/ 3 w 879"/>
                  <a:gd name="T7" fmla="*/ 3 h 236"/>
                  <a:gd name="T8" fmla="*/ 4 w 879"/>
                  <a:gd name="T9" fmla="*/ 3 h 236"/>
                  <a:gd name="T10" fmla="*/ 5 w 879"/>
                  <a:gd name="T11" fmla="*/ 2 h 236"/>
                  <a:gd name="T12" fmla="*/ 6 w 879"/>
                  <a:gd name="T13" fmla="*/ 2 h 236"/>
                  <a:gd name="T14" fmla="*/ 7 w 879"/>
                  <a:gd name="T15" fmla="*/ 2 h 236"/>
                  <a:gd name="T16" fmla="*/ 8 w 879"/>
                  <a:gd name="T17" fmla="*/ 1 h 236"/>
                  <a:gd name="T18" fmla="*/ 9 w 879"/>
                  <a:gd name="T19" fmla="*/ 1 h 236"/>
                  <a:gd name="T20" fmla="*/ 10 w 879"/>
                  <a:gd name="T21" fmla="*/ 1 h 236"/>
                  <a:gd name="T22" fmla="*/ 11 w 879"/>
                  <a:gd name="T23" fmla="*/ 0 h 236"/>
                  <a:gd name="T24" fmla="*/ 12 w 879"/>
                  <a:gd name="T25" fmla="*/ 0 h 236"/>
                  <a:gd name="T26" fmla="*/ 13 w 879"/>
                  <a:gd name="T27" fmla="*/ 0 h 236"/>
                  <a:gd name="T28" fmla="*/ 14 w 879"/>
                  <a:gd name="T29" fmla="*/ 0 h 236"/>
                  <a:gd name="T30" fmla="*/ 15 w 879"/>
                  <a:gd name="T31" fmla="*/ 0 h 236"/>
                  <a:gd name="T32" fmla="*/ 16 w 879"/>
                  <a:gd name="T33" fmla="*/ 0 h 236"/>
                  <a:gd name="T34" fmla="*/ 17 w 879"/>
                  <a:gd name="T35" fmla="*/ 0 h 236"/>
                  <a:gd name="T36" fmla="*/ 18 w 879"/>
                  <a:gd name="T37" fmla="*/ 0 h 236"/>
                  <a:gd name="T38" fmla="*/ 19 w 879"/>
                  <a:gd name="T39" fmla="*/ 0 h 236"/>
                  <a:gd name="T40" fmla="*/ 20 w 879"/>
                  <a:gd name="T41" fmla="*/ 0 h 236"/>
                  <a:gd name="T42" fmla="*/ 21 w 879"/>
                  <a:gd name="T43" fmla="*/ 0 h 236"/>
                  <a:gd name="T44" fmla="*/ 22 w 879"/>
                  <a:gd name="T45" fmla="*/ 1 h 236"/>
                  <a:gd name="T46" fmla="*/ 23 w 879"/>
                  <a:gd name="T47" fmla="*/ 1 h 236"/>
                  <a:gd name="T48" fmla="*/ 24 w 879"/>
                  <a:gd name="T49" fmla="*/ 1 h 236"/>
                  <a:gd name="T50" fmla="*/ 25 w 879"/>
                  <a:gd name="T51" fmla="*/ 2 h 236"/>
                  <a:gd name="T52" fmla="*/ 26 w 879"/>
                  <a:gd name="T53" fmla="*/ 2 h 236"/>
                  <a:gd name="T54" fmla="*/ 27 w 879"/>
                  <a:gd name="T55" fmla="*/ 2 h 236"/>
                  <a:gd name="T56" fmla="*/ 27 w 879"/>
                  <a:gd name="T57" fmla="*/ 3 h 236"/>
                  <a:gd name="T58" fmla="*/ 28 w 879"/>
                  <a:gd name="T59" fmla="*/ 3 h 236"/>
                  <a:gd name="T60" fmla="*/ 29 w 879"/>
                  <a:gd name="T61" fmla="*/ 4 h 236"/>
                  <a:gd name="T62" fmla="*/ 30 w 879"/>
                  <a:gd name="T63" fmla="*/ 4 h 236"/>
                  <a:gd name="T64" fmla="*/ 31 w 879"/>
                  <a:gd name="T65" fmla="*/ 5 h 236"/>
                  <a:gd name="T66" fmla="*/ 29 w 879"/>
                  <a:gd name="T67" fmla="*/ 9 h 236"/>
                  <a:gd name="T68" fmla="*/ 28 w 879"/>
                  <a:gd name="T69" fmla="*/ 8 h 236"/>
                  <a:gd name="T70" fmla="*/ 28 w 879"/>
                  <a:gd name="T71" fmla="*/ 7 h 236"/>
                  <a:gd name="T72" fmla="*/ 27 w 879"/>
                  <a:gd name="T73" fmla="*/ 7 h 236"/>
                  <a:gd name="T74" fmla="*/ 26 w 879"/>
                  <a:gd name="T75" fmla="*/ 6 h 236"/>
                  <a:gd name="T76" fmla="*/ 25 w 879"/>
                  <a:gd name="T77" fmla="*/ 6 h 236"/>
                  <a:gd name="T78" fmla="*/ 24 w 879"/>
                  <a:gd name="T79" fmla="*/ 6 h 236"/>
                  <a:gd name="T80" fmla="*/ 23 w 879"/>
                  <a:gd name="T81" fmla="*/ 5 h 236"/>
                  <a:gd name="T82" fmla="*/ 22 w 879"/>
                  <a:gd name="T83" fmla="*/ 5 h 236"/>
                  <a:gd name="T84" fmla="*/ 21 w 879"/>
                  <a:gd name="T85" fmla="*/ 5 h 236"/>
                  <a:gd name="T86" fmla="*/ 20 w 879"/>
                  <a:gd name="T87" fmla="*/ 5 h 236"/>
                  <a:gd name="T88" fmla="*/ 19 w 879"/>
                  <a:gd name="T89" fmla="*/ 4 h 236"/>
                  <a:gd name="T90" fmla="*/ 18 w 879"/>
                  <a:gd name="T91" fmla="*/ 4 h 236"/>
                  <a:gd name="T92" fmla="*/ 17 w 879"/>
                  <a:gd name="T93" fmla="*/ 4 h 236"/>
                  <a:gd name="T94" fmla="*/ 16 w 879"/>
                  <a:gd name="T95" fmla="*/ 4 h 236"/>
                  <a:gd name="T96" fmla="*/ 15 w 879"/>
                  <a:gd name="T97" fmla="*/ 4 h 236"/>
                  <a:gd name="T98" fmla="*/ 14 w 879"/>
                  <a:gd name="T99" fmla="*/ 4 h 236"/>
                  <a:gd name="T100" fmla="*/ 13 w 879"/>
                  <a:gd name="T101" fmla="*/ 4 h 236"/>
                  <a:gd name="T102" fmla="*/ 12 w 879"/>
                  <a:gd name="T103" fmla="*/ 4 h 236"/>
                  <a:gd name="T104" fmla="*/ 11 w 879"/>
                  <a:gd name="T105" fmla="*/ 5 h 236"/>
                  <a:gd name="T106" fmla="*/ 10 w 879"/>
                  <a:gd name="T107" fmla="*/ 5 h 236"/>
                  <a:gd name="T108" fmla="*/ 9 w 879"/>
                  <a:gd name="T109" fmla="*/ 5 h 236"/>
                  <a:gd name="T110" fmla="*/ 8 w 879"/>
                  <a:gd name="T111" fmla="*/ 6 h 236"/>
                  <a:gd name="T112" fmla="*/ 7 w 879"/>
                  <a:gd name="T113" fmla="*/ 6 h 236"/>
                  <a:gd name="T114" fmla="*/ 6 w 879"/>
                  <a:gd name="T115" fmla="*/ 6 h 236"/>
                  <a:gd name="T116" fmla="*/ 6 w 879"/>
                  <a:gd name="T117" fmla="*/ 7 h 236"/>
                  <a:gd name="T118" fmla="*/ 5 w 879"/>
                  <a:gd name="T119" fmla="*/ 7 h 236"/>
                  <a:gd name="T120" fmla="*/ 4 w 879"/>
                  <a:gd name="T121" fmla="*/ 8 h 236"/>
                  <a:gd name="T122" fmla="*/ 3 w 879"/>
                  <a:gd name="T123" fmla="*/ 8 h 2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79" h="236">
                    <a:moveTo>
                      <a:pt x="0" y="142"/>
                    </a:moveTo>
                    <a:lnTo>
                      <a:pt x="6" y="140"/>
                    </a:lnTo>
                    <a:lnTo>
                      <a:pt x="9" y="136"/>
                    </a:lnTo>
                    <a:lnTo>
                      <a:pt x="13" y="132"/>
                    </a:lnTo>
                    <a:lnTo>
                      <a:pt x="19" y="130"/>
                    </a:lnTo>
                    <a:lnTo>
                      <a:pt x="23" y="127"/>
                    </a:lnTo>
                    <a:lnTo>
                      <a:pt x="29" y="123"/>
                    </a:lnTo>
                    <a:lnTo>
                      <a:pt x="32" y="121"/>
                    </a:lnTo>
                    <a:lnTo>
                      <a:pt x="38" y="117"/>
                    </a:lnTo>
                    <a:lnTo>
                      <a:pt x="42" y="115"/>
                    </a:lnTo>
                    <a:lnTo>
                      <a:pt x="48" y="111"/>
                    </a:lnTo>
                    <a:lnTo>
                      <a:pt x="52" y="107"/>
                    </a:lnTo>
                    <a:lnTo>
                      <a:pt x="56" y="105"/>
                    </a:lnTo>
                    <a:lnTo>
                      <a:pt x="61" y="104"/>
                    </a:lnTo>
                    <a:lnTo>
                      <a:pt x="65" y="100"/>
                    </a:lnTo>
                    <a:lnTo>
                      <a:pt x="71" y="98"/>
                    </a:lnTo>
                    <a:lnTo>
                      <a:pt x="77" y="94"/>
                    </a:lnTo>
                    <a:lnTo>
                      <a:pt x="80" y="92"/>
                    </a:lnTo>
                    <a:lnTo>
                      <a:pt x="86" y="88"/>
                    </a:lnTo>
                    <a:lnTo>
                      <a:pt x="90" y="86"/>
                    </a:lnTo>
                    <a:lnTo>
                      <a:pt x="96" y="84"/>
                    </a:lnTo>
                    <a:lnTo>
                      <a:pt x="100" y="81"/>
                    </a:lnTo>
                    <a:lnTo>
                      <a:pt x="105" y="79"/>
                    </a:lnTo>
                    <a:lnTo>
                      <a:pt x="109" y="77"/>
                    </a:lnTo>
                    <a:lnTo>
                      <a:pt x="115" y="75"/>
                    </a:lnTo>
                    <a:lnTo>
                      <a:pt x="121" y="71"/>
                    </a:lnTo>
                    <a:lnTo>
                      <a:pt x="125" y="69"/>
                    </a:lnTo>
                    <a:lnTo>
                      <a:pt x="130" y="67"/>
                    </a:lnTo>
                    <a:lnTo>
                      <a:pt x="136" y="65"/>
                    </a:lnTo>
                    <a:lnTo>
                      <a:pt x="140" y="63"/>
                    </a:lnTo>
                    <a:lnTo>
                      <a:pt x="146" y="59"/>
                    </a:lnTo>
                    <a:lnTo>
                      <a:pt x="150" y="57"/>
                    </a:lnTo>
                    <a:lnTo>
                      <a:pt x="155" y="56"/>
                    </a:lnTo>
                    <a:lnTo>
                      <a:pt x="161" y="54"/>
                    </a:lnTo>
                    <a:lnTo>
                      <a:pt x="167" y="52"/>
                    </a:lnTo>
                    <a:lnTo>
                      <a:pt x="171" y="50"/>
                    </a:lnTo>
                    <a:lnTo>
                      <a:pt x="177" y="48"/>
                    </a:lnTo>
                    <a:lnTo>
                      <a:pt x="182" y="46"/>
                    </a:lnTo>
                    <a:lnTo>
                      <a:pt x="186" y="44"/>
                    </a:lnTo>
                    <a:lnTo>
                      <a:pt x="192" y="42"/>
                    </a:lnTo>
                    <a:lnTo>
                      <a:pt x="198" y="40"/>
                    </a:lnTo>
                    <a:lnTo>
                      <a:pt x="203" y="38"/>
                    </a:lnTo>
                    <a:lnTo>
                      <a:pt x="207" y="36"/>
                    </a:lnTo>
                    <a:lnTo>
                      <a:pt x="213" y="34"/>
                    </a:lnTo>
                    <a:lnTo>
                      <a:pt x="219" y="32"/>
                    </a:lnTo>
                    <a:lnTo>
                      <a:pt x="225" y="31"/>
                    </a:lnTo>
                    <a:lnTo>
                      <a:pt x="230" y="31"/>
                    </a:lnTo>
                    <a:lnTo>
                      <a:pt x="234" y="29"/>
                    </a:lnTo>
                    <a:lnTo>
                      <a:pt x="240" y="27"/>
                    </a:lnTo>
                    <a:lnTo>
                      <a:pt x="246" y="25"/>
                    </a:lnTo>
                    <a:lnTo>
                      <a:pt x="251" y="25"/>
                    </a:lnTo>
                    <a:lnTo>
                      <a:pt x="255" y="23"/>
                    </a:lnTo>
                    <a:lnTo>
                      <a:pt x="261" y="21"/>
                    </a:lnTo>
                    <a:lnTo>
                      <a:pt x="267" y="19"/>
                    </a:lnTo>
                    <a:lnTo>
                      <a:pt x="273" y="19"/>
                    </a:lnTo>
                    <a:lnTo>
                      <a:pt x="278" y="17"/>
                    </a:lnTo>
                    <a:lnTo>
                      <a:pt x="284" y="15"/>
                    </a:lnTo>
                    <a:lnTo>
                      <a:pt x="288" y="15"/>
                    </a:lnTo>
                    <a:lnTo>
                      <a:pt x="294" y="13"/>
                    </a:lnTo>
                    <a:lnTo>
                      <a:pt x="299" y="13"/>
                    </a:lnTo>
                    <a:lnTo>
                      <a:pt x="305" y="11"/>
                    </a:lnTo>
                    <a:lnTo>
                      <a:pt x="311" y="11"/>
                    </a:lnTo>
                    <a:lnTo>
                      <a:pt x="317" y="9"/>
                    </a:lnTo>
                    <a:lnTo>
                      <a:pt x="321" y="9"/>
                    </a:lnTo>
                    <a:lnTo>
                      <a:pt x="326" y="8"/>
                    </a:lnTo>
                    <a:lnTo>
                      <a:pt x="332" y="8"/>
                    </a:lnTo>
                    <a:lnTo>
                      <a:pt x="338" y="6"/>
                    </a:lnTo>
                    <a:lnTo>
                      <a:pt x="344" y="6"/>
                    </a:lnTo>
                    <a:lnTo>
                      <a:pt x="349" y="6"/>
                    </a:lnTo>
                    <a:lnTo>
                      <a:pt x="355" y="4"/>
                    </a:lnTo>
                    <a:lnTo>
                      <a:pt x="361" y="4"/>
                    </a:lnTo>
                    <a:lnTo>
                      <a:pt x="367" y="4"/>
                    </a:lnTo>
                    <a:lnTo>
                      <a:pt x="371" y="2"/>
                    </a:lnTo>
                    <a:lnTo>
                      <a:pt x="376" y="2"/>
                    </a:lnTo>
                    <a:lnTo>
                      <a:pt x="382" y="2"/>
                    </a:lnTo>
                    <a:lnTo>
                      <a:pt x="388" y="2"/>
                    </a:lnTo>
                    <a:lnTo>
                      <a:pt x="394" y="0"/>
                    </a:lnTo>
                    <a:lnTo>
                      <a:pt x="399" y="0"/>
                    </a:lnTo>
                    <a:lnTo>
                      <a:pt x="405" y="0"/>
                    </a:lnTo>
                    <a:lnTo>
                      <a:pt x="411" y="0"/>
                    </a:lnTo>
                    <a:lnTo>
                      <a:pt x="417" y="0"/>
                    </a:lnTo>
                    <a:lnTo>
                      <a:pt x="422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49" y="0"/>
                    </a:lnTo>
                    <a:lnTo>
                      <a:pt x="455" y="0"/>
                    </a:lnTo>
                    <a:lnTo>
                      <a:pt x="459" y="0"/>
                    </a:lnTo>
                    <a:lnTo>
                      <a:pt x="465" y="0"/>
                    </a:lnTo>
                    <a:lnTo>
                      <a:pt x="470" y="0"/>
                    </a:lnTo>
                    <a:lnTo>
                      <a:pt x="476" y="0"/>
                    </a:lnTo>
                    <a:lnTo>
                      <a:pt x="482" y="0"/>
                    </a:lnTo>
                    <a:lnTo>
                      <a:pt x="488" y="0"/>
                    </a:lnTo>
                    <a:lnTo>
                      <a:pt x="493" y="2"/>
                    </a:lnTo>
                    <a:lnTo>
                      <a:pt x="499" y="2"/>
                    </a:lnTo>
                    <a:lnTo>
                      <a:pt x="505" y="2"/>
                    </a:lnTo>
                    <a:lnTo>
                      <a:pt x="511" y="2"/>
                    </a:lnTo>
                    <a:lnTo>
                      <a:pt x="515" y="4"/>
                    </a:lnTo>
                    <a:lnTo>
                      <a:pt x="520" y="4"/>
                    </a:lnTo>
                    <a:lnTo>
                      <a:pt x="526" y="4"/>
                    </a:lnTo>
                    <a:lnTo>
                      <a:pt x="532" y="6"/>
                    </a:lnTo>
                    <a:lnTo>
                      <a:pt x="538" y="6"/>
                    </a:lnTo>
                    <a:lnTo>
                      <a:pt x="543" y="6"/>
                    </a:lnTo>
                    <a:lnTo>
                      <a:pt x="549" y="8"/>
                    </a:lnTo>
                    <a:lnTo>
                      <a:pt x="555" y="8"/>
                    </a:lnTo>
                    <a:lnTo>
                      <a:pt x="559" y="9"/>
                    </a:lnTo>
                    <a:lnTo>
                      <a:pt x="565" y="9"/>
                    </a:lnTo>
                    <a:lnTo>
                      <a:pt x="570" y="11"/>
                    </a:lnTo>
                    <a:lnTo>
                      <a:pt x="576" y="11"/>
                    </a:lnTo>
                    <a:lnTo>
                      <a:pt x="582" y="13"/>
                    </a:lnTo>
                    <a:lnTo>
                      <a:pt x="588" y="13"/>
                    </a:lnTo>
                    <a:lnTo>
                      <a:pt x="593" y="15"/>
                    </a:lnTo>
                    <a:lnTo>
                      <a:pt x="597" y="15"/>
                    </a:lnTo>
                    <a:lnTo>
                      <a:pt x="603" y="17"/>
                    </a:lnTo>
                    <a:lnTo>
                      <a:pt x="609" y="19"/>
                    </a:lnTo>
                    <a:lnTo>
                      <a:pt x="614" y="19"/>
                    </a:lnTo>
                    <a:lnTo>
                      <a:pt x="620" y="21"/>
                    </a:lnTo>
                    <a:lnTo>
                      <a:pt x="626" y="23"/>
                    </a:lnTo>
                    <a:lnTo>
                      <a:pt x="630" y="25"/>
                    </a:lnTo>
                    <a:lnTo>
                      <a:pt x="636" y="25"/>
                    </a:lnTo>
                    <a:lnTo>
                      <a:pt x="641" y="27"/>
                    </a:lnTo>
                    <a:lnTo>
                      <a:pt x="647" y="29"/>
                    </a:lnTo>
                    <a:lnTo>
                      <a:pt x="651" y="31"/>
                    </a:lnTo>
                    <a:lnTo>
                      <a:pt x="657" y="31"/>
                    </a:lnTo>
                    <a:lnTo>
                      <a:pt x="662" y="32"/>
                    </a:lnTo>
                    <a:lnTo>
                      <a:pt x="668" y="34"/>
                    </a:lnTo>
                    <a:lnTo>
                      <a:pt x="674" y="36"/>
                    </a:lnTo>
                    <a:lnTo>
                      <a:pt x="678" y="38"/>
                    </a:lnTo>
                    <a:lnTo>
                      <a:pt x="684" y="40"/>
                    </a:lnTo>
                    <a:lnTo>
                      <a:pt x="689" y="42"/>
                    </a:lnTo>
                    <a:lnTo>
                      <a:pt x="695" y="44"/>
                    </a:lnTo>
                    <a:lnTo>
                      <a:pt x="699" y="46"/>
                    </a:lnTo>
                    <a:lnTo>
                      <a:pt x="705" y="48"/>
                    </a:lnTo>
                    <a:lnTo>
                      <a:pt x="710" y="50"/>
                    </a:lnTo>
                    <a:lnTo>
                      <a:pt x="714" y="52"/>
                    </a:lnTo>
                    <a:lnTo>
                      <a:pt x="720" y="54"/>
                    </a:lnTo>
                    <a:lnTo>
                      <a:pt x="726" y="56"/>
                    </a:lnTo>
                    <a:lnTo>
                      <a:pt x="732" y="57"/>
                    </a:lnTo>
                    <a:lnTo>
                      <a:pt x="735" y="59"/>
                    </a:lnTo>
                    <a:lnTo>
                      <a:pt x="741" y="63"/>
                    </a:lnTo>
                    <a:lnTo>
                      <a:pt x="745" y="65"/>
                    </a:lnTo>
                    <a:lnTo>
                      <a:pt x="751" y="67"/>
                    </a:lnTo>
                    <a:lnTo>
                      <a:pt x="757" y="69"/>
                    </a:lnTo>
                    <a:lnTo>
                      <a:pt x="760" y="71"/>
                    </a:lnTo>
                    <a:lnTo>
                      <a:pt x="766" y="75"/>
                    </a:lnTo>
                    <a:lnTo>
                      <a:pt x="772" y="77"/>
                    </a:lnTo>
                    <a:lnTo>
                      <a:pt x="776" y="79"/>
                    </a:lnTo>
                    <a:lnTo>
                      <a:pt x="782" y="81"/>
                    </a:lnTo>
                    <a:lnTo>
                      <a:pt x="785" y="84"/>
                    </a:lnTo>
                    <a:lnTo>
                      <a:pt x="791" y="86"/>
                    </a:lnTo>
                    <a:lnTo>
                      <a:pt x="795" y="88"/>
                    </a:lnTo>
                    <a:lnTo>
                      <a:pt x="801" y="92"/>
                    </a:lnTo>
                    <a:lnTo>
                      <a:pt x="805" y="94"/>
                    </a:lnTo>
                    <a:lnTo>
                      <a:pt x="810" y="98"/>
                    </a:lnTo>
                    <a:lnTo>
                      <a:pt x="816" y="100"/>
                    </a:lnTo>
                    <a:lnTo>
                      <a:pt x="820" y="104"/>
                    </a:lnTo>
                    <a:lnTo>
                      <a:pt x="826" y="105"/>
                    </a:lnTo>
                    <a:lnTo>
                      <a:pt x="830" y="107"/>
                    </a:lnTo>
                    <a:lnTo>
                      <a:pt x="833" y="111"/>
                    </a:lnTo>
                    <a:lnTo>
                      <a:pt x="839" y="115"/>
                    </a:lnTo>
                    <a:lnTo>
                      <a:pt x="843" y="117"/>
                    </a:lnTo>
                    <a:lnTo>
                      <a:pt x="849" y="121"/>
                    </a:lnTo>
                    <a:lnTo>
                      <a:pt x="853" y="123"/>
                    </a:lnTo>
                    <a:lnTo>
                      <a:pt x="858" y="127"/>
                    </a:lnTo>
                    <a:lnTo>
                      <a:pt x="862" y="130"/>
                    </a:lnTo>
                    <a:lnTo>
                      <a:pt x="868" y="132"/>
                    </a:lnTo>
                    <a:lnTo>
                      <a:pt x="872" y="136"/>
                    </a:lnTo>
                    <a:lnTo>
                      <a:pt x="879" y="142"/>
                    </a:lnTo>
                    <a:lnTo>
                      <a:pt x="812" y="236"/>
                    </a:lnTo>
                    <a:lnTo>
                      <a:pt x="807" y="232"/>
                    </a:lnTo>
                    <a:lnTo>
                      <a:pt x="803" y="228"/>
                    </a:lnTo>
                    <a:lnTo>
                      <a:pt x="799" y="226"/>
                    </a:lnTo>
                    <a:lnTo>
                      <a:pt x="793" y="223"/>
                    </a:lnTo>
                    <a:lnTo>
                      <a:pt x="789" y="219"/>
                    </a:lnTo>
                    <a:lnTo>
                      <a:pt x="785" y="217"/>
                    </a:lnTo>
                    <a:lnTo>
                      <a:pt x="780" y="213"/>
                    </a:lnTo>
                    <a:lnTo>
                      <a:pt x="776" y="209"/>
                    </a:lnTo>
                    <a:lnTo>
                      <a:pt x="770" y="207"/>
                    </a:lnTo>
                    <a:lnTo>
                      <a:pt x="766" y="203"/>
                    </a:lnTo>
                    <a:lnTo>
                      <a:pt x="760" y="202"/>
                    </a:lnTo>
                    <a:lnTo>
                      <a:pt x="757" y="200"/>
                    </a:lnTo>
                    <a:lnTo>
                      <a:pt x="751" y="196"/>
                    </a:lnTo>
                    <a:lnTo>
                      <a:pt x="747" y="194"/>
                    </a:lnTo>
                    <a:lnTo>
                      <a:pt x="741" y="190"/>
                    </a:lnTo>
                    <a:lnTo>
                      <a:pt x="737" y="188"/>
                    </a:lnTo>
                    <a:lnTo>
                      <a:pt x="732" y="186"/>
                    </a:lnTo>
                    <a:lnTo>
                      <a:pt x="726" y="182"/>
                    </a:lnTo>
                    <a:lnTo>
                      <a:pt x="722" y="180"/>
                    </a:lnTo>
                    <a:lnTo>
                      <a:pt x="716" y="178"/>
                    </a:lnTo>
                    <a:lnTo>
                      <a:pt x="712" y="175"/>
                    </a:lnTo>
                    <a:lnTo>
                      <a:pt x="707" y="173"/>
                    </a:lnTo>
                    <a:lnTo>
                      <a:pt x="701" y="171"/>
                    </a:lnTo>
                    <a:lnTo>
                      <a:pt x="697" y="169"/>
                    </a:lnTo>
                    <a:lnTo>
                      <a:pt x="691" y="167"/>
                    </a:lnTo>
                    <a:lnTo>
                      <a:pt x="686" y="163"/>
                    </a:lnTo>
                    <a:lnTo>
                      <a:pt x="682" y="161"/>
                    </a:lnTo>
                    <a:lnTo>
                      <a:pt x="676" y="159"/>
                    </a:lnTo>
                    <a:lnTo>
                      <a:pt x="670" y="157"/>
                    </a:lnTo>
                    <a:lnTo>
                      <a:pt x="666" y="155"/>
                    </a:lnTo>
                    <a:lnTo>
                      <a:pt x="661" y="153"/>
                    </a:lnTo>
                    <a:lnTo>
                      <a:pt x="655" y="152"/>
                    </a:lnTo>
                    <a:lnTo>
                      <a:pt x="649" y="150"/>
                    </a:lnTo>
                    <a:lnTo>
                      <a:pt x="645" y="148"/>
                    </a:lnTo>
                    <a:lnTo>
                      <a:pt x="639" y="146"/>
                    </a:lnTo>
                    <a:lnTo>
                      <a:pt x="634" y="144"/>
                    </a:lnTo>
                    <a:lnTo>
                      <a:pt x="628" y="144"/>
                    </a:lnTo>
                    <a:lnTo>
                      <a:pt x="624" y="142"/>
                    </a:lnTo>
                    <a:lnTo>
                      <a:pt x="618" y="140"/>
                    </a:lnTo>
                    <a:lnTo>
                      <a:pt x="613" y="138"/>
                    </a:lnTo>
                    <a:lnTo>
                      <a:pt x="607" y="136"/>
                    </a:lnTo>
                    <a:lnTo>
                      <a:pt x="601" y="136"/>
                    </a:lnTo>
                    <a:lnTo>
                      <a:pt x="597" y="134"/>
                    </a:lnTo>
                    <a:lnTo>
                      <a:pt x="591" y="132"/>
                    </a:lnTo>
                    <a:lnTo>
                      <a:pt x="586" y="132"/>
                    </a:lnTo>
                    <a:lnTo>
                      <a:pt x="580" y="130"/>
                    </a:lnTo>
                    <a:lnTo>
                      <a:pt x="574" y="129"/>
                    </a:lnTo>
                    <a:lnTo>
                      <a:pt x="570" y="129"/>
                    </a:lnTo>
                    <a:lnTo>
                      <a:pt x="565" y="127"/>
                    </a:lnTo>
                    <a:lnTo>
                      <a:pt x="559" y="125"/>
                    </a:lnTo>
                    <a:lnTo>
                      <a:pt x="553" y="125"/>
                    </a:lnTo>
                    <a:lnTo>
                      <a:pt x="547" y="123"/>
                    </a:lnTo>
                    <a:lnTo>
                      <a:pt x="541" y="123"/>
                    </a:lnTo>
                    <a:lnTo>
                      <a:pt x="536" y="123"/>
                    </a:lnTo>
                    <a:lnTo>
                      <a:pt x="532" y="121"/>
                    </a:lnTo>
                    <a:lnTo>
                      <a:pt x="526" y="121"/>
                    </a:lnTo>
                    <a:lnTo>
                      <a:pt x="520" y="119"/>
                    </a:lnTo>
                    <a:lnTo>
                      <a:pt x="515" y="119"/>
                    </a:lnTo>
                    <a:lnTo>
                      <a:pt x="509" y="119"/>
                    </a:lnTo>
                    <a:lnTo>
                      <a:pt x="503" y="117"/>
                    </a:lnTo>
                    <a:lnTo>
                      <a:pt x="497" y="117"/>
                    </a:lnTo>
                    <a:lnTo>
                      <a:pt x="492" y="117"/>
                    </a:lnTo>
                    <a:lnTo>
                      <a:pt x="486" y="117"/>
                    </a:lnTo>
                    <a:lnTo>
                      <a:pt x="482" y="115"/>
                    </a:lnTo>
                    <a:lnTo>
                      <a:pt x="476" y="115"/>
                    </a:lnTo>
                    <a:lnTo>
                      <a:pt x="470" y="115"/>
                    </a:lnTo>
                    <a:lnTo>
                      <a:pt x="465" y="115"/>
                    </a:lnTo>
                    <a:lnTo>
                      <a:pt x="459" y="115"/>
                    </a:lnTo>
                    <a:lnTo>
                      <a:pt x="453" y="115"/>
                    </a:lnTo>
                    <a:lnTo>
                      <a:pt x="447" y="115"/>
                    </a:lnTo>
                    <a:lnTo>
                      <a:pt x="442" y="115"/>
                    </a:lnTo>
                    <a:lnTo>
                      <a:pt x="438" y="115"/>
                    </a:lnTo>
                    <a:lnTo>
                      <a:pt x="432" y="115"/>
                    </a:lnTo>
                    <a:lnTo>
                      <a:pt x="426" y="115"/>
                    </a:lnTo>
                    <a:lnTo>
                      <a:pt x="420" y="115"/>
                    </a:lnTo>
                    <a:lnTo>
                      <a:pt x="415" y="115"/>
                    </a:lnTo>
                    <a:lnTo>
                      <a:pt x="409" y="115"/>
                    </a:lnTo>
                    <a:lnTo>
                      <a:pt x="403" y="115"/>
                    </a:lnTo>
                    <a:lnTo>
                      <a:pt x="397" y="115"/>
                    </a:lnTo>
                    <a:lnTo>
                      <a:pt x="394" y="117"/>
                    </a:lnTo>
                    <a:lnTo>
                      <a:pt x="388" y="117"/>
                    </a:lnTo>
                    <a:lnTo>
                      <a:pt x="382" y="117"/>
                    </a:lnTo>
                    <a:lnTo>
                      <a:pt x="376" y="117"/>
                    </a:lnTo>
                    <a:lnTo>
                      <a:pt x="371" y="119"/>
                    </a:lnTo>
                    <a:lnTo>
                      <a:pt x="365" y="119"/>
                    </a:lnTo>
                    <a:lnTo>
                      <a:pt x="359" y="121"/>
                    </a:lnTo>
                    <a:lnTo>
                      <a:pt x="353" y="121"/>
                    </a:lnTo>
                    <a:lnTo>
                      <a:pt x="347" y="121"/>
                    </a:lnTo>
                    <a:lnTo>
                      <a:pt x="342" y="123"/>
                    </a:lnTo>
                    <a:lnTo>
                      <a:pt x="338" y="123"/>
                    </a:lnTo>
                    <a:lnTo>
                      <a:pt x="332" y="125"/>
                    </a:lnTo>
                    <a:lnTo>
                      <a:pt x="326" y="125"/>
                    </a:lnTo>
                    <a:lnTo>
                      <a:pt x="321" y="127"/>
                    </a:lnTo>
                    <a:lnTo>
                      <a:pt x="315" y="127"/>
                    </a:lnTo>
                    <a:lnTo>
                      <a:pt x="309" y="129"/>
                    </a:lnTo>
                    <a:lnTo>
                      <a:pt x="305" y="130"/>
                    </a:lnTo>
                    <a:lnTo>
                      <a:pt x="299" y="130"/>
                    </a:lnTo>
                    <a:lnTo>
                      <a:pt x="294" y="132"/>
                    </a:lnTo>
                    <a:lnTo>
                      <a:pt x="288" y="132"/>
                    </a:lnTo>
                    <a:lnTo>
                      <a:pt x="282" y="134"/>
                    </a:lnTo>
                    <a:lnTo>
                      <a:pt x="278" y="136"/>
                    </a:lnTo>
                    <a:lnTo>
                      <a:pt x="273" y="138"/>
                    </a:lnTo>
                    <a:lnTo>
                      <a:pt x="267" y="138"/>
                    </a:lnTo>
                    <a:lnTo>
                      <a:pt x="261" y="140"/>
                    </a:lnTo>
                    <a:lnTo>
                      <a:pt x="255" y="142"/>
                    </a:lnTo>
                    <a:lnTo>
                      <a:pt x="251" y="144"/>
                    </a:lnTo>
                    <a:lnTo>
                      <a:pt x="246" y="146"/>
                    </a:lnTo>
                    <a:lnTo>
                      <a:pt x="240" y="148"/>
                    </a:lnTo>
                    <a:lnTo>
                      <a:pt x="234" y="150"/>
                    </a:lnTo>
                    <a:lnTo>
                      <a:pt x="230" y="152"/>
                    </a:lnTo>
                    <a:lnTo>
                      <a:pt x="225" y="153"/>
                    </a:lnTo>
                    <a:lnTo>
                      <a:pt x="219" y="155"/>
                    </a:lnTo>
                    <a:lnTo>
                      <a:pt x="213" y="157"/>
                    </a:lnTo>
                    <a:lnTo>
                      <a:pt x="209" y="159"/>
                    </a:lnTo>
                    <a:lnTo>
                      <a:pt x="203" y="161"/>
                    </a:lnTo>
                    <a:lnTo>
                      <a:pt x="198" y="163"/>
                    </a:lnTo>
                    <a:lnTo>
                      <a:pt x="194" y="165"/>
                    </a:lnTo>
                    <a:lnTo>
                      <a:pt x="188" y="167"/>
                    </a:lnTo>
                    <a:lnTo>
                      <a:pt x="182" y="169"/>
                    </a:lnTo>
                    <a:lnTo>
                      <a:pt x="178" y="171"/>
                    </a:lnTo>
                    <a:lnTo>
                      <a:pt x="173" y="175"/>
                    </a:lnTo>
                    <a:lnTo>
                      <a:pt x="167" y="177"/>
                    </a:lnTo>
                    <a:lnTo>
                      <a:pt x="163" y="178"/>
                    </a:lnTo>
                    <a:lnTo>
                      <a:pt x="157" y="180"/>
                    </a:lnTo>
                    <a:lnTo>
                      <a:pt x="153" y="184"/>
                    </a:lnTo>
                    <a:lnTo>
                      <a:pt x="148" y="186"/>
                    </a:lnTo>
                    <a:lnTo>
                      <a:pt x="144" y="188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29" y="198"/>
                    </a:lnTo>
                    <a:lnTo>
                      <a:pt x="123" y="200"/>
                    </a:lnTo>
                    <a:lnTo>
                      <a:pt x="119" y="202"/>
                    </a:lnTo>
                    <a:lnTo>
                      <a:pt x="113" y="205"/>
                    </a:lnTo>
                    <a:lnTo>
                      <a:pt x="109" y="209"/>
                    </a:lnTo>
                    <a:lnTo>
                      <a:pt x="105" y="211"/>
                    </a:lnTo>
                    <a:lnTo>
                      <a:pt x="100" y="215"/>
                    </a:lnTo>
                    <a:lnTo>
                      <a:pt x="96" y="217"/>
                    </a:lnTo>
                    <a:lnTo>
                      <a:pt x="90" y="221"/>
                    </a:lnTo>
                    <a:lnTo>
                      <a:pt x="86" y="223"/>
                    </a:lnTo>
                    <a:lnTo>
                      <a:pt x="80" y="226"/>
                    </a:lnTo>
                    <a:lnTo>
                      <a:pt x="77" y="230"/>
                    </a:lnTo>
                    <a:lnTo>
                      <a:pt x="69" y="236"/>
                    </a:lnTo>
                    <a:lnTo>
                      <a:pt x="0" y="142"/>
                    </a:lnTo>
                  </a:path>
                </a:pathLst>
              </a:custGeom>
              <a:noFill/>
              <a:ln w="6350">
                <a:solidFill>
                  <a:srgbClr val="E01F25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98"/>
              <p:cNvSpPr>
                <a:spLocks noChangeShapeType="1"/>
              </p:cNvSpPr>
              <p:nvPr/>
            </p:nvSpPr>
            <p:spPr bwMode="auto">
              <a:xfrm flipV="1">
                <a:off x="5446" y="2859"/>
                <a:ext cx="13" cy="18"/>
              </a:xfrm>
              <a:prstGeom prst="line">
                <a:avLst/>
              </a:prstGeom>
              <a:noFill/>
              <a:ln w="6350">
                <a:solidFill>
                  <a:srgbClr val="E01F25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99"/>
              <p:cNvSpPr>
                <a:spLocks noChangeShapeType="1"/>
              </p:cNvSpPr>
              <p:nvPr/>
            </p:nvSpPr>
            <p:spPr bwMode="auto">
              <a:xfrm flipH="1" flipV="1">
                <a:off x="5292" y="2859"/>
                <a:ext cx="13" cy="18"/>
              </a:xfrm>
              <a:prstGeom prst="line">
                <a:avLst/>
              </a:prstGeom>
              <a:noFill/>
              <a:ln w="6350">
                <a:solidFill>
                  <a:srgbClr val="E01F25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3" name="Rectangle 100"/>
            <p:cNvSpPr>
              <a:spLocks noChangeArrowheads="1"/>
            </p:cNvSpPr>
            <p:nvPr/>
          </p:nvSpPr>
          <p:spPr bwMode="auto">
            <a:xfrm>
              <a:off x="5118" y="2160"/>
              <a:ext cx="87" cy="41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101"/>
          <p:cNvGrpSpPr>
            <a:grpSpLocks/>
          </p:cNvGrpSpPr>
          <p:nvPr/>
        </p:nvGrpSpPr>
        <p:grpSpPr bwMode="auto">
          <a:xfrm>
            <a:off x="4336170" y="5782128"/>
            <a:ext cx="687388" cy="685800"/>
            <a:chOff x="5232" y="2832"/>
            <a:chExt cx="288" cy="288"/>
          </a:xfrm>
        </p:grpSpPr>
        <p:sp>
          <p:nvSpPr>
            <p:cNvPr id="81" name="Oval 102"/>
            <p:cNvSpPr>
              <a:spLocks noChangeArrowheads="1"/>
            </p:cNvSpPr>
            <p:nvPr/>
          </p:nvSpPr>
          <p:spPr bwMode="auto">
            <a:xfrm>
              <a:off x="5253" y="2853"/>
              <a:ext cx="245" cy="2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103"/>
            <p:cNvSpPr>
              <a:spLocks noChangeArrowheads="1"/>
            </p:cNvSpPr>
            <p:nvPr/>
          </p:nvSpPr>
          <p:spPr bwMode="auto">
            <a:xfrm>
              <a:off x="5232" y="2832"/>
              <a:ext cx="288" cy="28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104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E01F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</a:path>
              </a:pathLst>
            </a:custGeom>
            <a:noFill/>
            <a:ln w="6350">
              <a:solidFill>
                <a:srgbClr val="E01F2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106"/>
            <p:cNvSpPr>
              <a:spLocks noChangeShapeType="1"/>
            </p:cNvSpPr>
            <p:nvPr/>
          </p:nvSpPr>
          <p:spPr bwMode="auto">
            <a:xfrm flipV="1">
              <a:off x="5446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107"/>
            <p:cNvSpPr>
              <a:spLocks noChangeShapeType="1"/>
            </p:cNvSpPr>
            <p:nvPr/>
          </p:nvSpPr>
          <p:spPr bwMode="auto">
            <a:xfrm flipH="1" flipV="1">
              <a:off x="5292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7" name="Group 109"/>
          <p:cNvGrpSpPr>
            <a:grpSpLocks/>
          </p:cNvGrpSpPr>
          <p:nvPr/>
        </p:nvGrpSpPr>
        <p:grpSpPr bwMode="auto">
          <a:xfrm>
            <a:off x="7652670" y="2683326"/>
            <a:ext cx="1143000" cy="1143000"/>
            <a:chOff x="4896" y="2928"/>
            <a:chExt cx="480" cy="480"/>
          </a:xfrm>
        </p:grpSpPr>
        <p:sp>
          <p:nvSpPr>
            <p:cNvPr id="88" name="Oval 110"/>
            <p:cNvSpPr>
              <a:spLocks noChangeArrowheads="1"/>
            </p:cNvSpPr>
            <p:nvPr/>
          </p:nvSpPr>
          <p:spPr bwMode="auto">
            <a:xfrm>
              <a:off x="4931" y="2963"/>
              <a:ext cx="408" cy="41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Oval 111"/>
            <p:cNvSpPr>
              <a:spLocks noChangeArrowheads="1"/>
            </p:cNvSpPr>
            <p:nvPr/>
          </p:nvSpPr>
          <p:spPr bwMode="auto">
            <a:xfrm>
              <a:off x="4896" y="2928"/>
              <a:ext cx="480" cy="48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0" name="AutoShape 113"/>
          <p:cNvSpPr>
            <a:spLocks noChangeArrowheads="1"/>
          </p:cNvSpPr>
          <p:nvPr/>
        </p:nvSpPr>
        <p:spPr bwMode="auto">
          <a:xfrm rot="5400000">
            <a:off x="8109870" y="2302326"/>
            <a:ext cx="2286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AutoShape 114"/>
          <p:cNvSpPr>
            <a:spLocks noChangeArrowheads="1"/>
          </p:cNvSpPr>
          <p:nvPr/>
        </p:nvSpPr>
        <p:spPr bwMode="auto">
          <a:xfrm rot="5400000">
            <a:off x="6219378" y="2238828"/>
            <a:ext cx="2286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AutoShape 115"/>
          <p:cNvSpPr>
            <a:spLocks noChangeArrowheads="1"/>
          </p:cNvSpPr>
          <p:nvPr/>
        </p:nvSpPr>
        <p:spPr bwMode="auto">
          <a:xfrm rot="5400000">
            <a:off x="7384170" y="5210628"/>
            <a:ext cx="2286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Rectangle 117"/>
          <p:cNvSpPr>
            <a:spLocks noChangeArrowheads="1"/>
          </p:cNvSpPr>
          <p:nvPr/>
        </p:nvSpPr>
        <p:spPr bwMode="auto">
          <a:xfrm>
            <a:off x="5533578" y="26960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Rectangle 118"/>
          <p:cNvSpPr>
            <a:spLocks noChangeArrowheads="1"/>
          </p:cNvSpPr>
          <p:nvPr/>
        </p:nvSpPr>
        <p:spPr bwMode="auto">
          <a:xfrm>
            <a:off x="5533578" y="28484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Rectangle 119"/>
          <p:cNvSpPr>
            <a:spLocks noChangeArrowheads="1"/>
          </p:cNvSpPr>
          <p:nvPr/>
        </p:nvSpPr>
        <p:spPr bwMode="auto">
          <a:xfrm>
            <a:off x="5533578" y="30008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Rectangle 120"/>
          <p:cNvSpPr>
            <a:spLocks noChangeArrowheads="1"/>
          </p:cNvSpPr>
          <p:nvPr/>
        </p:nvSpPr>
        <p:spPr bwMode="auto">
          <a:xfrm>
            <a:off x="5533578" y="3153228"/>
            <a:ext cx="6858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" name="Rectangle 121"/>
          <p:cNvSpPr>
            <a:spLocks noChangeArrowheads="1"/>
          </p:cNvSpPr>
          <p:nvPr/>
        </p:nvSpPr>
        <p:spPr bwMode="auto">
          <a:xfrm>
            <a:off x="5533578" y="33056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Rectangle 122"/>
          <p:cNvSpPr>
            <a:spLocks noChangeArrowheads="1"/>
          </p:cNvSpPr>
          <p:nvPr/>
        </p:nvSpPr>
        <p:spPr bwMode="auto">
          <a:xfrm>
            <a:off x="5533578" y="34580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Rectangle 123"/>
          <p:cNvSpPr>
            <a:spLocks noChangeArrowheads="1"/>
          </p:cNvSpPr>
          <p:nvPr/>
        </p:nvSpPr>
        <p:spPr bwMode="auto">
          <a:xfrm>
            <a:off x="5533578" y="3610428"/>
            <a:ext cx="15240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Rectangle 124"/>
          <p:cNvSpPr>
            <a:spLocks noChangeArrowheads="1"/>
          </p:cNvSpPr>
          <p:nvPr/>
        </p:nvSpPr>
        <p:spPr bwMode="auto">
          <a:xfrm>
            <a:off x="6447978" y="3153228"/>
            <a:ext cx="609600" cy="76200"/>
          </a:xfrm>
          <a:prstGeom prst="rect">
            <a:avLst/>
          </a:prstGeom>
          <a:gradFill rotWithShape="0">
            <a:gsLst>
              <a:gs pos="0">
                <a:srgbClr val="440000"/>
              </a:gs>
              <a:gs pos="50000">
                <a:srgbClr val="FF0000"/>
              </a:gs>
              <a:gs pos="100000">
                <a:srgbClr val="44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Rectangle 125"/>
          <p:cNvSpPr>
            <a:spLocks noChangeArrowheads="1"/>
          </p:cNvSpPr>
          <p:nvPr/>
        </p:nvSpPr>
        <p:spPr bwMode="auto">
          <a:xfrm>
            <a:off x="6219378" y="3153228"/>
            <a:ext cx="228600" cy="76200"/>
          </a:xfrm>
          <a:prstGeom prst="rect">
            <a:avLst/>
          </a:prstGeom>
          <a:gradFill rotWithShape="0">
            <a:gsLst>
              <a:gs pos="0">
                <a:srgbClr val="003D00"/>
              </a:gs>
              <a:gs pos="50000">
                <a:srgbClr val="00CC00"/>
              </a:gs>
              <a:gs pos="100000">
                <a:srgbClr val="003D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AutoShape 126"/>
          <p:cNvSpPr>
            <a:spLocks noChangeArrowheads="1"/>
          </p:cNvSpPr>
          <p:nvPr/>
        </p:nvSpPr>
        <p:spPr bwMode="auto">
          <a:xfrm rot="5400000">
            <a:off x="4945770" y="5210628"/>
            <a:ext cx="2286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AutoShape 127"/>
          <p:cNvSpPr>
            <a:spLocks noChangeArrowheads="1"/>
          </p:cNvSpPr>
          <p:nvPr/>
        </p:nvSpPr>
        <p:spPr bwMode="auto">
          <a:xfrm rot="5400000">
            <a:off x="2583570" y="5210628"/>
            <a:ext cx="2286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Line 128"/>
          <p:cNvSpPr>
            <a:spLocks noChangeShapeType="1"/>
          </p:cNvSpPr>
          <p:nvPr/>
        </p:nvSpPr>
        <p:spPr bwMode="auto">
          <a:xfrm flipV="1">
            <a:off x="2654328" y="4143828"/>
            <a:ext cx="0" cy="762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6" name="Line 129"/>
          <p:cNvSpPr>
            <a:spLocks noChangeShapeType="1"/>
          </p:cNvSpPr>
          <p:nvPr/>
        </p:nvSpPr>
        <p:spPr bwMode="auto">
          <a:xfrm flipV="1">
            <a:off x="7527498" y="4143828"/>
            <a:ext cx="0" cy="762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7" name="Line 130"/>
          <p:cNvSpPr>
            <a:spLocks noChangeShapeType="1"/>
          </p:cNvSpPr>
          <p:nvPr/>
        </p:nvSpPr>
        <p:spPr bwMode="auto">
          <a:xfrm>
            <a:off x="2659770" y="4143828"/>
            <a:ext cx="4876800" cy="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8" name="AutoShape 133"/>
          <p:cNvSpPr>
            <a:spLocks noChangeArrowheads="1"/>
          </p:cNvSpPr>
          <p:nvPr/>
        </p:nvSpPr>
        <p:spPr bwMode="auto">
          <a:xfrm rot="5400000">
            <a:off x="7195470" y="3686628"/>
            <a:ext cx="2286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3C003C"/>
              </a:gs>
              <a:gs pos="50000">
                <a:srgbClr val="FF00FF"/>
              </a:gs>
              <a:gs pos="100000">
                <a:srgbClr val="3C003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" name="Rectangle 134"/>
          <p:cNvSpPr>
            <a:spLocks noChangeArrowheads="1"/>
          </p:cNvSpPr>
          <p:nvPr/>
        </p:nvSpPr>
        <p:spPr bwMode="auto">
          <a:xfrm>
            <a:off x="8109870" y="2645226"/>
            <a:ext cx="2286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1" name="Group 81"/>
          <p:cNvGrpSpPr>
            <a:grpSpLocks/>
          </p:cNvGrpSpPr>
          <p:nvPr/>
        </p:nvGrpSpPr>
        <p:grpSpPr bwMode="auto">
          <a:xfrm>
            <a:off x="2282448" y="4288974"/>
            <a:ext cx="839788" cy="838200"/>
            <a:chOff x="5232" y="2832"/>
            <a:chExt cx="288" cy="288"/>
          </a:xfrm>
        </p:grpSpPr>
        <p:sp>
          <p:nvSpPr>
            <p:cNvPr id="112" name="Oval 82"/>
            <p:cNvSpPr>
              <a:spLocks noChangeArrowheads="1"/>
            </p:cNvSpPr>
            <p:nvPr/>
          </p:nvSpPr>
          <p:spPr bwMode="auto">
            <a:xfrm>
              <a:off x="5253" y="2853"/>
              <a:ext cx="245" cy="2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Oval 83"/>
            <p:cNvSpPr>
              <a:spLocks noChangeArrowheads="1"/>
            </p:cNvSpPr>
            <p:nvPr/>
          </p:nvSpPr>
          <p:spPr bwMode="auto">
            <a:xfrm>
              <a:off x="5232" y="2832"/>
              <a:ext cx="288" cy="28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84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E01F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Freeform 85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</a:path>
              </a:pathLst>
            </a:custGeom>
            <a:noFill/>
            <a:ln w="6350">
              <a:solidFill>
                <a:srgbClr val="E01F2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86"/>
            <p:cNvSpPr>
              <a:spLocks noChangeShapeType="1"/>
            </p:cNvSpPr>
            <p:nvPr/>
          </p:nvSpPr>
          <p:spPr bwMode="auto">
            <a:xfrm flipV="1">
              <a:off x="5446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Line 87"/>
            <p:cNvSpPr>
              <a:spLocks noChangeShapeType="1"/>
            </p:cNvSpPr>
            <p:nvPr/>
          </p:nvSpPr>
          <p:spPr bwMode="auto">
            <a:xfrm flipH="1" flipV="1">
              <a:off x="5292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8" name="Group 101"/>
          <p:cNvGrpSpPr>
            <a:grpSpLocks/>
          </p:cNvGrpSpPr>
          <p:nvPr/>
        </p:nvGrpSpPr>
        <p:grpSpPr bwMode="auto">
          <a:xfrm>
            <a:off x="1934106" y="5774874"/>
            <a:ext cx="687388" cy="685800"/>
            <a:chOff x="5232" y="2832"/>
            <a:chExt cx="288" cy="288"/>
          </a:xfrm>
        </p:grpSpPr>
        <p:sp>
          <p:nvSpPr>
            <p:cNvPr id="119" name="Oval 102"/>
            <p:cNvSpPr>
              <a:spLocks noChangeArrowheads="1"/>
            </p:cNvSpPr>
            <p:nvPr/>
          </p:nvSpPr>
          <p:spPr bwMode="auto">
            <a:xfrm>
              <a:off x="5253" y="2853"/>
              <a:ext cx="245" cy="2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Oval 103"/>
            <p:cNvSpPr>
              <a:spLocks noChangeArrowheads="1"/>
            </p:cNvSpPr>
            <p:nvPr/>
          </p:nvSpPr>
          <p:spPr bwMode="auto">
            <a:xfrm>
              <a:off x="5232" y="2832"/>
              <a:ext cx="288" cy="28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Freeform 104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E01F2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105"/>
            <p:cNvSpPr>
              <a:spLocks/>
            </p:cNvSpPr>
            <p:nvPr/>
          </p:nvSpPr>
          <p:spPr bwMode="auto">
            <a:xfrm>
              <a:off x="5292" y="2832"/>
              <a:ext cx="167" cy="45"/>
            </a:xfrm>
            <a:custGeom>
              <a:avLst/>
              <a:gdLst>
                <a:gd name="T0" fmla="*/ 1 w 879"/>
                <a:gd name="T1" fmla="*/ 5 h 236"/>
                <a:gd name="T2" fmla="*/ 2 w 879"/>
                <a:gd name="T3" fmla="*/ 4 h 236"/>
                <a:gd name="T4" fmla="*/ 2 w 879"/>
                <a:gd name="T5" fmla="*/ 4 h 236"/>
                <a:gd name="T6" fmla="*/ 3 w 879"/>
                <a:gd name="T7" fmla="*/ 3 h 236"/>
                <a:gd name="T8" fmla="*/ 4 w 879"/>
                <a:gd name="T9" fmla="*/ 3 h 236"/>
                <a:gd name="T10" fmla="*/ 5 w 879"/>
                <a:gd name="T11" fmla="*/ 2 h 236"/>
                <a:gd name="T12" fmla="*/ 6 w 879"/>
                <a:gd name="T13" fmla="*/ 2 h 236"/>
                <a:gd name="T14" fmla="*/ 7 w 879"/>
                <a:gd name="T15" fmla="*/ 2 h 236"/>
                <a:gd name="T16" fmla="*/ 8 w 879"/>
                <a:gd name="T17" fmla="*/ 1 h 236"/>
                <a:gd name="T18" fmla="*/ 9 w 879"/>
                <a:gd name="T19" fmla="*/ 1 h 236"/>
                <a:gd name="T20" fmla="*/ 10 w 879"/>
                <a:gd name="T21" fmla="*/ 1 h 236"/>
                <a:gd name="T22" fmla="*/ 11 w 879"/>
                <a:gd name="T23" fmla="*/ 0 h 236"/>
                <a:gd name="T24" fmla="*/ 12 w 879"/>
                <a:gd name="T25" fmla="*/ 0 h 236"/>
                <a:gd name="T26" fmla="*/ 13 w 879"/>
                <a:gd name="T27" fmla="*/ 0 h 236"/>
                <a:gd name="T28" fmla="*/ 14 w 879"/>
                <a:gd name="T29" fmla="*/ 0 h 236"/>
                <a:gd name="T30" fmla="*/ 15 w 879"/>
                <a:gd name="T31" fmla="*/ 0 h 236"/>
                <a:gd name="T32" fmla="*/ 16 w 879"/>
                <a:gd name="T33" fmla="*/ 0 h 236"/>
                <a:gd name="T34" fmla="*/ 17 w 879"/>
                <a:gd name="T35" fmla="*/ 0 h 236"/>
                <a:gd name="T36" fmla="*/ 18 w 879"/>
                <a:gd name="T37" fmla="*/ 0 h 236"/>
                <a:gd name="T38" fmla="*/ 19 w 879"/>
                <a:gd name="T39" fmla="*/ 0 h 236"/>
                <a:gd name="T40" fmla="*/ 20 w 879"/>
                <a:gd name="T41" fmla="*/ 0 h 236"/>
                <a:gd name="T42" fmla="*/ 21 w 879"/>
                <a:gd name="T43" fmla="*/ 0 h 236"/>
                <a:gd name="T44" fmla="*/ 22 w 879"/>
                <a:gd name="T45" fmla="*/ 1 h 236"/>
                <a:gd name="T46" fmla="*/ 23 w 879"/>
                <a:gd name="T47" fmla="*/ 1 h 236"/>
                <a:gd name="T48" fmla="*/ 24 w 879"/>
                <a:gd name="T49" fmla="*/ 1 h 236"/>
                <a:gd name="T50" fmla="*/ 25 w 879"/>
                <a:gd name="T51" fmla="*/ 2 h 236"/>
                <a:gd name="T52" fmla="*/ 26 w 879"/>
                <a:gd name="T53" fmla="*/ 2 h 236"/>
                <a:gd name="T54" fmla="*/ 27 w 879"/>
                <a:gd name="T55" fmla="*/ 2 h 236"/>
                <a:gd name="T56" fmla="*/ 27 w 879"/>
                <a:gd name="T57" fmla="*/ 3 h 236"/>
                <a:gd name="T58" fmla="*/ 28 w 879"/>
                <a:gd name="T59" fmla="*/ 3 h 236"/>
                <a:gd name="T60" fmla="*/ 29 w 879"/>
                <a:gd name="T61" fmla="*/ 4 h 236"/>
                <a:gd name="T62" fmla="*/ 30 w 879"/>
                <a:gd name="T63" fmla="*/ 4 h 236"/>
                <a:gd name="T64" fmla="*/ 31 w 879"/>
                <a:gd name="T65" fmla="*/ 5 h 236"/>
                <a:gd name="T66" fmla="*/ 29 w 879"/>
                <a:gd name="T67" fmla="*/ 9 h 236"/>
                <a:gd name="T68" fmla="*/ 28 w 879"/>
                <a:gd name="T69" fmla="*/ 8 h 236"/>
                <a:gd name="T70" fmla="*/ 28 w 879"/>
                <a:gd name="T71" fmla="*/ 7 h 236"/>
                <a:gd name="T72" fmla="*/ 27 w 879"/>
                <a:gd name="T73" fmla="*/ 7 h 236"/>
                <a:gd name="T74" fmla="*/ 26 w 879"/>
                <a:gd name="T75" fmla="*/ 6 h 236"/>
                <a:gd name="T76" fmla="*/ 25 w 879"/>
                <a:gd name="T77" fmla="*/ 6 h 236"/>
                <a:gd name="T78" fmla="*/ 24 w 879"/>
                <a:gd name="T79" fmla="*/ 6 h 236"/>
                <a:gd name="T80" fmla="*/ 23 w 879"/>
                <a:gd name="T81" fmla="*/ 5 h 236"/>
                <a:gd name="T82" fmla="*/ 22 w 879"/>
                <a:gd name="T83" fmla="*/ 5 h 236"/>
                <a:gd name="T84" fmla="*/ 21 w 879"/>
                <a:gd name="T85" fmla="*/ 5 h 236"/>
                <a:gd name="T86" fmla="*/ 20 w 879"/>
                <a:gd name="T87" fmla="*/ 5 h 236"/>
                <a:gd name="T88" fmla="*/ 19 w 879"/>
                <a:gd name="T89" fmla="*/ 4 h 236"/>
                <a:gd name="T90" fmla="*/ 18 w 879"/>
                <a:gd name="T91" fmla="*/ 4 h 236"/>
                <a:gd name="T92" fmla="*/ 17 w 879"/>
                <a:gd name="T93" fmla="*/ 4 h 236"/>
                <a:gd name="T94" fmla="*/ 16 w 879"/>
                <a:gd name="T95" fmla="*/ 4 h 236"/>
                <a:gd name="T96" fmla="*/ 15 w 879"/>
                <a:gd name="T97" fmla="*/ 4 h 236"/>
                <a:gd name="T98" fmla="*/ 14 w 879"/>
                <a:gd name="T99" fmla="*/ 4 h 236"/>
                <a:gd name="T100" fmla="*/ 13 w 879"/>
                <a:gd name="T101" fmla="*/ 4 h 236"/>
                <a:gd name="T102" fmla="*/ 12 w 879"/>
                <a:gd name="T103" fmla="*/ 4 h 236"/>
                <a:gd name="T104" fmla="*/ 11 w 879"/>
                <a:gd name="T105" fmla="*/ 5 h 236"/>
                <a:gd name="T106" fmla="*/ 10 w 879"/>
                <a:gd name="T107" fmla="*/ 5 h 236"/>
                <a:gd name="T108" fmla="*/ 9 w 879"/>
                <a:gd name="T109" fmla="*/ 5 h 236"/>
                <a:gd name="T110" fmla="*/ 8 w 879"/>
                <a:gd name="T111" fmla="*/ 6 h 236"/>
                <a:gd name="T112" fmla="*/ 7 w 879"/>
                <a:gd name="T113" fmla="*/ 6 h 236"/>
                <a:gd name="T114" fmla="*/ 6 w 879"/>
                <a:gd name="T115" fmla="*/ 6 h 236"/>
                <a:gd name="T116" fmla="*/ 6 w 879"/>
                <a:gd name="T117" fmla="*/ 7 h 236"/>
                <a:gd name="T118" fmla="*/ 5 w 879"/>
                <a:gd name="T119" fmla="*/ 7 h 236"/>
                <a:gd name="T120" fmla="*/ 4 w 879"/>
                <a:gd name="T121" fmla="*/ 8 h 236"/>
                <a:gd name="T122" fmla="*/ 3 w 879"/>
                <a:gd name="T123" fmla="*/ 8 h 2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879" h="236">
                  <a:moveTo>
                    <a:pt x="0" y="142"/>
                  </a:moveTo>
                  <a:lnTo>
                    <a:pt x="6" y="140"/>
                  </a:lnTo>
                  <a:lnTo>
                    <a:pt x="9" y="136"/>
                  </a:lnTo>
                  <a:lnTo>
                    <a:pt x="13" y="132"/>
                  </a:lnTo>
                  <a:lnTo>
                    <a:pt x="19" y="130"/>
                  </a:lnTo>
                  <a:lnTo>
                    <a:pt x="23" y="127"/>
                  </a:lnTo>
                  <a:lnTo>
                    <a:pt x="29" y="123"/>
                  </a:lnTo>
                  <a:lnTo>
                    <a:pt x="32" y="121"/>
                  </a:lnTo>
                  <a:lnTo>
                    <a:pt x="38" y="117"/>
                  </a:lnTo>
                  <a:lnTo>
                    <a:pt x="42" y="115"/>
                  </a:lnTo>
                  <a:lnTo>
                    <a:pt x="48" y="111"/>
                  </a:lnTo>
                  <a:lnTo>
                    <a:pt x="52" y="107"/>
                  </a:lnTo>
                  <a:lnTo>
                    <a:pt x="56" y="105"/>
                  </a:lnTo>
                  <a:lnTo>
                    <a:pt x="61" y="104"/>
                  </a:lnTo>
                  <a:lnTo>
                    <a:pt x="65" y="100"/>
                  </a:lnTo>
                  <a:lnTo>
                    <a:pt x="71" y="98"/>
                  </a:lnTo>
                  <a:lnTo>
                    <a:pt x="77" y="94"/>
                  </a:lnTo>
                  <a:lnTo>
                    <a:pt x="80" y="92"/>
                  </a:lnTo>
                  <a:lnTo>
                    <a:pt x="86" y="88"/>
                  </a:lnTo>
                  <a:lnTo>
                    <a:pt x="90" y="86"/>
                  </a:lnTo>
                  <a:lnTo>
                    <a:pt x="96" y="84"/>
                  </a:lnTo>
                  <a:lnTo>
                    <a:pt x="100" y="81"/>
                  </a:lnTo>
                  <a:lnTo>
                    <a:pt x="105" y="79"/>
                  </a:lnTo>
                  <a:lnTo>
                    <a:pt x="109" y="77"/>
                  </a:lnTo>
                  <a:lnTo>
                    <a:pt x="115" y="75"/>
                  </a:lnTo>
                  <a:lnTo>
                    <a:pt x="121" y="71"/>
                  </a:lnTo>
                  <a:lnTo>
                    <a:pt x="125" y="69"/>
                  </a:lnTo>
                  <a:lnTo>
                    <a:pt x="130" y="67"/>
                  </a:lnTo>
                  <a:lnTo>
                    <a:pt x="136" y="65"/>
                  </a:lnTo>
                  <a:lnTo>
                    <a:pt x="140" y="63"/>
                  </a:lnTo>
                  <a:lnTo>
                    <a:pt x="146" y="59"/>
                  </a:lnTo>
                  <a:lnTo>
                    <a:pt x="150" y="57"/>
                  </a:lnTo>
                  <a:lnTo>
                    <a:pt x="155" y="56"/>
                  </a:lnTo>
                  <a:lnTo>
                    <a:pt x="161" y="54"/>
                  </a:lnTo>
                  <a:lnTo>
                    <a:pt x="167" y="52"/>
                  </a:lnTo>
                  <a:lnTo>
                    <a:pt x="171" y="50"/>
                  </a:lnTo>
                  <a:lnTo>
                    <a:pt x="177" y="48"/>
                  </a:lnTo>
                  <a:lnTo>
                    <a:pt x="182" y="46"/>
                  </a:lnTo>
                  <a:lnTo>
                    <a:pt x="186" y="44"/>
                  </a:lnTo>
                  <a:lnTo>
                    <a:pt x="192" y="42"/>
                  </a:lnTo>
                  <a:lnTo>
                    <a:pt x="198" y="40"/>
                  </a:lnTo>
                  <a:lnTo>
                    <a:pt x="203" y="38"/>
                  </a:lnTo>
                  <a:lnTo>
                    <a:pt x="207" y="36"/>
                  </a:lnTo>
                  <a:lnTo>
                    <a:pt x="213" y="34"/>
                  </a:lnTo>
                  <a:lnTo>
                    <a:pt x="219" y="32"/>
                  </a:lnTo>
                  <a:lnTo>
                    <a:pt x="225" y="31"/>
                  </a:lnTo>
                  <a:lnTo>
                    <a:pt x="230" y="31"/>
                  </a:lnTo>
                  <a:lnTo>
                    <a:pt x="234" y="29"/>
                  </a:lnTo>
                  <a:lnTo>
                    <a:pt x="240" y="27"/>
                  </a:lnTo>
                  <a:lnTo>
                    <a:pt x="246" y="25"/>
                  </a:lnTo>
                  <a:lnTo>
                    <a:pt x="251" y="25"/>
                  </a:lnTo>
                  <a:lnTo>
                    <a:pt x="255" y="23"/>
                  </a:lnTo>
                  <a:lnTo>
                    <a:pt x="261" y="21"/>
                  </a:lnTo>
                  <a:lnTo>
                    <a:pt x="267" y="19"/>
                  </a:lnTo>
                  <a:lnTo>
                    <a:pt x="273" y="19"/>
                  </a:lnTo>
                  <a:lnTo>
                    <a:pt x="278" y="17"/>
                  </a:lnTo>
                  <a:lnTo>
                    <a:pt x="284" y="15"/>
                  </a:lnTo>
                  <a:lnTo>
                    <a:pt x="288" y="15"/>
                  </a:lnTo>
                  <a:lnTo>
                    <a:pt x="294" y="13"/>
                  </a:lnTo>
                  <a:lnTo>
                    <a:pt x="299" y="13"/>
                  </a:lnTo>
                  <a:lnTo>
                    <a:pt x="305" y="11"/>
                  </a:lnTo>
                  <a:lnTo>
                    <a:pt x="311" y="11"/>
                  </a:lnTo>
                  <a:lnTo>
                    <a:pt x="317" y="9"/>
                  </a:lnTo>
                  <a:lnTo>
                    <a:pt x="321" y="9"/>
                  </a:lnTo>
                  <a:lnTo>
                    <a:pt x="326" y="8"/>
                  </a:lnTo>
                  <a:lnTo>
                    <a:pt x="332" y="8"/>
                  </a:lnTo>
                  <a:lnTo>
                    <a:pt x="338" y="6"/>
                  </a:lnTo>
                  <a:lnTo>
                    <a:pt x="344" y="6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1" y="4"/>
                  </a:lnTo>
                  <a:lnTo>
                    <a:pt x="367" y="4"/>
                  </a:lnTo>
                  <a:lnTo>
                    <a:pt x="371" y="2"/>
                  </a:lnTo>
                  <a:lnTo>
                    <a:pt x="376" y="2"/>
                  </a:lnTo>
                  <a:lnTo>
                    <a:pt x="382" y="2"/>
                  </a:lnTo>
                  <a:lnTo>
                    <a:pt x="388" y="2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5" y="0"/>
                  </a:lnTo>
                  <a:lnTo>
                    <a:pt x="459" y="0"/>
                  </a:lnTo>
                  <a:lnTo>
                    <a:pt x="465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2" y="0"/>
                  </a:lnTo>
                  <a:lnTo>
                    <a:pt x="488" y="0"/>
                  </a:lnTo>
                  <a:lnTo>
                    <a:pt x="493" y="2"/>
                  </a:lnTo>
                  <a:lnTo>
                    <a:pt x="499" y="2"/>
                  </a:lnTo>
                  <a:lnTo>
                    <a:pt x="505" y="2"/>
                  </a:lnTo>
                  <a:lnTo>
                    <a:pt x="511" y="2"/>
                  </a:lnTo>
                  <a:lnTo>
                    <a:pt x="515" y="4"/>
                  </a:lnTo>
                  <a:lnTo>
                    <a:pt x="520" y="4"/>
                  </a:lnTo>
                  <a:lnTo>
                    <a:pt x="526" y="4"/>
                  </a:lnTo>
                  <a:lnTo>
                    <a:pt x="532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9" y="8"/>
                  </a:lnTo>
                  <a:lnTo>
                    <a:pt x="555" y="8"/>
                  </a:lnTo>
                  <a:lnTo>
                    <a:pt x="559" y="9"/>
                  </a:lnTo>
                  <a:lnTo>
                    <a:pt x="565" y="9"/>
                  </a:lnTo>
                  <a:lnTo>
                    <a:pt x="570" y="11"/>
                  </a:lnTo>
                  <a:lnTo>
                    <a:pt x="576" y="11"/>
                  </a:lnTo>
                  <a:lnTo>
                    <a:pt x="582" y="13"/>
                  </a:lnTo>
                  <a:lnTo>
                    <a:pt x="588" y="13"/>
                  </a:lnTo>
                  <a:lnTo>
                    <a:pt x="593" y="15"/>
                  </a:lnTo>
                  <a:lnTo>
                    <a:pt x="597" y="15"/>
                  </a:lnTo>
                  <a:lnTo>
                    <a:pt x="603" y="17"/>
                  </a:lnTo>
                  <a:lnTo>
                    <a:pt x="609" y="19"/>
                  </a:lnTo>
                  <a:lnTo>
                    <a:pt x="614" y="19"/>
                  </a:lnTo>
                  <a:lnTo>
                    <a:pt x="620" y="21"/>
                  </a:lnTo>
                  <a:lnTo>
                    <a:pt x="626" y="23"/>
                  </a:lnTo>
                  <a:lnTo>
                    <a:pt x="630" y="25"/>
                  </a:lnTo>
                  <a:lnTo>
                    <a:pt x="636" y="25"/>
                  </a:lnTo>
                  <a:lnTo>
                    <a:pt x="641" y="27"/>
                  </a:lnTo>
                  <a:lnTo>
                    <a:pt x="647" y="29"/>
                  </a:lnTo>
                  <a:lnTo>
                    <a:pt x="651" y="31"/>
                  </a:lnTo>
                  <a:lnTo>
                    <a:pt x="657" y="31"/>
                  </a:lnTo>
                  <a:lnTo>
                    <a:pt x="662" y="32"/>
                  </a:lnTo>
                  <a:lnTo>
                    <a:pt x="668" y="34"/>
                  </a:lnTo>
                  <a:lnTo>
                    <a:pt x="674" y="36"/>
                  </a:lnTo>
                  <a:lnTo>
                    <a:pt x="678" y="38"/>
                  </a:lnTo>
                  <a:lnTo>
                    <a:pt x="684" y="40"/>
                  </a:lnTo>
                  <a:lnTo>
                    <a:pt x="689" y="42"/>
                  </a:lnTo>
                  <a:lnTo>
                    <a:pt x="695" y="44"/>
                  </a:lnTo>
                  <a:lnTo>
                    <a:pt x="699" y="46"/>
                  </a:lnTo>
                  <a:lnTo>
                    <a:pt x="705" y="48"/>
                  </a:lnTo>
                  <a:lnTo>
                    <a:pt x="710" y="50"/>
                  </a:lnTo>
                  <a:lnTo>
                    <a:pt x="714" y="52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7"/>
                  </a:lnTo>
                  <a:lnTo>
                    <a:pt x="735" y="59"/>
                  </a:lnTo>
                  <a:lnTo>
                    <a:pt x="741" y="63"/>
                  </a:lnTo>
                  <a:lnTo>
                    <a:pt x="745" y="65"/>
                  </a:lnTo>
                  <a:lnTo>
                    <a:pt x="751" y="67"/>
                  </a:lnTo>
                  <a:lnTo>
                    <a:pt x="757" y="69"/>
                  </a:lnTo>
                  <a:lnTo>
                    <a:pt x="760" y="71"/>
                  </a:lnTo>
                  <a:lnTo>
                    <a:pt x="766" y="75"/>
                  </a:lnTo>
                  <a:lnTo>
                    <a:pt x="772" y="77"/>
                  </a:lnTo>
                  <a:lnTo>
                    <a:pt x="776" y="79"/>
                  </a:lnTo>
                  <a:lnTo>
                    <a:pt x="782" y="81"/>
                  </a:lnTo>
                  <a:lnTo>
                    <a:pt x="785" y="84"/>
                  </a:lnTo>
                  <a:lnTo>
                    <a:pt x="791" y="86"/>
                  </a:lnTo>
                  <a:lnTo>
                    <a:pt x="795" y="88"/>
                  </a:lnTo>
                  <a:lnTo>
                    <a:pt x="801" y="92"/>
                  </a:lnTo>
                  <a:lnTo>
                    <a:pt x="805" y="94"/>
                  </a:lnTo>
                  <a:lnTo>
                    <a:pt x="810" y="98"/>
                  </a:lnTo>
                  <a:lnTo>
                    <a:pt x="816" y="100"/>
                  </a:lnTo>
                  <a:lnTo>
                    <a:pt x="820" y="104"/>
                  </a:lnTo>
                  <a:lnTo>
                    <a:pt x="826" y="105"/>
                  </a:lnTo>
                  <a:lnTo>
                    <a:pt x="830" y="107"/>
                  </a:lnTo>
                  <a:lnTo>
                    <a:pt x="833" y="111"/>
                  </a:lnTo>
                  <a:lnTo>
                    <a:pt x="839" y="115"/>
                  </a:lnTo>
                  <a:lnTo>
                    <a:pt x="843" y="117"/>
                  </a:lnTo>
                  <a:lnTo>
                    <a:pt x="849" y="121"/>
                  </a:lnTo>
                  <a:lnTo>
                    <a:pt x="853" y="123"/>
                  </a:lnTo>
                  <a:lnTo>
                    <a:pt x="858" y="127"/>
                  </a:lnTo>
                  <a:lnTo>
                    <a:pt x="862" y="130"/>
                  </a:lnTo>
                  <a:lnTo>
                    <a:pt x="868" y="132"/>
                  </a:lnTo>
                  <a:lnTo>
                    <a:pt x="872" y="136"/>
                  </a:lnTo>
                  <a:lnTo>
                    <a:pt x="879" y="142"/>
                  </a:lnTo>
                  <a:lnTo>
                    <a:pt x="812" y="236"/>
                  </a:lnTo>
                  <a:lnTo>
                    <a:pt x="807" y="232"/>
                  </a:lnTo>
                  <a:lnTo>
                    <a:pt x="803" y="228"/>
                  </a:lnTo>
                  <a:lnTo>
                    <a:pt x="799" y="226"/>
                  </a:lnTo>
                  <a:lnTo>
                    <a:pt x="793" y="223"/>
                  </a:lnTo>
                  <a:lnTo>
                    <a:pt x="789" y="219"/>
                  </a:lnTo>
                  <a:lnTo>
                    <a:pt x="785" y="217"/>
                  </a:lnTo>
                  <a:lnTo>
                    <a:pt x="780" y="213"/>
                  </a:lnTo>
                  <a:lnTo>
                    <a:pt x="776" y="209"/>
                  </a:lnTo>
                  <a:lnTo>
                    <a:pt x="770" y="207"/>
                  </a:lnTo>
                  <a:lnTo>
                    <a:pt x="766" y="203"/>
                  </a:lnTo>
                  <a:lnTo>
                    <a:pt x="760" y="202"/>
                  </a:lnTo>
                  <a:lnTo>
                    <a:pt x="757" y="200"/>
                  </a:lnTo>
                  <a:lnTo>
                    <a:pt x="751" y="196"/>
                  </a:lnTo>
                  <a:lnTo>
                    <a:pt x="747" y="194"/>
                  </a:lnTo>
                  <a:lnTo>
                    <a:pt x="741" y="190"/>
                  </a:lnTo>
                  <a:lnTo>
                    <a:pt x="737" y="188"/>
                  </a:lnTo>
                  <a:lnTo>
                    <a:pt x="732" y="186"/>
                  </a:lnTo>
                  <a:lnTo>
                    <a:pt x="726" y="182"/>
                  </a:lnTo>
                  <a:lnTo>
                    <a:pt x="722" y="180"/>
                  </a:lnTo>
                  <a:lnTo>
                    <a:pt x="716" y="178"/>
                  </a:lnTo>
                  <a:lnTo>
                    <a:pt x="712" y="175"/>
                  </a:lnTo>
                  <a:lnTo>
                    <a:pt x="707" y="173"/>
                  </a:lnTo>
                  <a:lnTo>
                    <a:pt x="701" y="171"/>
                  </a:lnTo>
                  <a:lnTo>
                    <a:pt x="697" y="169"/>
                  </a:lnTo>
                  <a:lnTo>
                    <a:pt x="691" y="167"/>
                  </a:lnTo>
                  <a:lnTo>
                    <a:pt x="686" y="163"/>
                  </a:lnTo>
                  <a:lnTo>
                    <a:pt x="682" y="161"/>
                  </a:lnTo>
                  <a:lnTo>
                    <a:pt x="676" y="159"/>
                  </a:lnTo>
                  <a:lnTo>
                    <a:pt x="670" y="157"/>
                  </a:lnTo>
                  <a:lnTo>
                    <a:pt x="666" y="155"/>
                  </a:lnTo>
                  <a:lnTo>
                    <a:pt x="661" y="153"/>
                  </a:lnTo>
                  <a:lnTo>
                    <a:pt x="655" y="152"/>
                  </a:lnTo>
                  <a:lnTo>
                    <a:pt x="649" y="150"/>
                  </a:lnTo>
                  <a:lnTo>
                    <a:pt x="645" y="148"/>
                  </a:lnTo>
                  <a:lnTo>
                    <a:pt x="639" y="146"/>
                  </a:lnTo>
                  <a:lnTo>
                    <a:pt x="634" y="144"/>
                  </a:lnTo>
                  <a:lnTo>
                    <a:pt x="628" y="144"/>
                  </a:lnTo>
                  <a:lnTo>
                    <a:pt x="624" y="142"/>
                  </a:lnTo>
                  <a:lnTo>
                    <a:pt x="618" y="140"/>
                  </a:lnTo>
                  <a:lnTo>
                    <a:pt x="613" y="138"/>
                  </a:lnTo>
                  <a:lnTo>
                    <a:pt x="607" y="136"/>
                  </a:lnTo>
                  <a:lnTo>
                    <a:pt x="601" y="136"/>
                  </a:lnTo>
                  <a:lnTo>
                    <a:pt x="597" y="134"/>
                  </a:lnTo>
                  <a:lnTo>
                    <a:pt x="591" y="132"/>
                  </a:lnTo>
                  <a:lnTo>
                    <a:pt x="586" y="132"/>
                  </a:lnTo>
                  <a:lnTo>
                    <a:pt x="580" y="130"/>
                  </a:lnTo>
                  <a:lnTo>
                    <a:pt x="574" y="129"/>
                  </a:lnTo>
                  <a:lnTo>
                    <a:pt x="570" y="129"/>
                  </a:lnTo>
                  <a:lnTo>
                    <a:pt x="565" y="127"/>
                  </a:lnTo>
                  <a:lnTo>
                    <a:pt x="559" y="125"/>
                  </a:lnTo>
                  <a:lnTo>
                    <a:pt x="553" y="125"/>
                  </a:lnTo>
                  <a:lnTo>
                    <a:pt x="547" y="123"/>
                  </a:lnTo>
                  <a:lnTo>
                    <a:pt x="541" y="123"/>
                  </a:lnTo>
                  <a:lnTo>
                    <a:pt x="536" y="123"/>
                  </a:lnTo>
                  <a:lnTo>
                    <a:pt x="532" y="121"/>
                  </a:lnTo>
                  <a:lnTo>
                    <a:pt x="526" y="121"/>
                  </a:lnTo>
                  <a:lnTo>
                    <a:pt x="520" y="119"/>
                  </a:lnTo>
                  <a:lnTo>
                    <a:pt x="515" y="119"/>
                  </a:lnTo>
                  <a:lnTo>
                    <a:pt x="509" y="119"/>
                  </a:lnTo>
                  <a:lnTo>
                    <a:pt x="503" y="117"/>
                  </a:lnTo>
                  <a:lnTo>
                    <a:pt x="497" y="117"/>
                  </a:lnTo>
                  <a:lnTo>
                    <a:pt x="492" y="117"/>
                  </a:lnTo>
                  <a:lnTo>
                    <a:pt x="486" y="117"/>
                  </a:lnTo>
                  <a:lnTo>
                    <a:pt x="482" y="115"/>
                  </a:lnTo>
                  <a:lnTo>
                    <a:pt x="476" y="115"/>
                  </a:lnTo>
                  <a:lnTo>
                    <a:pt x="470" y="115"/>
                  </a:lnTo>
                  <a:lnTo>
                    <a:pt x="465" y="115"/>
                  </a:lnTo>
                  <a:lnTo>
                    <a:pt x="459" y="115"/>
                  </a:lnTo>
                  <a:lnTo>
                    <a:pt x="453" y="115"/>
                  </a:lnTo>
                  <a:lnTo>
                    <a:pt x="447" y="115"/>
                  </a:lnTo>
                  <a:lnTo>
                    <a:pt x="442" y="115"/>
                  </a:lnTo>
                  <a:lnTo>
                    <a:pt x="438" y="115"/>
                  </a:lnTo>
                  <a:lnTo>
                    <a:pt x="432" y="115"/>
                  </a:lnTo>
                  <a:lnTo>
                    <a:pt x="426" y="115"/>
                  </a:lnTo>
                  <a:lnTo>
                    <a:pt x="420" y="115"/>
                  </a:lnTo>
                  <a:lnTo>
                    <a:pt x="415" y="115"/>
                  </a:lnTo>
                  <a:lnTo>
                    <a:pt x="409" y="115"/>
                  </a:lnTo>
                  <a:lnTo>
                    <a:pt x="403" y="115"/>
                  </a:lnTo>
                  <a:lnTo>
                    <a:pt x="397" y="115"/>
                  </a:lnTo>
                  <a:lnTo>
                    <a:pt x="394" y="117"/>
                  </a:lnTo>
                  <a:lnTo>
                    <a:pt x="388" y="117"/>
                  </a:lnTo>
                  <a:lnTo>
                    <a:pt x="382" y="117"/>
                  </a:lnTo>
                  <a:lnTo>
                    <a:pt x="376" y="117"/>
                  </a:lnTo>
                  <a:lnTo>
                    <a:pt x="371" y="119"/>
                  </a:lnTo>
                  <a:lnTo>
                    <a:pt x="365" y="119"/>
                  </a:lnTo>
                  <a:lnTo>
                    <a:pt x="359" y="121"/>
                  </a:lnTo>
                  <a:lnTo>
                    <a:pt x="353" y="121"/>
                  </a:lnTo>
                  <a:lnTo>
                    <a:pt x="347" y="121"/>
                  </a:lnTo>
                  <a:lnTo>
                    <a:pt x="342" y="123"/>
                  </a:lnTo>
                  <a:lnTo>
                    <a:pt x="338" y="123"/>
                  </a:lnTo>
                  <a:lnTo>
                    <a:pt x="332" y="125"/>
                  </a:lnTo>
                  <a:lnTo>
                    <a:pt x="326" y="125"/>
                  </a:lnTo>
                  <a:lnTo>
                    <a:pt x="321" y="127"/>
                  </a:lnTo>
                  <a:lnTo>
                    <a:pt x="315" y="127"/>
                  </a:lnTo>
                  <a:lnTo>
                    <a:pt x="309" y="129"/>
                  </a:lnTo>
                  <a:lnTo>
                    <a:pt x="305" y="130"/>
                  </a:lnTo>
                  <a:lnTo>
                    <a:pt x="299" y="130"/>
                  </a:lnTo>
                  <a:lnTo>
                    <a:pt x="294" y="132"/>
                  </a:lnTo>
                  <a:lnTo>
                    <a:pt x="288" y="132"/>
                  </a:lnTo>
                  <a:lnTo>
                    <a:pt x="282" y="134"/>
                  </a:lnTo>
                  <a:lnTo>
                    <a:pt x="278" y="136"/>
                  </a:lnTo>
                  <a:lnTo>
                    <a:pt x="273" y="138"/>
                  </a:lnTo>
                  <a:lnTo>
                    <a:pt x="267" y="138"/>
                  </a:lnTo>
                  <a:lnTo>
                    <a:pt x="261" y="140"/>
                  </a:lnTo>
                  <a:lnTo>
                    <a:pt x="255" y="142"/>
                  </a:lnTo>
                  <a:lnTo>
                    <a:pt x="251" y="144"/>
                  </a:lnTo>
                  <a:lnTo>
                    <a:pt x="246" y="146"/>
                  </a:lnTo>
                  <a:lnTo>
                    <a:pt x="240" y="148"/>
                  </a:lnTo>
                  <a:lnTo>
                    <a:pt x="234" y="150"/>
                  </a:lnTo>
                  <a:lnTo>
                    <a:pt x="230" y="152"/>
                  </a:lnTo>
                  <a:lnTo>
                    <a:pt x="225" y="153"/>
                  </a:lnTo>
                  <a:lnTo>
                    <a:pt x="219" y="155"/>
                  </a:lnTo>
                  <a:lnTo>
                    <a:pt x="213" y="157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8" y="163"/>
                  </a:lnTo>
                  <a:lnTo>
                    <a:pt x="194" y="165"/>
                  </a:lnTo>
                  <a:lnTo>
                    <a:pt x="188" y="167"/>
                  </a:lnTo>
                  <a:lnTo>
                    <a:pt x="182" y="169"/>
                  </a:lnTo>
                  <a:lnTo>
                    <a:pt x="178" y="171"/>
                  </a:lnTo>
                  <a:lnTo>
                    <a:pt x="173" y="175"/>
                  </a:lnTo>
                  <a:lnTo>
                    <a:pt x="167" y="177"/>
                  </a:lnTo>
                  <a:lnTo>
                    <a:pt x="163" y="178"/>
                  </a:lnTo>
                  <a:lnTo>
                    <a:pt x="157" y="180"/>
                  </a:lnTo>
                  <a:lnTo>
                    <a:pt x="153" y="184"/>
                  </a:lnTo>
                  <a:lnTo>
                    <a:pt x="148" y="186"/>
                  </a:lnTo>
                  <a:lnTo>
                    <a:pt x="144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29" y="198"/>
                  </a:lnTo>
                  <a:lnTo>
                    <a:pt x="123" y="200"/>
                  </a:lnTo>
                  <a:lnTo>
                    <a:pt x="119" y="202"/>
                  </a:lnTo>
                  <a:lnTo>
                    <a:pt x="113" y="205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0" y="215"/>
                  </a:lnTo>
                  <a:lnTo>
                    <a:pt x="96" y="217"/>
                  </a:lnTo>
                  <a:lnTo>
                    <a:pt x="90" y="221"/>
                  </a:lnTo>
                  <a:lnTo>
                    <a:pt x="86" y="223"/>
                  </a:lnTo>
                  <a:lnTo>
                    <a:pt x="80" y="226"/>
                  </a:lnTo>
                  <a:lnTo>
                    <a:pt x="77" y="230"/>
                  </a:lnTo>
                  <a:lnTo>
                    <a:pt x="69" y="236"/>
                  </a:lnTo>
                  <a:lnTo>
                    <a:pt x="0" y="142"/>
                  </a:lnTo>
                </a:path>
              </a:pathLst>
            </a:custGeom>
            <a:noFill/>
            <a:ln w="6350">
              <a:solidFill>
                <a:srgbClr val="E01F2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Line 106"/>
            <p:cNvSpPr>
              <a:spLocks noChangeShapeType="1"/>
            </p:cNvSpPr>
            <p:nvPr/>
          </p:nvSpPr>
          <p:spPr bwMode="auto">
            <a:xfrm flipV="1">
              <a:off x="5446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Line 107"/>
            <p:cNvSpPr>
              <a:spLocks noChangeShapeType="1"/>
            </p:cNvSpPr>
            <p:nvPr/>
          </p:nvSpPr>
          <p:spPr bwMode="auto">
            <a:xfrm flipH="1" flipV="1">
              <a:off x="5292" y="2859"/>
              <a:ext cx="13" cy="18"/>
            </a:xfrm>
            <a:prstGeom prst="line">
              <a:avLst/>
            </a:prstGeom>
            <a:noFill/>
            <a:ln w="6350">
              <a:solidFill>
                <a:srgbClr val="E01F2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5-1-1203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388" y="1269545"/>
            <a:ext cx="7993062" cy="343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5-2-1203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274" y="4796970"/>
            <a:ext cx="7993062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21158" y="19526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3200" kern="1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3200" kern="1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聚合酶（</a:t>
            </a:r>
            <a:r>
              <a:rPr lang="zh-CN" altLang="en-US" sz="3200" kern="12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以</a:t>
            </a:r>
            <a:r>
              <a:rPr lang="en-US" altLang="zh-CN" sz="3200" kern="1200" dirty="0" err="1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TaKaRa</a:t>
            </a:r>
            <a:r>
              <a:rPr lang="zh-CN" altLang="en-US" sz="3200" kern="12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产品为例</a:t>
            </a:r>
            <a:r>
              <a:rPr lang="zh-CN" altLang="en-US" sz="3200" kern="1200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5-3-1203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02506"/>
            <a:ext cx="7921625" cy="476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5-4-1203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413" y="4926919"/>
            <a:ext cx="784860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-1203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786" y="85501"/>
            <a:ext cx="6942431" cy="666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633887" y="6241143"/>
            <a:ext cx="1154341" cy="189139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427" y="1584555"/>
            <a:ext cx="8223578" cy="480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380999" y="613236"/>
            <a:ext cx="496025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以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TaKaRa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Taq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为例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640" y="1633755"/>
            <a:ext cx="6946665" cy="307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380999" y="613236"/>
            <a:ext cx="600528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扩增反应体系（</a:t>
            </a:r>
            <a:r>
              <a:rPr lang="en-US" altLang="zh-CN" sz="2800" dirty="0" err="1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TaKaRa</a:t>
            </a:r>
            <a:r>
              <a:rPr lang="en-US" altLang="zh-CN" sz="28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800" dirty="0" err="1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Taq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380999" y="381012"/>
            <a:ext cx="600528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扩增程序（</a:t>
            </a:r>
            <a:r>
              <a:rPr lang="en-US" altLang="zh-CN" sz="2800" dirty="0" err="1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TaKaRa</a:t>
            </a:r>
            <a:r>
              <a:rPr lang="en-US" altLang="zh-CN" sz="28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800" dirty="0" err="1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Taq</a:t>
            </a: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65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40" y="1452342"/>
            <a:ext cx="8810174" cy="305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349821" y="5250540"/>
            <a:ext cx="69088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: 1581 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bp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，延伸时间多少合适？</a:t>
            </a:r>
            <a:endParaRPr lang="en-US" altLang="zh-CN" sz="2400" dirty="0" smtClean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）请编写扩增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基因的完整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程序</a:t>
            </a: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31806" y="4640943"/>
            <a:ext cx="600528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以此聚合酶为例：</a:t>
            </a:r>
            <a:endParaRPr lang="zh-CN" altLang="en-US" sz="26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2008073114275878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12598" y="1015995"/>
            <a:ext cx="2819173" cy="2760150"/>
          </a:xfrm>
          <a:noFill/>
        </p:spPr>
      </p:pic>
      <p:sp>
        <p:nvSpPr>
          <p:cNvPr id="16388" name="Text Box 9"/>
          <p:cNvSpPr txBox="1">
            <a:spLocks noChangeArrowheads="1"/>
          </p:cNvSpPr>
          <p:nvPr/>
        </p:nvSpPr>
        <p:spPr bwMode="auto">
          <a:xfrm>
            <a:off x="761082" y="5172981"/>
            <a:ext cx="3841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设置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反应程序</a:t>
            </a:r>
          </a:p>
        </p:txBody>
      </p:sp>
      <p:sp>
        <p:nvSpPr>
          <p:cNvPr id="16389" name="Text Box 10"/>
          <p:cNvSpPr txBox="1">
            <a:spLocks noChangeArrowheads="1"/>
          </p:cNvSpPr>
          <p:nvPr/>
        </p:nvSpPr>
        <p:spPr bwMode="auto">
          <a:xfrm>
            <a:off x="4584913" y="3925437"/>
            <a:ext cx="4489450" cy="300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预变性：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94℃      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3 min</a:t>
            </a:r>
            <a:endParaRPr lang="en-US" altLang="zh-CN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变  性</a:t>
            </a:r>
            <a:r>
              <a:rPr lang="zh-CN" altLang="en-US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  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94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℃        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30 s</a:t>
            </a:r>
            <a:endParaRPr lang="en-US" altLang="zh-CN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复  性</a:t>
            </a:r>
            <a:r>
              <a:rPr lang="zh-CN" altLang="en-US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  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53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℃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30 s</a:t>
            </a:r>
            <a:endParaRPr lang="en-US" altLang="zh-CN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延  伸</a:t>
            </a:r>
            <a:r>
              <a:rPr lang="zh-CN" altLang="en-US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  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72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℃        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 min 45 s</a:t>
            </a:r>
            <a:endParaRPr lang="en-US" altLang="zh-CN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   </a:t>
            </a:r>
            <a:r>
              <a:rPr lang="zh-CN" altLang="en-US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共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30</a:t>
            </a:r>
            <a:r>
              <a:rPr lang="zh-CN" altLang="en-US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个</a:t>
            </a: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循环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再延伸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: 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72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℃        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10 min</a:t>
            </a:r>
            <a:endParaRPr lang="en-US" altLang="zh-CN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保存            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4℃ 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6390" name="AutoShape 11"/>
          <p:cNvSpPr>
            <a:spLocks/>
          </p:cNvSpPr>
          <p:nvPr/>
        </p:nvSpPr>
        <p:spPr bwMode="auto">
          <a:xfrm>
            <a:off x="4086438" y="4227513"/>
            <a:ext cx="403225" cy="2398712"/>
          </a:xfrm>
          <a:prstGeom prst="leftBrace">
            <a:avLst>
              <a:gd name="adj1" fmla="val 49573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633629" y="4452938"/>
            <a:ext cx="33512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退火温度选择：低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Tm-5</a:t>
            </a:r>
          </a:p>
        </p:txBody>
      </p:sp>
      <p:pic>
        <p:nvPicPr>
          <p:cNvPr id="10" name="Picture 116" descr="DSC0395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438204" y="1015994"/>
            <a:ext cx="3676952" cy="2757714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1432" y="269426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</a:t>
            </a:r>
            <a:r>
              <a:rPr lang="en-US" altLang="zh-CN" sz="3200" b="1" dirty="0" err="1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1432" y="298454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err="1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基因的扩增产物检测                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380999" y="859974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结果分析和条件优化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产量和纯度均高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652290" name="Picture 2" descr="http://www.bbioo.com/uploadfile/2014/0810/201408100027022148.jpg"/>
          <p:cNvPicPr>
            <a:picLocks noChangeAspect="1" noChangeArrowheads="1"/>
          </p:cNvPicPr>
          <p:nvPr/>
        </p:nvPicPr>
        <p:blipFill>
          <a:blip r:embed="rId2" cstate="print"/>
          <a:srcRect l="47108" t="29652" r="16285" b="25860"/>
          <a:stretch>
            <a:fillRect/>
          </a:stretch>
        </p:blipFill>
        <p:spPr bwMode="auto">
          <a:xfrm>
            <a:off x="6168554" y="1553028"/>
            <a:ext cx="2627086" cy="4208691"/>
          </a:xfrm>
          <a:prstGeom prst="rect">
            <a:avLst/>
          </a:prstGeom>
          <a:noFill/>
        </p:spPr>
      </p:pic>
      <p:sp>
        <p:nvSpPr>
          <p:cNvPr id="7" name="Rectangle 54"/>
          <p:cNvSpPr>
            <a:spLocks noChangeArrowheads="1"/>
          </p:cNvSpPr>
          <p:nvPr/>
        </p:nvSpPr>
        <p:spPr bwMode="auto">
          <a:xfrm>
            <a:off x="6302782" y="3904369"/>
            <a:ext cx="24783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b="1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endParaRPr lang="zh-CN" altLang="en-US" sz="2400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7053939" y="3614066"/>
            <a:ext cx="406400" cy="508003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87398" y="1690920"/>
            <a:ext cx="5410193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u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凝胶纯化回收</a:t>
            </a: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kumimoji="0" lang="zh-CN" altLang="en-US" sz="26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直接纯化回收</a:t>
            </a:r>
            <a:endParaRPr kumimoji="0" lang="en-US" altLang="zh-CN" sz="2600" b="0" i="0" u="sng" strike="noStrike" kern="1200" cap="none" spc="0" normalizeH="0" baseline="0" noProof="0" dirty="0" smtClean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琼脂糖凝胶纯化回收试剂盒</a:t>
            </a:r>
            <a:endParaRPr lang="en-US" altLang="zh-CN" sz="2400" dirty="0" smtClean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</a:t>
            </a:r>
            <a:r>
              <a:rPr lang="en-US" altLang="zh-CN" sz="2400" u="sng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u="sng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产物纯化回收试剂盒</a:t>
            </a:r>
            <a:endParaRPr kumimoji="0" lang="zh-CN" altLang="en-US" sz="2400" b="0" u="sng" strike="noStrike" kern="1200" cap="none" spc="0" noProof="0" dirty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ebdings" pitchFamily="18" charset="2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F5030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822" y="3659965"/>
            <a:ext cx="3439889" cy="293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928" y="3980991"/>
            <a:ext cx="3744236" cy="278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54"/>
          <p:cNvSpPr>
            <a:spLocks noChangeArrowheads="1"/>
          </p:cNvSpPr>
          <p:nvPr/>
        </p:nvSpPr>
        <p:spPr bwMode="auto">
          <a:xfrm>
            <a:off x="6455182" y="5566253"/>
            <a:ext cx="24783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引物二聚体</a:t>
            </a:r>
            <a:endParaRPr lang="zh-CN" altLang="en-US" sz="2400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V="1">
            <a:off x="7206339" y="5217894"/>
            <a:ext cx="406400" cy="508003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1432" y="298454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err="1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基因的扩增产物检测                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380999" y="859974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结果分析和条件优化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产量高、纯度低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4" name="Picture 5" descr="2007821902228588"/>
          <p:cNvPicPr>
            <a:picLocks noChangeAspect="1" noChangeArrowheads="1"/>
          </p:cNvPicPr>
          <p:nvPr/>
        </p:nvPicPr>
        <p:blipFill>
          <a:blip r:embed="rId2" cstate="print"/>
          <a:srcRect l="16002" t="18796" r="72529" b="6004"/>
          <a:stretch>
            <a:fillRect/>
          </a:stretch>
        </p:blipFill>
        <p:spPr bwMode="auto">
          <a:xfrm>
            <a:off x="7199076" y="1596574"/>
            <a:ext cx="1625602" cy="4621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4"/>
          <p:cNvSpPr>
            <a:spLocks noChangeArrowheads="1"/>
          </p:cNvSpPr>
          <p:nvPr/>
        </p:nvSpPr>
        <p:spPr bwMode="auto">
          <a:xfrm>
            <a:off x="7130080" y="4281733"/>
            <a:ext cx="181071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b="1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endParaRPr lang="zh-CN" altLang="en-US" sz="2400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7881237" y="3991430"/>
            <a:ext cx="406400" cy="508003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87398" y="1690920"/>
            <a:ext cx="5410193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u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凝胶纯化回收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琼脂糖凝胶纯化回收试剂盒</a:t>
            </a:r>
            <a:endParaRPr lang="en-US" altLang="zh-CN" sz="2400" dirty="0" smtClean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endParaRPr kumimoji="0" lang="zh-CN" altLang="en-US" sz="2400" b="0" strike="noStrike" kern="1200" cap="none" spc="0" noProof="0" dirty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ebdings" pitchFamily="18" charset="2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F5030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1" name="Picture 5" descr="20090921160346346"/>
          <p:cNvPicPr>
            <a:picLocks noChangeAspect="1" noChangeArrowheads="1"/>
          </p:cNvPicPr>
          <p:nvPr/>
        </p:nvPicPr>
        <p:blipFill>
          <a:blip r:embed="rId3" cstate="print"/>
          <a:srcRect l="1902" t="3081" r="2402" b="4123"/>
          <a:stretch>
            <a:fillRect/>
          </a:stretch>
        </p:blipFill>
        <p:spPr bwMode="auto">
          <a:xfrm>
            <a:off x="333831" y="3193143"/>
            <a:ext cx="3468914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0444" y="3659965"/>
            <a:ext cx="3439889" cy="293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1432" y="298454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err="1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基因的扩增产物检测                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380999" y="859974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结果分析和条件优化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产量低、纯度高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6386" name="Picture 2" descr="http://edu.emuch.net/attachment/0a/b6/892879_1329481006_578.png"/>
          <p:cNvPicPr>
            <a:picLocks noChangeAspect="1" noChangeArrowheads="1"/>
          </p:cNvPicPr>
          <p:nvPr/>
        </p:nvPicPr>
        <p:blipFill>
          <a:blip r:embed="rId2" cstate="print"/>
          <a:srcRect l="4504" t="29989" r="67864" b="13988"/>
          <a:stretch>
            <a:fillRect/>
          </a:stretch>
        </p:blipFill>
        <p:spPr bwMode="auto">
          <a:xfrm>
            <a:off x="6125037" y="1770748"/>
            <a:ext cx="2322282" cy="4078514"/>
          </a:xfrm>
          <a:prstGeom prst="rect">
            <a:avLst/>
          </a:prstGeom>
          <a:noFill/>
        </p:spPr>
      </p:pic>
      <p:sp>
        <p:nvSpPr>
          <p:cNvPr id="7" name="Rectangle 54"/>
          <p:cNvSpPr>
            <a:spLocks noChangeArrowheads="1"/>
          </p:cNvSpPr>
          <p:nvPr/>
        </p:nvSpPr>
        <p:spPr bwMode="auto">
          <a:xfrm>
            <a:off x="6868828" y="4615555"/>
            <a:ext cx="181071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b="1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endParaRPr lang="zh-CN" altLang="en-US" sz="2400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7619985" y="4310738"/>
            <a:ext cx="406400" cy="508003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87398" y="1690920"/>
            <a:ext cx="5410193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u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凝胶纯化回收</a:t>
            </a: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kumimoji="0" lang="zh-CN" altLang="en-US" sz="2600" b="0" i="0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直接纯化回收</a:t>
            </a:r>
            <a:endParaRPr kumimoji="0" lang="en-US" altLang="zh-CN" sz="2600" b="0" i="0" strike="noStrike" kern="1200" cap="none" spc="0" normalizeH="0" baseline="0" noProof="0" dirty="0" smtClean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ct val="20000"/>
              </a:spcBef>
              <a:buSzPct val="70000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浓缩洗脱</a:t>
            </a:r>
            <a:endParaRPr lang="en-US" altLang="zh-CN" sz="2400" dirty="0" smtClean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u"/>
              <a:tabLst/>
              <a:defRPr/>
            </a:pPr>
            <a:r>
              <a:rPr kumimoji="0" lang="zh-CN" altLang="en-US" sz="2600" b="0" i="0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适当降低退火温度重新</a:t>
            </a:r>
            <a:r>
              <a:rPr kumimoji="0" lang="en-US" altLang="zh-CN" sz="2600" b="0" i="0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</a:p>
          <a:p>
            <a:pPr marL="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zh-CN" sz="2600" b="0" i="0" strike="noStrike" kern="1200" cap="none" spc="0" normalizeH="0" baseline="0" noProof="0" dirty="0" smtClean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zh-CN" sz="2600" b="0" i="0" strike="noStrike" kern="1200" cap="none" spc="0" normalizeH="0" baseline="0" noProof="0" dirty="0" smtClean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-342900" algn="just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SzPct val="70000"/>
              <a:buFont typeface="Wingdings" pitchFamily="2" charset="2"/>
              <a:buChar char="u"/>
              <a:tabLst/>
              <a:defRPr/>
            </a:pPr>
            <a:r>
              <a:rPr kumimoji="0" lang="zh-CN" altLang="en-US" sz="2600" b="0" i="0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以扩增产物为模板</a:t>
            </a:r>
            <a:r>
              <a:rPr kumimoji="0" lang="en-US" altLang="zh-CN" sz="2600" b="0" i="0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</a:p>
          <a:p>
            <a:pPr lvl="0" indent="-342900" algn="just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</a:t>
            </a:r>
            <a:endParaRPr lang="en-US" altLang="zh-CN" sz="2400" dirty="0" smtClean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ebdings" pitchFamily="18" charset="2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F5030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71618" y="361382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退火温度低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产量高、专一性差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退火温度高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产量低、专一性强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9058" y="2455495"/>
            <a:ext cx="801211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理论最低库容量（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）＝</a:t>
            </a: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073883" y="2053301"/>
            <a:ext cx="23920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总长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469047" y="2845464"/>
            <a:ext cx="36231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插入片段的平均长度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482884" y="2702134"/>
            <a:ext cx="360045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39750" y="5139695"/>
            <a:ext cx="80645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80533" y="381000"/>
            <a:ext cx="74506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200" dirty="0" smtClean="0">
                <a:solidFill>
                  <a:srgbClr val="FF00FF"/>
                </a:solidFill>
                <a:latin typeface="Arial" charset="0"/>
                <a:ea typeface="黑体" pitchFamily="49" charset="-122"/>
              </a:rPr>
              <a:t>基因组文库构建与目的基因分离</a:t>
            </a:r>
            <a:endParaRPr lang="en-US" altLang="zh-CN" sz="3200" dirty="0">
              <a:solidFill>
                <a:srgbClr val="FF00FF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740228" y="3559111"/>
            <a:ext cx="799253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例如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，人的单倍体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总长为</a:t>
            </a:r>
            <a:r>
              <a:rPr lang="zh-CN" altLang="en-US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2.9 </a:t>
            </a:r>
            <a:r>
              <a:rPr lang="en-US" altLang="zh-CN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x 10</a:t>
            </a:r>
            <a:r>
              <a:rPr lang="en-US" altLang="zh-CN" sz="2400" b="1" baseline="300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9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bp</a:t>
            </a:r>
            <a:r>
              <a:rPr lang="en-US" altLang="zh-CN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</a:t>
            </a:r>
            <a:r>
              <a:rPr lang="zh-CN" altLang="en-US" sz="2400" dirty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中克隆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片段的平均大小为15 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kb，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理论上能分离任意目的基因的基因组文库至少需要</a:t>
            </a:r>
            <a:r>
              <a:rPr lang="en-US" altLang="zh-CN" sz="2400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19.3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万个克隆。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1000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dirty="0" smtClean="0">
                <a:solidFill>
                  <a:srgbClr val="00FF00"/>
                </a:solidFill>
                <a:latin typeface="黑体" pitchFamily="49" charset="-122"/>
                <a:ea typeface="黑体" pitchFamily="49" charset="-122"/>
              </a:rPr>
              <a:t>实际基因组文库的最低库容量大大超过理论值！</a:t>
            </a:r>
            <a:endParaRPr lang="zh-CN" altLang="en-US" sz="2400" dirty="0" smtClean="0">
              <a:solidFill>
                <a:srgbClr val="00FF00"/>
              </a:solidFill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66FF33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endParaRPr lang="en-US" altLang="zh-CN" sz="2400" dirty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06399" y="1139364"/>
            <a:ext cx="579120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基因组文库的库容量（克隆数）</a:t>
            </a:r>
            <a:endParaRPr lang="en-US" altLang="zh-CN" sz="2800" dirty="0">
              <a:solidFill>
                <a:schemeClr val="accent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1432" y="298454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err="1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基因的扩增产物检测                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380999" y="859974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结果分析和条件优化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产量和纯度均低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362" name="Picture 2" descr="http://h.hiphotos.baidu.com/zhidao/wh%3D600%2C800/sign=9e78f62c9922720e7b9beafc4bfb267e/b219ebc4b74543a915a9a9821f178a82b80114c9.jpg"/>
          <p:cNvPicPr>
            <a:picLocks noChangeAspect="1" noChangeArrowheads="1"/>
          </p:cNvPicPr>
          <p:nvPr/>
        </p:nvPicPr>
        <p:blipFill>
          <a:blip r:embed="rId2" cstate="print"/>
          <a:srcRect l="2357" t="32926" r="75040" b="7064"/>
          <a:stretch>
            <a:fillRect/>
          </a:stretch>
        </p:blipFill>
        <p:spPr bwMode="auto">
          <a:xfrm>
            <a:off x="7199076" y="1930401"/>
            <a:ext cx="1717748" cy="3686400"/>
          </a:xfrm>
          <a:prstGeom prst="rect">
            <a:avLst/>
          </a:prstGeom>
          <a:noFill/>
        </p:spPr>
      </p:pic>
      <p:sp>
        <p:nvSpPr>
          <p:cNvPr id="7" name="Rectangle 54"/>
          <p:cNvSpPr>
            <a:spLocks noChangeArrowheads="1"/>
          </p:cNvSpPr>
          <p:nvPr/>
        </p:nvSpPr>
        <p:spPr bwMode="auto">
          <a:xfrm>
            <a:off x="7391333" y="3396379"/>
            <a:ext cx="143335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b="1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endParaRPr lang="zh-CN" altLang="en-US" sz="2400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8142489" y="3091562"/>
            <a:ext cx="406400" cy="508003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Picture 4" descr="DHZUMS@E%CBOURA3D9O{_5A"/>
          <p:cNvPicPr>
            <a:picLocks noChangeAspect="1" noChangeArrowheads="1"/>
          </p:cNvPicPr>
          <p:nvPr/>
        </p:nvPicPr>
        <p:blipFill>
          <a:blip r:embed="rId3" cstate="print"/>
          <a:srcRect t="6072" r="1201" b="1088"/>
          <a:stretch>
            <a:fillRect/>
          </a:stretch>
        </p:blipFill>
        <p:spPr bwMode="auto">
          <a:xfrm>
            <a:off x="147870" y="1915887"/>
            <a:ext cx="6897638" cy="368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29028" y="2714173"/>
            <a:ext cx="7213600" cy="46445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1774" y="3940609"/>
            <a:ext cx="7213600" cy="3411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1432" y="298454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err="1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基因的扩增产物检测                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380999" y="859974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结果分析和条件优化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产物弥散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7" name="Picture 5" descr="01300000862541127233611964044"/>
          <p:cNvPicPr>
            <a:picLocks noChangeAspect="1" noChangeArrowheads="1"/>
          </p:cNvPicPr>
          <p:nvPr/>
        </p:nvPicPr>
        <p:blipFill>
          <a:blip r:embed="rId2" cstate="print"/>
          <a:srcRect l="61166" t="22127" r="4478" b="6445"/>
          <a:stretch>
            <a:fillRect/>
          </a:stretch>
        </p:blipFill>
        <p:spPr bwMode="auto">
          <a:xfrm>
            <a:off x="6894279" y="1509495"/>
            <a:ext cx="2133600" cy="489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54"/>
          <p:cNvSpPr>
            <a:spLocks noChangeArrowheads="1"/>
          </p:cNvSpPr>
          <p:nvPr/>
        </p:nvSpPr>
        <p:spPr bwMode="auto">
          <a:xfrm>
            <a:off x="6941399" y="3222211"/>
            <a:ext cx="143335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en-US" altLang="zh-CN" sz="2400" b="1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endParaRPr lang="zh-CN" altLang="en-US" sz="2400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V="1">
            <a:off x="7692555" y="2917394"/>
            <a:ext cx="406400" cy="508003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" name="Picture 4" descr="5$}JIH%%{]K_@XTOVKX0E0N"/>
          <p:cNvPicPr>
            <a:picLocks noChangeAspect="1" noChangeArrowheads="1"/>
          </p:cNvPicPr>
          <p:nvPr/>
        </p:nvPicPr>
        <p:blipFill>
          <a:blip r:embed="rId3" cstate="print"/>
          <a:srcRect r="1455" b="1474"/>
          <a:stretch>
            <a:fillRect/>
          </a:stretch>
        </p:blipFill>
        <p:spPr bwMode="auto">
          <a:xfrm>
            <a:off x="116113" y="1819277"/>
            <a:ext cx="6691086" cy="379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29028" y="5123497"/>
            <a:ext cx="6995886" cy="46445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1432" y="298454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err="1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celM</a:t>
            </a: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基因的扩增产物检测                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380999" y="859974"/>
            <a:ext cx="660037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结果分析和条件优化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无产物（</a:t>
            </a:r>
            <a:r>
              <a:rPr lang="zh-CN" altLang="en-US" sz="28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失败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3314" name="Picture 2" descr="http://image.keyan.cc/data/bcs/2014/0327/w133h2808542_1395895337_788.jpg"/>
          <p:cNvPicPr>
            <a:picLocks noChangeAspect="1" noChangeArrowheads="1"/>
          </p:cNvPicPr>
          <p:nvPr/>
        </p:nvPicPr>
        <p:blipFill>
          <a:blip r:embed="rId2" cstate="print"/>
          <a:srcRect l="19115" t="24176" r="8981" b="10109"/>
          <a:stretch>
            <a:fillRect/>
          </a:stretch>
        </p:blipFill>
        <p:spPr bwMode="auto">
          <a:xfrm>
            <a:off x="1132112" y="1814285"/>
            <a:ext cx="6712610" cy="4601029"/>
          </a:xfrm>
          <a:prstGeom prst="rect">
            <a:avLst/>
          </a:prstGeom>
          <a:noFill/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383969" y="2329549"/>
            <a:ext cx="5410193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342900" algn="just">
              <a:lnSpc>
                <a:spcPct val="150000"/>
              </a:lnSpc>
              <a:spcBef>
                <a:spcPct val="20000"/>
              </a:spcBef>
              <a:buSzPct val="70000"/>
              <a:buFont typeface="Wingdings" pitchFamily="2" charset="2"/>
              <a:buChar char="u"/>
            </a:pPr>
            <a:r>
              <a:rPr lang="zh-CN" altLang="en-US" sz="26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基因序列是否可靠？</a:t>
            </a:r>
            <a:endParaRPr lang="en-US" altLang="zh-CN" sz="26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ct val="20000"/>
              </a:spcBef>
              <a:buSzPct val="70000"/>
              <a:buFont typeface="Wingdings" pitchFamily="2" charset="2"/>
              <a:buChar char="u"/>
            </a:pPr>
            <a:r>
              <a:rPr kumimoji="0" lang="zh-CN" altLang="en-US" sz="2600" b="0" i="0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基因来源菌株是否一致？</a:t>
            </a:r>
            <a:endParaRPr kumimoji="0" lang="en-US" altLang="zh-CN" sz="2600" b="0" i="0" strike="noStrike" kern="1200" cap="none" spc="0" normalizeH="0" baseline="0" noProof="0" dirty="0" smtClean="0">
              <a:ln>
                <a:noFill/>
              </a:ln>
              <a:solidFill>
                <a:srgbClr val="FF9900"/>
              </a:solidFill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ct val="20000"/>
              </a:spcBef>
              <a:buSzPct val="70000"/>
              <a:buFont typeface="Wingdings" pitchFamily="2" charset="2"/>
              <a:buChar char="u"/>
            </a:pPr>
            <a:r>
              <a:rPr lang="en-US" altLang="zh-CN" sz="26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6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体系和程序是否正确？</a:t>
            </a:r>
            <a:endParaRPr lang="en-US" altLang="zh-CN" sz="26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ct val="20000"/>
              </a:spcBef>
              <a:buSzPct val="70000"/>
              <a:buFont typeface="Wingdings" pitchFamily="2" charset="2"/>
              <a:buChar char="u"/>
            </a:pPr>
            <a:r>
              <a:rPr lang="zh-CN" altLang="en-US" sz="26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引物是否合理？</a:t>
            </a:r>
            <a:endParaRPr kumimoji="0" lang="en-US" altLang="zh-CN" sz="2600" b="0" i="0" strike="noStrike" kern="1200" cap="none" spc="0" normalizeH="0" baseline="0" noProof="0" dirty="0" smtClean="0">
              <a:ln>
                <a:noFill/>
              </a:ln>
              <a:solidFill>
                <a:srgbClr val="FF9900"/>
              </a:solidFill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</a:t>
            </a:r>
            <a:endParaRPr lang="en-US" altLang="zh-CN" sz="2400" dirty="0" smtClean="0">
              <a:solidFill>
                <a:srgbClr val="00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ebdings" pitchFamily="18" charset="2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F5030F"/>
              </a:solidFill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4644561" y="1596575"/>
            <a:ext cx="1080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76687" y="1262748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分子定向进化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7358" r="5375" b="10414"/>
          <a:stretch>
            <a:fillRect/>
          </a:stretch>
        </p:blipFill>
        <p:spPr bwMode="auto">
          <a:xfrm>
            <a:off x="4542972" y="2208207"/>
            <a:ext cx="4503200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29028" y="1985784"/>
            <a:ext cx="4455886" cy="3672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环境压力下，物种会通过</a:t>
            </a:r>
            <a:r>
              <a:rPr lang="en-US" altLang="zh-CN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突变或重组</a:t>
            </a:r>
            <a:r>
              <a:rPr lang="zh-CN" altLang="en-US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产生遗传的多样性，借此朝着适应生存环境的方向进化，即适者生存。</a:t>
            </a:r>
          </a:p>
          <a:p>
            <a:pPr algn="just" eaLnBrk="1" hangingPunct="1">
              <a:lnSpc>
                <a:spcPct val="150000"/>
              </a:lnSpc>
              <a:spcBef>
                <a:spcPts val="2000"/>
              </a:spcBef>
            </a:pP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自然进化的特点：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zh-CN" altLang="en-US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自发、缓慢、自然选择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33829" y="457200"/>
            <a:ext cx="841828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80000"/>
              <a:buFont typeface="Monotype Sorts" pitchFamily="2" charset="2"/>
              <a:buNone/>
            </a:pP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第二节  </a:t>
            </a:r>
            <a:r>
              <a:rPr lang="en-US" altLang="zh-CN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3600" b="1" dirty="0" smtClean="0">
                <a:solidFill>
                  <a:srgbClr val="FF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扩增技术与目的基因克隆</a:t>
            </a:r>
            <a:endParaRPr lang="en-US" altLang="zh-CN" sz="3600" b="1" dirty="0">
              <a:solidFill>
                <a:srgbClr val="FFFF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266378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酶是一种生物催化剂，是重要的工业产品和工业原料。现代社会的快速发展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对酶的应用环境提出了多种多样的要求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，如抗酸、抗碱、耐高温、耐低温、耐盐、耐重金属离子等，而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一种天然酶不可能同时满足各种应用条件，甚至可能根本找不到完全适应某种应用环境的天然酶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定向进化：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从一个或多个已经存在的亲本酶出发，经过基因的突变或重组，构建一个人工突变酶库，通过筛选最终获得预先期望的具有某些特性的进化酶。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1432" y="400052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分子定向进化的基本概念         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2570" y="1387017"/>
            <a:ext cx="78676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定向进化与自然进化的差别：               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25237" y="4005942"/>
            <a:ext cx="3045270" cy="46166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进化速度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不同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25237" y="4800600"/>
            <a:ext cx="3045270" cy="461665"/>
          </a:xfrm>
          <a:prstGeom prst="rect">
            <a:avLst/>
          </a:prstGeom>
          <a:solidFill>
            <a:srgbClr val="CC99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超越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生物学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意义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25237" y="3200400"/>
            <a:ext cx="3045270" cy="461665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进化方向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不同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25237" y="2423886"/>
            <a:ext cx="3045270" cy="46166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进化动力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不同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0127" y="2184175"/>
            <a:ext cx="5195187" cy="331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601432" y="487136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分子定向进化的基本概念         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1432" y="487136"/>
            <a:ext cx="78676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分子定向进化的基本策略                </a:t>
            </a:r>
          </a:p>
        </p:txBody>
      </p:sp>
      <p:pic>
        <p:nvPicPr>
          <p:cNvPr id="8" name="Picture 7" descr="未标题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293" y="1347560"/>
            <a:ext cx="7777163" cy="5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49714" y="1378856"/>
            <a:ext cx="3759200" cy="1959429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92316" y="250386"/>
            <a:ext cx="8763001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单一基因随机突变</a:t>
            </a:r>
            <a:r>
              <a:rPr lang="en-US" altLang="zh-CN" sz="2800" dirty="0" smtClean="0">
                <a:solidFill>
                  <a:schemeClr val="accent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-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易错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技术（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Error prone PCR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1170" y="961590"/>
            <a:ext cx="853802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342900" algn="just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易错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指从酶的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单一基因出发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，通过控制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的反应条件（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如提高镁离子浓度、加入锰离子、改变体系中四种</a:t>
            </a:r>
            <a:r>
              <a:rPr lang="en-US" altLang="zh-CN" sz="2400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dNTP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浓度或运用低保真度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聚合酶等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），使碱基在一定程度上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随机错配而引入多点突变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indent="-342900" algn="just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/>
              <a:t>     </a:t>
            </a: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R="0" lvl="0" indent="-34290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tabLst/>
              <a:defRPr/>
            </a:pPr>
            <a:endParaRPr lang="zh-CN" altLang="en-US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3112" y="3234093"/>
            <a:ext cx="5838830" cy="3557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111832" y="4237949"/>
            <a:ext cx="4971142" cy="113697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因遗传变化只发生在单一分子内部，所以属于</a:t>
            </a:r>
            <a:r>
              <a:rPr lang="zh-CN" altLang="en-US" sz="2400" b="1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无性进化</a:t>
            </a:r>
            <a:r>
              <a:rPr lang="zh-CN" altLang="en-US" sz="2400" b="1" dirty="0" smtClean="0">
                <a:solidFill>
                  <a:srgbClr val="FF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zh-CN" altLang="en-US" sz="2400" b="1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03516" y="5500914"/>
            <a:ext cx="7391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34290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一个目的基因通过易错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引起的错配碱基数目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R="0" lvl="0" indent="-34290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通常控制在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2-5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个。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22692" y="1821534"/>
            <a:ext cx="4916731" cy="46166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易</a:t>
            </a: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错</a:t>
            </a:r>
            <a:r>
              <a:rPr lang="en-US" altLang="zh-CN" sz="24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PCR</a:t>
            </a:r>
            <a:r>
              <a:rPr lang="zh-CN" altLang="en-US" sz="24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要</a:t>
            </a: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控制好适当的</a:t>
            </a:r>
            <a:r>
              <a:rPr lang="zh-CN" altLang="en-US" sz="2400" b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突变频率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10770" y="2616198"/>
            <a:ext cx="2667000" cy="272097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当突变频率太高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时，突变基因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数量太多，突变基因文库过于庞大，而其中大多数突变属于负突变和中性突变。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558970" y="2598054"/>
            <a:ext cx="2667000" cy="2720975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但突变率也不能太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低，否则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未发生突变的野生型将占据突变群体的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优势，也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很难筛选到理想的正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突变体。</a:t>
            </a:r>
            <a:endParaRPr lang="en-US" altLang="zh-CN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3653970" y="2369454"/>
            <a:ext cx="903288" cy="1241425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1765"/>
                  <a:invGamma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kumimoji="1" lang="zh-CN" altLang="en-US" sz="330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Freeform 25"/>
          <p:cNvSpPr>
            <a:spLocks/>
          </p:cNvSpPr>
          <p:nvPr/>
        </p:nvSpPr>
        <p:spPr bwMode="gray">
          <a:xfrm flipH="1">
            <a:off x="4644570" y="2369454"/>
            <a:ext cx="903288" cy="1241425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1765"/>
                  <a:invGamma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kumimoji="1" lang="zh-CN" altLang="en-US" sz="330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01170" y="439086"/>
            <a:ext cx="853802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34290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tabLst/>
              <a:defRPr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凭借易错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技术可以构建基因的突变库，从库中可能筛选出所需的突变体。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42686" y="1135758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34290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tabLst/>
              <a:defRPr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一般，经单轮的易错</a:t>
            </a:r>
            <a:r>
              <a:rPr lang="en-US" altLang="zh-CN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、定向筛选很难获得令人满意的结果，所以由此发展出了</a:t>
            </a:r>
            <a:r>
              <a:rPr lang="zh-CN" altLang="en-US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连续易错</a:t>
            </a:r>
            <a:r>
              <a:rPr lang="en-US" altLang="zh-CN" sz="2400" dirty="0" smtClean="0">
                <a:solidFill>
                  <a:srgbClr val="00FF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 (Sequential error prone PCR)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en-US" altLang="zh-CN" sz="2400" dirty="0" smtClean="0">
              <a:solidFill>
                <a:srgbClr val="FF99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 indent="-342900" algn="just">
              <a:lnSpc>
                <a:spcPct val="150000"/>
              </a:lnSpc>
              <a:spcBef>
                <a:spcPts val="2000"/>
              </a:spcBef>
              <a:buClr>
                <a:schemeClr val="hlink"/>
              </a:buClr>
              <a:buSzPct val="70000"/>
            </a:pP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连续易错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将一次易错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扩增得到的有益突变基因作为下一次易错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扩增的模板</a:t>
            </a:r>
            <a:r>
              <a:rPr lang="zh-CN" altLang="en-US" sz="2400" dirty="0" smtClean="0">
                <a:solidFill>
                  <a:srgbClr val="FF99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，连续反复进行随机突变，使得每一次获得的少量突变累积而产生重要的有益突变。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6149</TotalTime>
  <Words>6545</Words>
  <Application>Microsoft Office PowerPoint</Application>
  <PresentationFormat>全屏显示(4:3)</PresentationFormat>
  <Paragraphs>917</Paragraphs>
  <Slides>136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136</vt:i4>
      </vt:variant>
    </vt:vector>
  </HeadingPairs>
  <TitlesOfParts>
    <vt:vector size="137" baseType="lpstr">
      <vt:lpstr>Stream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PCR体系的组成</vt:lpstr>
      <vt:lpstr>引物设计原则</vt:lpstr>
      <vt:lpstr>幻灯片 73</vt:lpstr>
      <vt:lpstr>幻灯片 74</vt:lpstr>
      <vt:lpstr>解纤梭菌基因组提取</vt:lpstr>
      <vt:lpstr>幻灯片 76</vt:lpstr>
      <vt:lpstr>幻灯片 77</vt:lpstr>
      <vt:lpstr>幻灯片 78</vt:lpstr>
      <vt:lpstr>幻灯片 79</vt:lpstr>
      <vt:lpstr>DNA聚合酶（以TaKaRa产品为例）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网址：http://gcua.schoedl.de/</vt:lpstr>
      <vt:lpstr>幻灯片 126</vt:lpstr>
      <vt:lpstr>幻灯片 127</vt:lpstr>
      <vt:lpstr>幻灯片 128</vt:lpstr>
      <vt:lpstr>幻灯片 129</vt:lpstr>
      <vt:lpstr>网址：http://www.jcat.de/</vt:lpstr>
      <vt:lpstr>幻灯片 131</vt:lpstr>
      <vt:lpstr>幻灯片 132</vt:lpstr>
      <vt:lpstr>幻灯片 133</vt:lpstr>
      <vt:lpstr>幻灯片 134</vt:lpstr>
      <vt:lpstr>幻灯片 135</vt:lpstr>
      <vt:lpstr>幻灯片 136</vt:lpstr>
    </vt:vector>
  </TitlesOfParts>
  <Company>BioMI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普通生物学                       ——生命科学通论</dc:title>
  <dc:creator>xjm</dc:creator>
  <cp:lastModifiedBy>sun</cp:lastModifiedBy>
  <cp:revision>399</cp:revision>
  <cp:lastPrinted>2000-10-03T14:22:22Z</cp:lastPrinted>
  <dcterms:created xsi:type="dcterms:W3CDTF">2000-07-17T06:50:30Z</dcterms:created>
  <dcterms:modified xsi:type="dcterms:W3CDTF">2017-09-01T06:23:25Z</dcterms:modified>
</cp:coreProperties>
</file>